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757" r:id="rId1"/>
    <p:sldMasterId id="2147483771" r:id="rId2"/>
  </p:sldMasterIdLst>
  <p:notesMasterIdLst>
    <p:notesMasterId r:id="rId142"/>
  </p:notesMasterIdLst>
  <p:handoutMasterIdLst>
    <p:handoutMasterId r:id="rId143"/>
  </p:handoutMasterIdLst>
  <p:sldIdLst>
    <p:sldId id="293" r:id="rId3"/>
    <p:sldId id="353" r:id="rId4"/>
    <p:sldId id="350" r:id="rId5"/>
    <p:sldId id="360" r:id="rId6"/>
    <p:sldId id="335" r:id="rId7"/>
    <p:sldId id="336" r:id="rId8"/>
    <p:sldId id="354" r:id="rId9"/>
    <p:sldId id="294" r:id="rId10"/>
    <p:sldId id="295" r:id="rId11"/>
    <p:sldId id="297" r:id="rId12"/>
    <p:sldId id="355" r:id="rId13"/>
    <p:sldId id="351" r:id="rId14"/>
    <p:sldId id="359" r:id="rId15"/>
    <p:sldId id="358" r:id="rId16"/>
    <p:sldId id="296" r:id="rId17"/>
    <p:sldId id="298" r:id="rId18"/>
    <p:sldId id="299" r:id="rId19"/>
    <p:sldId id="300" r:id="rId20"/>
    <p:sldId id="342" r:id="rId21"/>
    <p:sldId id="337" r:id="rId22"/>
    <p:sldId id="266" r:id="rId23"/>
    <p:sldId id="267" r:id="rId24"/>
    <p:sldId id="268" r:id="rId25"/>
    <p:sldId id="269" r:id="rId26"/>
    <p:sldId id="270" r:id="rId27"/>
    <p:sldId id="274" r:id="rId28"/>
    <p:sldId id="275" r:id="rId29"/>
    <p:sldId id="276" r:id="rId30"/>
    <p:sldId id="277" r:id="rId31"/>
    <p:sldId id="278" r:id="rId32"/>
    <p:sldId id="279" r:id="rId33"/>
    <p:sldId id="280" r:id="rId34"/>
    <p:sldId id="281" r:id="rId35"/>
    <p:sldId id="282" r:id="rId36"/>
    <p:sldId id="283" r:id="rId37"/>
    <p:sldId id="284" r:id="rId38"/>
    <p:sldId id="286" r:id="rId39"/>
    <p:sldId id="288" r:id="rId40"/>
    <p:sldId id="289" r:id="rId41"/>
    <p:sldId id="290" r:id="rId42"/>
    <p:sldId id="291" r:id="rId43"/>
    <p:sldId id="292" r:id="rId44"/>
    <p:sldId id="361" r:id="rId45"/>
    <p:sldId id="362" r:id="rId46"/>
    <p:sldId id="363" r:id="rId47"/>
    <p:sldId id="364" r:id="rId48"/>
    <p:sldId id="365" r:id="rId49"/>
    <p:sldId id="366" r:id="rId50"/>
    <p:sldId id="367" r:id="rId51"/>
    <p:sldId id="368" r:id="rId52"/>
    <p:sldId id="301" r:id="rId53"/>
    <p:sldId id="263" r:id="rId54"/>
    <p:sldId id="264" r:id="rId55"/>
    <p:sldId id="369" r:id="rId56"/>
    <p:sldId id="271" r:id="rId57"/>
    <p:sldId id="272" r:id="rId58"/>
    <p:sldId id="381" r:id="rId59"/>
    <p:sldId id="382" r:id="rId60"/>
    <p:sldId id="383" r:id="rId61"/>
    <p:sldId id="384" r:id="rId62"/>
    <p:sldId id="385" r:id="rId63"/>
    <p:sldId id="388" r:id="rId64"/>
    <p:sldId id="389" r:id="rId65"/>
    <p:sldId id="390" r:id="rId66"/>
    <p:sldId id="391" r:id="rId67"/>
    <p:sldId id="320" r:id="rId68"/>
    <p:sldId id="322" r:id="rId69"/>
    <p:sldId id="315" r:id="rId70"/>
    <p:sldId id="392" r:id="rId71"/>
    <p:sldId id="352" r:id="rId72"/>
    <p:sldId id="393" r:id="rId73"/>
    <p:sldId id="394" r:id="rId74"/>
    <p:sldId id="338" r:id="rId75"/>
    <p:sldId id="339" r:id="rId76"/>
    <p:sldId id="341" r:id="rId77"/>
    <p:sldId id="344" r:id="rId78"/>
    <p:sldId id="347" r:id="rId79"/>
    <p:sldId id="348" r:id="rId80"/>
    <p:sldId id="395" r:id="rId81"/>
    <p:sldId id="396" r:id="rId82"/>
    <p:sldId id="356" r:id="rId83"/>
    <p:sldId id="397" r:id="rId84"/>
    <p:sldId id="357" r:id="rId85"/>
    <p:sldId id="398" r:id="rId86"/>
    <p:sldId id="399" r:id="rId87"/>
    <p:sldId id="400" r:id="rId88"/>
    <p:sldId id="401" r:id="rId89"/>
    <p:sldId id="402" r:id="rId90"/>
    <p:sldId id="403" r:id="rId91"/>
    <p:sldId id="404" r:id="rId92"/>
    <p:sldId id="405" r:id="rId93"/>
    <p:sldId id="406" r:id="rId94"/>
    <p:sldId id="407" r:id="rId95"/>
    <p:sldId id="408" r:id="rId96"/>
    <p:sldId id="409" r:id="rId97"/>
    <p:sldId id="376" r:id="rId98"/>
    <p:sldId id="377" r:id="rId99"/>
    <p:sldId id="378" r:id="rId100"/>
    <p:sldId id="379" r:id="rId101"/>
    <p:sldId id="410" r:id="rId102"/>
    <p:sldId id="411" r:id="rId103"/>
    <p:sldId id="412" r:id="rId104"/>
    <p:sldId id="380" r:id="rId105"/>
    <p:sldId id="413" r:id="rId106"/>
    <p:sldId id="256" r:id="rId107"/>
    <p:sldId id="257" r:id="rId108"/>
    <p:sldId id="258" r:id="rId109"/>
    <p:sldId id="259" r:id="rId110"/>
    <p:sldId id="260" r:id="rId111"/>
    <p:sldId id="261" r:id="rId112"/>
    <p:sldId id="262" r:id="rId113"/>
    <p:sldId id="414" r:id="rId114"/>
    <p:sldId id="415" r:id="rId115"/>
    <p:sldId id="265" r:id="rId116"/>
    <p:sldId id="416" r:id="rId117"/>
    <p:sldId id="417" r:id="rId118"/>
    <p:sldId id="418" r:id="rId119"/>
    <p:sldId id="419" r:id="rId120"/>
    <p:sldId id="420" r:id="rId121"/>
    <p:sldId id="421" r:id="rId122"/>
    <p:sldId id="422" r:id="rId123"/>
    <p:sldId id="423" r:id="rId124"/>
    <p:sldId id="424" r:id="rId125"/>
    <p:sldId id="273" r:id="rId126"/>
    <p:sldId id="425" r:id="rId127"/>
    <p:sldId id="426" r:id="rId128"/>
    <p:sldId id="427" r:id="rId129"/>
    <p:sldId id="428" r:id="rId130"/>
    <p:sldId id="429" r:id="rId131"/>
    <p:sldId id="430" r:id="rId132"/>
    <p:sldId id="432" r:id="rId133"/>
    <p:sldId id="433" r:id="rId134"/>
    <p:sldId id="434" r:id="rId135"/>
    <p:sldId id="435" r:id="rId136"/>
    <p:sldId id="285" r:id="rId137"/>
    <p:sldId id="436" r:id="rId138"/>
    <p:sldId id="287" r:id="rId139"/>
    <p:sldId id="437" r:id="rId140"/>
    <p:sldId id="438" r:id="rId141"/>
  </p:sldIdLst>
  <p:sldSz cx="9144000" cy="6858000" type="screen4x3"/>
  <p:notesSz cx="7315200" cy="9601200"/>
  <p:defaultTextStyle>
    <a:defPPr>
      <a:defRPr lang="en-GB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18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18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18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18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pos="29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E005D"/>
    <a:srgbClr val="251C4C"/>
    <a:srgbClr val="F3FAFF"/>
    <a:srgbClr val="555A5E"/>
    <a:srgbClr val="4EA1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1" autoAdjust="0"/>
    <p:restoredTop sz="94660"/>
  </p:normalViewPr>
  <p:slideViewPr>
    <p:cSldViewPr>
      <p:cViewPr varScale="1">
        <p:scale>
          <a:sx n="67" d="100"/>
          <a:sy n="67" d="100"/>
        </p:scale>
        <p:origin x="1208" y="56"/>
      </p:cViewPr>
      <p:guideLst>
        <p:guide orient="horz" pos="2160"/>
        <p:guide pos="2880"/>
        <p:guide pos="29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20" d="100"/>
        <a:sy n="12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slide" Target="slides/slide131.xml"/><Relationship Id="rId138" Type="http://schemas.openxmlformats.org/officeDocument/2006/relationships/slide" Target="slides/slide136.xml"/><Relationship Id="rId16" Type="http://schemas.openxmlformats.org/officeDocument/2006/relationships/slide" Target="slides/slide14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28" Type="http://schemas.openxmlformats.org/officeDocument/2006/relationships/slide" Target="slides/slide126.xml"/><Relationship Id="rId144" Type="http://schemas.openxmlformats.org/officeDocument/2006/relationships/presProps" Target="presProps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18" Type="http://schemas.openxmlformats.org/officeDocument/2006/relationships/slide" Target="slides/slide116.xml"/><Relationship Id="rId134" Type="http://schemas.openxmlformats.org/officeDocument/2006/relationships/slide" Target="slides/slide132.xml"/><Relationship Id="rId139" Type="http://schemas.openxmlformats.org/officeDocument/2006/relationships/slide" Target="slides/slide137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116" Type="http://schemas.openxmlformats.org/officeDocument/2006/relationships/slide" Target="slides/slide114.xml"/><Relationship Id="rId124" Type="http://schemas.openxmlformats.org/officeDocument/2006/relationships/slide" Target="slides/slide122.xml"/><Relationship Id="rId129" Type="http://schemas.openxmlformats.org/officeDocument/2006/relationships/slide" Target="slides/slide127.xml"/><Relationship Id="rId137" Type="http://schemas.openxmlformats.org/officeDocument/2006/relationships/slide" Target="slides/slide13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11" Type="http://schemas.openxmlformats.org/officeDocument/2006/relationships/slide" Target="slides/slide109.xml"/><Relationship Id="rId132" Type="http://schemas.openxmlformats.org/officeDocument/2006/relationships/slide" Target="slides/slide130.xml"/><Relationship Id="rId140" Type="http://schemas.openxmlformats.org/officeDocument/2006/relationships/slide" Target="slides/slide138.xml"/><Relationship Id="rId14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14" Type="http://schemas.openxmlformats.org/officeDocument/2006/relationships/slide" Target="slides/slide112.xml"/><Relationship Id="rId119" Type="http://schemas.openxmlformats.org/officeDocument/2006/relationships/slide" Target="slides/slide117.xml"/><Relationship Id="rId127" Type="http://schemas.openxmlformats.org/officeDocument/2006/relationships/slide" Target="slides/slide12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130" Type="http://schemas.openxmlformats.org/officeDocument/2006/relationships/slide" Target="slides/slide128.xml"/><Relationship Id="rId135" Type="http://schemas.openxmlformats.org/officeDocument/2006/relationships/slide" Target="slides/slide133.xml"/><Relationship Id="rId143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slide" Target="slides/slide118.xml"/><Relationship Id="rId125" Type="http://schemas.openxmlformats.org/officeDocument/2006/relationships/slide" Target="slides/slide123.xml"/><Relationship Id="rId141" Type="http://schemas.openxmlformats.org/officeDocument/2006/relationships/slide" Target="slides/slide139.xml"/><Relationship Id="rId146" Type="http://schemas.openxmlformats.org/officeDocument/2006/relationships/theme" Target="theme/theme1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131" Type="http://schemas.openxmlformats.org/officeDocument/2006/relationships/slide" Target="slides/slide129.xml"/><Relationship Id="rId136" Type="http://schemas.openxmlformats.org/officeDocument/2006/relationships/slide" Target="slides/slide134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147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142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169998" cy="480060"/>
          </a:xfrm>
          <a:prstGeom prst="rect">
            <a:avLst/>
          </a:prstGeom>
        </p:spPr>
        <p:txBody>
          <a:bodyPr vert="horz" lIns="88230" tIns="44115" rIns="88230" bIns="44115" rtlCol="0"/>
          <a:lstStyle>
            <a:lvl1pPr algn="l">
              <a:defRPr sz="1200"/>
            </a:lvl1pPr>
          </a:lstStyle>
          <a:p>
            <a:pPr>
              <a:defRPr/>
            </a:pPr>
            <a:endParaRPr lang="en-NZ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2864" y="1"/>
            <a:ext cx="3171167" cy="480060"/>
          </a:xfrm>
          <a:prstGeom prst="rect">
            <a:avLst/>
          </a:prstGeom>
        </p:spPr>
        <p:txBody>
          <a:bodyPr vert="horz" lIns="88230" tIns="44115" rIns="88230" bIns="44115" rtlCol="0"/>
          <a:lstStyle>
            <a:lvl1pPr algn="r">
              <a:defRPr sz="1200"/>
            </a:lvl1pPr>
          </a:lstStyle>
          <a:p>
            <a:pPr>
              <a:defRPr/>
            </a:pPr>
            <a:endParaRPr lang="en-NZ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21140"/>
            <a:ext cx="3169998" cy="477817"/>
          </a:xfrm>
          <a:prstGeom prst="rect">
            <a:avLst/>
          </a:prstGeom>
        </p:spPr>
        <p:txBody>
          <a:bodyPr vert="horz" lIns="88230" tIns="44115" rIns="88230" bIns="44115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N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2864" y="9121140"/>
            <a:ext cx="3171167" cy="477817"/>
          </a:xfrm>
          <a:prstGeom prst="rect">
            <a:avLst/>
          </a:prstGeom>
        </p:spPr>
        <p:txBody>
          <a:bodyPr vert="horz" lIns="88230" tIns="44115" rIns="88230" bIns="44115" rtlCol="0" anchor="b"/>
          <a:lstStyle>
            <a:lvl1pPr algn="r">
              <a:defRPr sz="1200"/>
            </a:lvl1pPr>
          </a:lstStyle>
          <a:p>
            <a:pPr>
              <a:defRPr/>
            </a:pPr>
            <a:fld id="{98D760D7-9D4A-4D1B-BF9A-EFB500CB8FB3}" type="slidenum">
              <a:rPr lang="en-NZ"/>
              <a:pPr>
                <a:defRPr/>
              </a:pPr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642696285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1240" units="in"/>
          <inkml:channel name="Y" type="integer" max="15980" units="in"/>
          <inkml:channel name="F" type="integer" max="255" units="dev"/>
        </inkml:traceFormat>
        <inkml:channelProperties>
          <inkml:channelProperty channel="X" name="resolution" value="2574.54541" units="1/in"/>
          <inkml:channelProperty channel="Y" name="resolution" value="2582.41748" units="1/in"/>
          <inkml:channelProperty channel="F" name="resolution" value="INF" units="1/dev"/>
        </inkml:channelProperties>
      </inkml:inkSource>
      <inkml:timestamp xml:id="ts0" timeString="2004-07-22T21:31:13.424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19 650 3,'0'0'9,"-3"0"-1,3 2 0,0-2-1,-3 3-1,-1-3-1,4 5 1,0-1-2,0 4 1,-3-1-1,3 8 0,-2-3 0,4 12 0,-2-4 2,3 11-1,-3 0 1,4 4-2,-3-1 1,6 5-2,-3-3 2,2 5-2,-2 0-2,4 1 1,-1 1 0,2 3 0,-1-2-1,1 4 1,-3-4 0,3 3 0,-4-6-1,0 0 1,0-5-1,-1-2 1,-3-5-1,3-4 0,-3-6 0,1-6 0,-2-2 0,2-3-1,-2-1 1,-2 1 0,-3-4 0,2 1-1,1 0 1,-2 2 0,3-4-1,-3 2 1,3-5-1,-1 4 0,2-4 0,-2-7-1,6 4-3,-8-11-5,13 7-13,-4-10-12,2-7 0,-2-6 0</inkml:trace>
  <inkml:trace contextRef="#ctx0" brushRef="#br0" timeOffset="691">4 0 3,'-3'9'5,"1"-9"1,4 10 1,1-10 0,4 7-1,-4-7 0,8 5 1,-11-5-1,8 2 1,-8-2-2,2 1 0,-6-1-1,3 2-1,-4 0-1,3-2-1,-2 0 0,3 0-4,2 22-4,1-2-11,0 4-6,8 2-3</inkml:trace>
  <inkml:trace contextRef="#ctx0" brushRef="#br0" timeOffset="1522">1478 597 20,'0'0'15,"-5"-12"-2,5 7-1,-11-12-2,11 7-1,-15-10-2,5 3 0,-5-5-2,10 3 0,-16 0-1,6 2 0,-7 5-1,0 5 1,-4 2-3,-6 12-2,-7 0 1,0 10-1,-4 3-1,2 6 0,1 6 1,-1 4-1,5 3 2,2 0 0,10 2 2,2 0 0,10-4 0,4 1-1,4-8 2,4-4-2,6-4 1,7-7 0,-1-3-2,7-2 1,3-3-1,3 0 1,3-4-1,2 1 0,1 1 1,1-2-1,0 2 0,1 2 1,1 0-1,-4 1 0,1 1 0,-1 1 0,-4 4 0,-2 1 1,-1 2-1,-7 3 0,2 6 0,-2-1 1,-3-1-1,1 2 1,-2 1-1,0-2 1,-5-1-1,3 0 1,-7-5 0,-3 3 0,-3 3 0,-9 1-1,0 1 1,-5 0 0,-5 4-1,0-4 1,-4 0-1,-1-1 0,-5 1 1,5-5-1,-7-3 1,-2 0-1,2-6 1,-3-3-1,-4-3 1,-2-3-1,1-6 1,-1-3-1,6 0 1,1-6-1,0-2 0,9-2 0,-2-2 0,11 0 0,4-1 1,4 3-2,1 2 1,1-1 0,8 2 0,-3 4 0,3 1 0,0 3 0,0 1-1,0 1 1,0 2-1,0 0 1,3 5-2,-3-1-1,10 9-7,-10 1-19,9 0-6,-3-1 2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1240" units="in"/>
          <inkml:channel name="Y" type="integer" max="15980" units="in"/>
          <inkml:channel name="F" type="integer" max="255" units="dev"/>
        </inkml:traceFormat>
        <inkml:channelProperties>
          <inkml:channelProperty channel="X" name="resolution" value="2574.54541" units="1/in"/>
          <inkml:channelProperty channel="Y" name="resolution" value="2582.41748" units="1/in"/>
          <inkml:channelProperty channel="F" name="resolution" value="INF" units="1/dev"/>
        </inkml:channelProperties>
      </inkml:inkSource>
      <inkml:timestamp xml:id="ts0" timeString="2004-07-22T21:33:47.345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659 1772 9,'9'-5'20,"-4"-5"-3,5 2-4,-6-11-2,4-3-3,-3-14-1,5-1-3,-8-10-2,-2-8 0,-10-11 0,-4-5-1,-9-2 0,-6 4 0,-12 3-1,-2 10 1,-8 12-1,4 12 0,-3 15 0,-6 18-1,7 23 1,3 17-1,3 23 0,1 11 1,5 13-1,-1 7 1,7 5-1,9-2 2,0-3-1,10-4 1,6-9 0,9-6 0,5-10 0,11-8 1,10-8-1,8-9 0,8-16 1,7-14-1,3-20 1,6-13 1,0-19-2,1-6 2,-5-17-1,-2-4-1,-4-12 1,-10-8-2,-4-12 1,-5-13-1,-4-9 1,-6-9-2,-7-4 2,4-8-2,-4-2 0,5 2 1,-3 11-1,0 12 1,2 10-1,0 10 0,-2 15 0,-2 12 1,-3 21 0,-2 6 0,-5 19 0,-1 6-1,-6 18 1,-1 10-1,-4 18 0,-5 12 1,0 16 0,-3 15 0,-2 10 2,-4 11-1,3 13 1,-1 13-1,-5 2 2,4 10-1,3 6 0,5 2-1,0 4 0,7 3 0,1-10 0,8-6 1,6-9-2,5-12 2,4-14-2,5-9 0,3-13 1,5-8-1,-3-8 0,2-13 0,-2-6 0,-4-12 0,-3-7 1,-10-8 0,4-8-1,-10-8-1,3 1-7,-11-9-17,7 0-9,0 1 0,-1-2 0</inkml:trace>
  <inkml:trace contextRef="#ctx0" brushRef="#br0" timeOffset="1182">1530 1301 18,'-5'-17'15,"0"5"-2,-9 4-2,6 13-1,-9 4-2,3 16-1,-4 2 0,1 24-2,-6-2-1,8 19 1,-5-7-1,8 10 0,2-3-1,6 1 0,3-1-1,7-4 0,6-3-1,10-5 0,7-5-1,7-9 0,10-9 1,7-13-1,6-13 1,6-14 0,-2-17 0,1-10 1,-4-13-1,-4-4 1,-12-8-1,-5-2 0,-18-4 0,-8 3-1,-13-4 1,-10 3 0,-10 5-1,-11 6 0,-10-2 1,-6 11-2,-8 11 1,1 15 0,-2 14 0,0 13-1,5 12 1,3 12 0,5 6-1,9 5 1,6-3-1,5-5 0,13-3-3,0-12-6,15-8-22,17-6-2,9-13 2</inkml:trace>
  <inkml:trace contextRef="#ctx0" brushRef="#br0" timeOffset="2003">2755 1489 11,'12'-28'20,"1"0"-2,-1 0-3,-8-3-3,4 9-2,-11-5-3,3 8-2,-9 1-2,-3 8 0,-8 1-1,-4 6 0,-3 1-1,-4 10-1,-3 6 1,-3 11-1,-1 8 0,4 7 0,2 9 0,5 9 1,1 3-1,11 0 0,5 0 0,10-7 1,7-5-1,8-3 0,7-15 1,4-9 0,6-12-1,7-10 1,5-14 0,4-3 0,-2-15 0,1-7 0,-2-10 0,-5-2 0,-6-5 0,-11 4 0,-12-2 0,-5 4 0,-8 8 0,-7 5 0,-1 6 0,-3 9 0,-1 5 0,2 9-1,2 6 1,3 7-1,0 5 0,0 9 0,6 8 1,-3 14-1,4-1 1,5 10 0,-3 4 0,7 2 0,-1 1 0,7 6 0,2 3 0,6 4 0,-5 6-1,4 7 0,-6 0 0,-1 10 1,-5-3-1,-6 0 0,-8-6 1,-6-6-2,-9-3 3,-8-6-2,-5-3 1,-6 0-1,-9-3 2,-4 0-2,-2-2 0,-5-4 1,-3-2-1,0-8 1,1-8-1,4-12 1,2-8 0,6-11-1,-1-13 1,6-10 0,2-12-1,9-7 1,1-8-1,6-2 1,-1 0-1,11-1 0,0 8 0,5 7 0,3 6 0,2 9-1,8 5 0,-1 6 0,8 8-1,0 2-3,11 6-4,-8-7-13,8 5-14,1-1 2,-4-4-1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1240" units="in"/>
          <inkml:channel name="Y" type="integer" max="15980" units="in"/>
          <inkml:channel name="F" type="integer" max="255" units="dev"/>
        </inkml:traceFormat>
        <inkml:channelProperties>
          <inkml:channelProperty channel="X" name="resolution" value="2574.54541" units="1/in"/>
          <inkml:channelProperty channel="Y" name="resolution" value="2582.41748" units="1/in"/>
          <inkml:channelProperty channel="F" name="resolution" value="INF" units="1/dev"/>
        </inkml:channelProperties>
      </inkml:inkSource>
      <inkml:timestamp xml:id="ts0" timeString="2004-07-22T21:34:17.518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763 1013 9,'7'-6'14,"-2"-8"-2,4 4 0,-2-2-2,-1-2-2,-2-2-2,1 0-1,-3-2-2,-1-4 0,-1-9 0,2-1-1,-4-4-1,1 1 1,-1-6 0,-2 2 1,-1 0-2,2 5 1,-4 2-1,4 3 1,-6 2-1,6 1 1,-7 1-2,1-1 0,2-2 1,-1-1-1,-2-2 1,1 1-1,2-4 0,-3 2 0,2 3 0,1 0 1,-3 5-1,5 2 0,-6 3 1,3 2-1,-2 7 1,1 0 0,2-2-1,-3 4 2,2 1-1,-1 0 0,2-3 0,-3 2 0,5 1-1,-5 0 1,0 0 0,1 0-1,-1 2 1,0 2-1,-2 0 0,-2 4 1,-1-1-1,1 2 1,2 0-1,-2 1 0,2-1 0,0 1 1,0 4-1,0-4-1,0 6 1,-1-1-2,-2 4 2,-2 0-1,-2 5 1,3 0-1,1-2 0,0 4 1,-2 0 0,5-1 0,-2 3 0,1-1-1,1 7 1,-2 0 0,1 4-1,-3 4 1,3 1 0,-3 1 0,1 1 0,-2 1 0,5-2 1,0-2-2,2 1 2,0-2-1,1 2 0,3-4 0,-1 5 0,2 2 0,0 4 0,-1-1 1,3 2-1,-4-2 1,4 1-1,-4 1 0,4-3 1,1-4-1,0 5 0,2-3 0,2 7 0,1 0 0,1 6 0,3 1 0,-1 1 0,1 2 1,-2-3-1,4-2 0,-6-9 1,1 2-1,-1-8 0,-1-1 0,1-4 1,0 1-1,-1-5 0,2-1 0,-1 4 0,4 3 0,0 0 0,-4 3 1,2 0-1,2-2 0,-2 3 0,-2 0 0,1-1 0,1 1 0,-5 0 0,2-3 0,-2 9 0,0-3-1,-2 5 1,0-3 0,2 0-1,2 1 2,1-6 0,2-1-1,2-4 1,2-3-1,-1-4 1,2 1-1,-1 1 1,-1-2-1,1 1 0,-1 1 1,-1 2-1,-2 3 0,2-3 0,-2 5 1,2-4-1,2 1 1,-3-8-1,1-1 0,3 0 0,2-1 1,-2-3-1,4-1 0,-2 2 0,3-2 0,1 3 0,1 1 0,3-4 0,-1 0 0,-1-5 0,5-2 1,-5-3-1,0-1 0,1-4 0,-2-2 0,-2 0 1,0 0-1,-1 0 0,-2-2 0,0-1 0,3 0 0,-1-6 1,1 1-1,0-8 0,2-2 1,0-6-1,2 4 1,0-8-1,-1 6 0,-1 2 0,-1 0 0,1 4 1,-4 3-1,1 3 0,0-2 0,-4 0 0,0-5 1,-1-5-1,-1-7 1,1-1-1,-3-6 0,-1 0 1,1 1-1,-1-3-1,0 6 1,-2 3-1,-3 7 2,4-1-2,-1 2 1,-3-1-1,3-3 1,-1-2 1,-2-6-1,2-7 0,-1-1 0,-1-5 1,0 2 0,-1 2-1,-1 1 1,2 4 0,-2 1-1,-1 9 1,0 0 0,-3 1-1,3-1 0,0 0 0,-2-3 0,1-3 0,-1 3 0,0-2 0,2-1 0,-3 1 0,1 2 0,2 2 0,-2 5 0,0 2 0,1-1 0,-1 0 0,2 0 0,1 0 0,-1-3 0,3-4 1,0-3-1,0-7 0,0 0 0,0-2 0,0-1 0,0 3 1,0 3-1,0 5 1,-2 3-1,0 4 1,1-3-1,-3 0 1,2 3-1,-3-7 0,2 1 1,1-1-1,1-3 0,-1 0 0,0 4 0,2 3 0,-2 5 0,2 6 0,2-1 0,-2 7 1,0 2-1,0 3 0,0 0 0,2 0 0,0-4 0,-1-1 0,3 1 0,1-6-1,2 0 1,1-5 0,1-1-1,6 6-6,2-4-25,2 1-4,1-4 2,0-2-2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1240" units="in"/>
          <inkml:channel name="Y" type="integer" max="15980" units="in"/>
          <inkml:channel name="F" type="integer" max="255" units="dev"/>
        </inkml:traceFormat>
        <inkml:channelProperties>
          <inkml:channelProperty channel="X" name="resolution" value="2574.54541" units="1/in"/>
          <inkml:channelProperty channel="Y" name="resolution" value="2582.41748" units="1/in"/>
          <inkml:channelProperty channel="F" name="resolution" value="INF" units="1/dev"/>
        </inkml:channelProperties>
      </inkml:inkSource>
      <inkml:timestamp xml:id="ts0" timeString="2004-07-22T21:34:22.646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525 300 5,'0'0'15,"2"2"-1,-6-6-2,6 4-1,-9-5-2,7 4-1,-6-6-1,0 0-2,0-5 0,-1 4-2,-2-6 0,3 4-1,-5-4 0,5 1 0,-5-1-1,5 4 0,-3 0 0,-1 2 0,1-1 0,1 2 0,-2 2 0,-2-2-1,0 2 1,0 2 0,-2-2 0,1 3-1,1 2 1,0-2-1,0 2 0,2 0 1,1 4-1,1-1 0,-1 2 0,2 0 0,-1 2 0,1 2 0,-1 1 0,1 2 0,0 0 0,-1 3 0,-3-2 0,5 3 1,-1 1-2,0 1 1,2 1-1,1 1 1,1 4-1,0 0 1,-1-1 0,2 3-1,-3 1 1,0-2 1,0 6-1,0-4 0,2-2 1,-4 1-1,0-1 0,2 1 0,2-2 0,-1-2 1,-3 1-1,6 1 0,-4 0 2,1 1-2,-1-1 2,0 1-2,0-1 1,0 0-1,1 0 2,1-6-2,0 4 0,-1-5 1,2 2-1,1-2 1,-1 0-1,2 3 1,-3-1 0,-1 6-1,3 1 1,-3-1-1,1 2 1,-1 0-1,1-1 0,0-1 0,-1-1 0,2-4 0,1-1 0,-1 3 1,2-2-2,0 1 1,-2 2 1,2 3-1,-1-2 0,1 1 0,-2 4 0,2-4 0,-3 2 0,1 2 0,0 2 0,2 1 0,0-3 0,2 3 0,-2-2 0,0 1 0,2 0 0,-1-3 0,1-2 0,0-3 0,-2 3 0,1-2 0,1-2 0,-2 0 0,0-5 0,0 3 0,3 0 0,-3 2 0,0 2 0,0 0 0,-3 0 0,3 1 0,0-3 0,0 0 1,0-2-1,-3-4 0,3-1 0,0 0 1,-4-1-1,4 1 0,0 2 0,-3 5 1,-1-2-1,1 2 0,1 2 0,2 0 0,-1-2 0,1 0 1,1-2-1,1 1 0,0-4 0,-1 1-1,3 1 1,-2 1 0,-2-1 0,1 5-1,1 1 1,0-1-1,-2 0 1,1-1 0,1 1 0,1-2 1,1-2-2,-1 1 2,-1-6-1,3 2 0,0 0 0,0-2 0,-1 0 0,-1 1 0,0-1 1,1 0-1,1 1 0,0-3 0,-2 2 1,4-1-2,-2-1 3,4-1-3,-1 2 2,1-1-1,1 1 1,2 1-1,-2-3 1,0 3-1,-1-1 0,-1-2 0,1 0 1,-1-2-1,3-2 0,-5-1 0,1 0 0,2 1 0,3-1 0,1 0 0,1 0 0,1 1 0,0 1 0,2-3 1,0 0-1,-1-3 0,-4 0 0,0-1 1,-2-2-1,0-2 1,2-1-1,-4 1 0,1-1 1,3-1-1,-4 1 0,3 0 0,0-4 0,1 2 0,2-4 0,-2 3 1,3-5-1,-1 1 0,-2-3 1,0-1-1,-1 1 0,0-3 1,-1 3-1,-2-1 0,-1 2-1,2 2 1,-2 0-1,-1 0 2,1 0-2,3-2 1,-5-2-1,2 1 2,-2-3-1,2 3 0,-2 1 0,-1 0 0,1 4 0,-2-1 0,4 2 0,-2 2 0,2 0 0,0-2 0,1 1 0,1-3 0,1 1 0,2 1 1,-4-2-2,1 3 1,-2 0 0,-1 3 0,1 1 0,0 2 0,-5 2-1,1 1 1,2 3 0,-1 0 0,-1-2 0,0 3 0,1 1 0,-1-1 0,1 1 0,-1-1 0,0 2 0,2-1 0,-5-1 0,4 1 0,3-1 0,-7 0 0,0 0 0,7-2 0,-2 0 0,1-2 0,3 1 0,-2-1 0,3 0-1,-3-1 1,5 0 0,-9-1 0,4 1 0,-2-2 0,-2 0 0,1 0 1,1-2-1,2 1 0,1-3 0,1-1 0,-3 0 0,5-3 0,-3-1 0,-1 2 0,1 1 0,1-1 0,-4 3 0,0-2 0,4 2 0,-6-1 0,4 2 0,0-4 0,-1 0 0,1 0 0,0-1 0,0-2 0,-2 1 0,2 1 0,0-1 0,-4 1 0,4-1 0,1 3 0,3-3 0,-3 1 0,2-4 0,4 0 0,-1-2 0,-2 1 1,2 1-2,-4 2 1,1 3 1,-2-1-2,-1 2 1,-2 5 1,-1-1-2,3 0 1,-2 4 0,3-2 0,-4 2 0,-1-1 0,4 3 0,-2-1 0,2 4 0,-4 0 0,6 1 0,-6 4 0,4 0 0,5 2 0,-5 1 0,1-2 0,-1-1 0,3-2-1,-1-1 2,-3 1-1,1 0 0,2-3 0,-3 2 0,3-1 0,-2 0 0,0 1 0,-1-1 0,3-1 0,-2-2 0,1 2 0,-1-2 0,1-3 0,1 1 0,-1 1 0,1 1 0,-2 0 0,1 0 0,1 3 0,1 1 1,-1-1-1,-1 3 0,2-1 0,-1-4 1,3 5-1,-4-5 1,1 1-1,-1-3 0,-1-1 0,1-1 2,-2-1-2,-1-1 0,0 0 0,2 0 0,-1-1 0,-1 1 0,4-2 0,-1 0 0,4 1 0,-3-1 0,4 2 0,-4-2 0,1 1 0,-1 1 0,-6-2 0,4 2 0,-4-2 0,2 2 0,-1 0 0,-1 0 0,4 0 0,0-2 0,1 2 0,3-1-1,-5 1 1,1-2-1,2-1 1,-4-1-1,-2 1 1,1-4-1,-3 0 1,1-1 0,1-2 0,1-2 1,-1 2-1,2 1-1,4-1 1,-2 5 0,1 1 0,-1-2 0,1 1 0,-1 0 0,0-1 0,-2 0 0,0-5 0,0-2 0,0-1 0,0 1 0,2-2 0,-3 1 0,1 2 0,-2 2 0,1 5 0,-1 0 0,-3 1 0,8 3 0,-8-1 0,0 2 0,0-2 0,0 2 0,0 0 0,7 0 0,2 0 0,-6 2 0,4 0 0,3 4-1,2 1 1,0 2 0,0-1 0,-5 1 0,-2-1 0,0 1 0,0-3 0,-2-1 0,4-3 0,-3 2 0,-4-3 0,3 3 0,0-1 0,3 0 0,-3 3 0,2-1 0,-2 0 0,3 1 0,-1-2 0,0-1 0,-2-1 0,1 1 0,-1-1 0,2 0 0,-2-1 0,1 3 0,1-1 0,2 1 0,-2-1 0,2 2 0,-2 0 0,2-1 0,-2-1 0,1-1 0,0-2 0,-1 1 0,-2-1 0,1 0 1,-3 2-1,4-2 0,0 0 0,-1 2 0,1-2 0,-2 1 0,4 1 0,0-2 0,-2-2 0,0 1 0,0 1 0,0-4 0,-1 3 0,1-3 0,-2 1 0,2 1 0,-1 0 0,1 1 0,2-1 0,-1 2 0,-2-2-1,1 2 2,2-1-1,-4-3 0,1-1 0,-4 0 0,1 0 0,1 0 0,3 0 1,-2 0-2,1-4 1,-1 6 0,1 0 0,-4 1 0,1-2 0,3 3 0,-1-3 0,-3-1 1,4-2-1,-4 1 0,0-1 0,1 0 0,1 2 0,-2-5 0,2 7 0,1-1 0,-1 1 0,3 1-1,0 0 1,-2 1 0,1 2 0,-1-1 0,1-1 0,-1 2 0,-1-1 0,1 2 0,-1 1 0,5 4 0,1 3 0,4-1 0,3 3-1,-3 3 1,7-3 0,-2-2 0,2 2 0,-4-5 0,-1-2 0,-6-2 0,1-1 1,-3-2-1,-2 0 0,-1 2 0,-3-1 0,5 1 0,0 1 0,0 1-1,2-1 1,0 0 0,2 1 0,-3-2 0,5-1 0,-6 1 1,1-2-1,1 0 0,-2 0 0,2 2 0,2-1-1,4 3 1,1 1 0,5 2 0,-2-1 0,1-2 0,1-1 0,-2 1 0,-2-1 0,-3-1 0,-2-1 0,-4-1 0,0-1 1,3 1-2,-4-2 1,0 0 0,2 1 0,1-3 0,3 1 0,1-2 0,-2-2 0,2 0 1,1 0-1,-3-3 0,2 3 0,0-1 0,-3-1 0,1 4 0,2 0 0,-2-2 0,4 1 0,-2-1 0,1 2 0,-1-4 0,-2 3 0,0-6 0,2 2 0,-1 3 1,1-2-1,-6 1 0,5-1 0,-3 1 1,4 1-1,2 0 0,-6-1 0,2-2 0,0-2 0,1-7 0,-1 4 0,0-4 0,0-3 0,-1 2 0,-2-1 2,-1 5-2,1-3 1,-2 7 0,0-2 0,-1 3-1,-1 2 1,-3-3-1,4 0 0,-4 0 0,0-4 0,-4 0 0,4-1 1,-3 0-1,-1 0 0,-1 0 0,2 2 0,-2 2 0,0-1 0,1 1 0,-1 2 0,-2-4 0,1 3 0,0-1 0,0-6 0,-1 7 0,-2-1 0,4 2 1,-3 1-1,1 2 0,0 3 0,0 0 0,1 5 0,-1-4 0,2 4 0,-6-5 0,1 0 0,3 2 0,1-2 0,-1-2 0,2 2 1,-2 1-1,4-1 0,3 2 0,-2 1 0,0 2 0,2-2 0,-5 1 0,2 1 0,-1 0 0,1 0 0,-4 0 0,2 0 0,0 1 0,-4-1 0,4 0 0,-2 2 0,1 0 0,-5-1 0,3 3 0,-1-4 0,3 3 0,-1-1 0,0 1-1,0 1 1,4-3 0,-2 1 0,-2 2 0,3-3 1,1 1-1,0 0-1,1-2 1,0 0 0,1 1 0,1-1 0,1-1 0,-1-1 0,2-1 0,0-3 0,1 5 0,0-3 0,-3 3 0,4-3 0,-1 1 0,1-1 0,-3-1 0,1 0 0,3-1 0,-1-3-1,2-1 1,-1-2 0,4-2 0,-1 1 0,-2-4 1,0 2-1,1-2 0,-3 3 0,-3-3 0,1 0 0,-2-6 0,2 0 0,-1 1 0,-1-3 0,0-4 1,-1 0-2,1 1 1,-2 2 1,0 1-1,-1-2 0,-1 1 0,-1 2 0,-1 4 0,-1 0 0,-3-2 0,-2 0 0,-4 0 0,-1 1 0,-1-1 0,1 2 1,0-2-1,0 5 0,1 2 0,3 1 0,1 2 0,2 0 0,1 4 0,2-1 0,-1 1 0,-1 3 0,2-2 0,-1 2 0,-1-2 0,3 4 0,-6-1 0,5 1-1,-2 1 1,-1 1 0,-2 2 0,4 1 0,-2 1 0,-1-1 0,0 0 0,-3 3 0,0-2 0,4 1 0,-2-3 0,-1-1 0,-3 0 0,3 2 0,-1 0 0,-1-1 0,1 1 0,-1 1 0,1 1 0,6 1 0,-2 0 0,1 2 0,-3-2 0,5 0 0,1 2 0,-1-4-1,-2 2 1,2 2 1,1-2-2,2 2 1,-1-4 0,-2 1 0,2 2 0,0 0 0,2-1 0,-2-2 0,1 2 0,-1 0 0,2-3 0,-1 3 0,1 3 0,-1-1 0,1-2 0,0 4 0,-1-1 0,-1 2 0,2-1 0,1-2 0,-1 1 0,-1 1 0,3-1 0,-1-1 0,-2-4 0,4 4 0,-1-2 0,-1 4 0,0-1 0,1-1 0,-1 3 0,-1-3 0,1 1 0,-2 1 0,3-2 0,-3-1 0,4-4 0,-3 0 0,3-1 0,-2 1 1,1-4-1,2 2 0,-4-1 1,3 1-1,0-4 0,-4 4 0,4-3 0,-3 0 0,3 3 1,-3-5-1,1-1 0,-1-2 0,-1 1 0,1-1 0,-1 3 0,1-6 0,0 1 0,-3-5 0,5 7 0,-1-3 0,-1 3 0,3-4 0,-4-5 0,4 3 0,-1 1 0,-3-1 0,1 1 0,-1-1 0,1-1 0,-4 5 0,0 1 1,2-1-1,-2 5 0,-1-2 0,1 1 0,-3 2 0,1-1 0,-1-2 0,2 2 0,-3 0 0,1 2 0,2-2 0,-4 0 0,-2-1 0,4 0 0,-2 4 0,4-1 0,-4 1 0,-5-3 0,7 0 0,-4 3 0,2 0 0,0-1 0,2 0-1,-2-4 1,2 3 0,5 3 0,-7 1-1,3-4 1,6 3 0,-4-1 0,0 2 0,6 2-1,-3-2 1,1 0 0,3-2 0,0 2 0,0-2 0,0 0-1,0-3 1,0 4 0,3-4 0,1-2 0,-4 3 0,1-2 0,1-3 0,3 2 0,0-3 0,-1-2 0,-1-1 0,2-1 0,0 1 0,0-4 0,-3-5 0,1-4 0,-3 1 0,-1-1 0,-1 4 0,-1-3 0,-1-1 0,1 1 0,3 3 0,0 3 0,3-1 0,-1-2 0,0-3 0,-1 2-1,1 0 1,-2-1-1,-2-1 2,1 1-2,-3-3 1,1 3-1,-2-1 1,1-4 0,-3-2 0,2 1 0,0-6 0,0 0 0,5 1 0,-3-1 0,-4 1 1,4 4-1,-3 1 1,0 3 0,-1 1-1,-2 2 1,-1-1 0,-2 1-1,0-1 0,2-2 0,-5 0-1,1-4 1,6 7 0,-4 1 0,-2 7 0,6-1 0,-9 9-1,6 1 1,1 7 0,-3 0-1,-3 3 1,1 4 0,0-2 0,1 2-1,1 0 1,1 5 0,3-7 0,-1 7 0,3-7 0,-1 5 0,-3 0 0,3 2 0,-2 0 0,0 1 0,-4 4 0,-1 0 0,-2-1 0,5-3 0,0 2 0,-5-3 0,7 2 0,1-2 0,1 0 0,1 1 0,0 6-1,-2-1 0,3 6 0,2-2 1,-3 7-1,2 0 0,-1 0 0,2 1 1,2-1 0,2-2 0,6-1-1,-3-1 1,0-1 0,1-2 0,-1 0 0,1 3 0,-3-3 0,-2 4 0,-3-3 0,-3 3 1,4-4-1,-6 0 1,3-3-1,2-1 1,-3-2-1,4-3 0,0 1 0,1-2 0,2 1 0,3-1 0,-3-2 0,0 5 0,-1-1 0,-1 0 1,0-1-1,2 2 0,-1-1 0,-3-1 0,2 4 0,4 0 0,2 4 0,-1-3 0,0 3 0,-1-3 0,3 3 0,-1 2 0,1-6 0,-7 2 0,2-2 0,-5 2 1,1-1-1,1 3 0,1-1 0,-1-3 0,0 5 0,-1-3 0,2-2 0,-1 3 0,1-1 0,-1 1 0,-2 0 0,1 4 0,1-2 0,0-2 0,-2 2 0,5-3 0,-4 3 0,4-5 0,0-2 0,4 1 0,-8 1 0,4 1 0,-3-1 1,-1 4-1,-1-5 0,2 3 0,-4-4 0,0 4 0,2-4 0,-2-5 0,4-1 0,-1-2 1,1-6-1,-2-1 0,-2 2 0,2-4 1,-2 2-1,0-5 0,1 4 0,-3-1 0,-1 0 1,1 1-1,-1-3 0,2 1 0,-1-2 0,-1-4 0,0 4 0,-2-2 0,2-5 0,-2 6 0,2-6 0,-1 3 0,-1 1 0,4 1 0,-2 4 0,1-1 0,2 3 0,1-1 0,1 2 0,-6 0 0,5 2 0,-6-4 0,0 0 0,-5-3 0,-2 0 0,2 2 1,0-1-2,3 1 2,1 1-2,-1 0 1,1 4 0,6-2 0,0 0 0,-2-2 0,-1-3 0,0-3 0,-2 3 1,2-4-1,1 1 0,-2-1 0,0-1 0,1 3 0,3 4 0,-1-2 0,1 0-1,2 1 1,-2 1 0,0 0 0,4-2 0,-2-2 1,-2-2-1,0 3 0,-1 0 0,1-4 0,-2 2 0,1-1 0,1-1 0,0 2 0,2 1 0,2-2-1,1-6 1,-1 5 0,3-5 0,0 0 0,0-2 0,0 1 0,0-1 0,0 0 0,0 2 0,-2 0 0,0 5 0,1-4 0,-1 6 0,2-4 0,0 2 0,2-1 0,-1 0 0,1-6 0,0 5 0,1-4 0,-1 1 0,0 0 0,-1 0 0,-1 1 0,-1 2 0,-1 0 0,2 2 0,-2 0 0,2-2 0,0 5 0,2-11 0,0 3 0,1-8 0,0 1 0,1 2 0,-1-4 0,2 2 0,-3 0 0,-2 5 0,2 0 1,-4 5-1,0 1 0,1 0 0,-1 0 0,-2-3 0,3 0-1,-3-4 1,3 1-1,-3-3 1,-1-4-1,0 0 1,2 2-1,-3 0 1,1 2 0,0-2 0,0 5 0,0 0 0,0 1 0,0-1 0,-2-1 0,0-1 0,0-5 1,-3 1-2,3-1 1,2 0 0,0 0 0,-2 2 0,2 2 0,0 7 0,4 2 0,-1 3 0,4 4-1,-1 1 1,3 5-1,-1-2 1,4 3-2,-4-1-1,7 5-4,-10-12-11,7 6-18,-5-2 2,-5-6-2</inkml:trace>
  <inkml:trace contextRef="#ctx0" brushRef="#br0" timeOffset="9473">1080 985 9,'-4'-2'17,"4"1"-3,-3-3-2,3 3-3,-4-3-2,4 3-1,-3-6-1,3 5 1,-5 0-3,2 1 0,-4-1 0,0 2-1,2 0 0,-5 3 0,1-3 0,-5 9-1,3-1 0,0 4 0,-2-2-1,-1 4 1,4 3-1,-7 5 0,8 0 0,-2-2 0,5 6 0,-4-4 0,7 1 1,-4 1-1,4-3 0,3-4 0,-2-1 0,2 3 1,-2 0-1,2-2 1,-1 3-1,1-3 0,1 5 1,-1-3-1,4 3 0,2-2 1,1 0-1,2 4 1,-2-3-1,4-3 0,-5 1 1,11-2-1,-11-5 1,5 0-1,0-6 1,5-2 0,2-4-1,1-2 1,5-1 0,0-2-1,1-1 1,-3-2-1,1-4 1,-3 4 0,-5-3 0,-1-2-1,-2-2 1,-5-7 0,-1-4 1,-4-3-1,-7-1 0,2-2 0,-4-2 0,-2 1-1,-1 0 1,-2 5-1,-7 5 1,6 6-1,-2-2 0,1 7 0,2-3 1,0 7-1,-1-1 0,1-1-1,3-4 1,-1 6-1,5 6-4,-7-5-7,7 2-21,5 0 2,-4 10-2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1240" units="in"/>
          <inkml:channel name="Y" type="integer" max="15980" units="in"/>
          <inkml:channel name="F" type="integer" max="255" units="dev"/>
        </inkml:traceFormat>
        <inkml:channelProperties>
          <inkml:channelProperty channel="X" name="resolution" value="2574.54541" units="1/in"/>
          <inkml:channelProperty channel="Y" name="resolution" value="2582.41748" units="1/in"/>
          <inkml:channelProperty channel="F" name="resolution" value="INF" units="1/dev"/>
        </inkml:channelProperties>
      </inkml:inkSource>
      <inkml:timestamp xml:id="ts0" timeString="2004-07-22T21:34:34.533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345 85 9,'0'-2'9,"-4"2"-1,4-2-2,-3-1-1,3 0-2,-4-1 0,-1-3 0,2 2 0,-4 4 0,-1-1 1,-3-2-1,-1 8 1,2-2-1,-2 4 0,2 1 0,-3 5-1,-1-2 0,4 7 0,0-1-1,-2 1 0,3 1-1,-1 8 1,0 1-1,5 4 2,-2-1 0,5 4 0,1 0 1,2 4-1,-2-6 0,7 1 0,1-2 0,2-2 0,-3-2-1,1 3 0,-2-2 0,2 1 0,-3-1 1,-1 3-2,0 1 2,2 1-2,-1-4 2,3 1-1,-2-1 1,1 0-1,5-5 0,-3 0 0,-1 1 0,1 4-1,-4 0 1,3 0-1,-1-2 1,-4 2-1,2 0 0,2 2 1,-2-8-1,-1-2 0,1-1 1,1-6-1,-2-1 0,0 3 1,1-4-1,1-1 1,-2 1-1,1 3 1,-1 2-1,1 0 1,-1 1-1,2-1 1,-2 0-1,1 4 1,-1-8-1,1-2 0,-1-5 1,-1 0 0,-2-1-1,3 0 1,-3-4 0,0-1-1,0 2 1,-3 0 0,1 1-1,-1-1 1,-1-4 0,-1-1-1,0-4 1,-2 2 0,-1-5-1,1 1 1,-5-4-1,-3-1 1,1 2-1,-1 2 0,0-2 0,1 4 0,-1 1 0,1-2 0,-1 6 0,1-6 0,2 4 0,2 0 0,-2 2 0,1 1 0,1-1 0,0 1 0,1 2 0,-3 2 0,5 1-1,-1 2 1,1 2 0,0 0-1,4 3 1,-6 0 0,6 4 0,0-1 0,-1 6 0,-4-2 0,3 7 0,0-2 0,-2 3 0,0 1 0,0 5 0,2-4 0,2-2-1,-2-1 1,3 0 0,2 0 0,3 0 0,1-2 0,8-5 0,-2 0 0,0 1 0,4 1 0,-1-2 0,2 0 0,1-2 0,-3-3 0,3-1 1,-3-1-1,2-3 0,4-2 0,-4-2 0,0-3 0,0 0 0,1-2 0,-3 2 0,-1-1 0,2-1 0,-9-1 1,2 3-1,-4-2 0,0-2 0,-1 1 0,0 0 0,1-2 0,-1-1 1,1 5-1,1-1 0,-3 0 0,5 1 0,-5 2 0,3 1-1,-4 3 2,1-1-2,1 1 1,-2 0 0,2 0 0,-4 2 0,4-1 0,-4 8 0,2-2 0,0 3 0,-2 2 1,1 2-1,-3 3 0,4-2 0,-1 1 0,-3-1 0,1-4 0,3-3 0,-4-3 0,4-1 0,0-2 0,0-4 0,0 4 0,0 0 0,4 1 1,-1 1-1,1 3 1,-3 2-1,4 0 0,-3-1 0,0 1 1,-4-1-1,2-1 0,0 0 0,0-2 0,0 2 0,0 0 1,0 2-1,0 1 0,3-1 0,-3 1 0,0 2 0,4-3 0,-4-1 0,2-1 0,-2 0 0,1-2 0,1 2 0,1-2-1,4 6 1,-3-6-1,1 7 1,1-2-1,1 0 1,2 1-1,-2-4 1,-1-2 0,-1-2 0,2 3 0,0-6 0,1-2 1,-1 1-1,3-1 0,-3 2 0,6-2 0,-6 1 0,3-2 0,-3-2 0,1 1 0,3-2 1,-1-6-1,-2-3 0,1-6 1,3 1-1,-2-4 1,0 2 0,-1-3 0,-1 4-1,-3 1 1,2 8 0,-4 1 0,-3 2-1,4 1 0,-1-1-1,-3 3 1,5-6 1,2 5-2,2-5 1,1-1 0,-2 1 1,2-1-1,-3 1 0,5 0-1,-8 4 1,2-1 0,-1 2 0,1 1 0,0-1 0,-1 0 0,1 1 0,0-4 0,-1 1 0,1 2 0,-1 1 1,0-3-2,2 3 1,-2-1 0,1 2 0,-1 0 0,2 2 0,-1-2 0,1 1 0,0 1 0,1 0 0,1-1 0,-2 1 0,0 0 0,-2 3 0,1 0 0,3 0 0,-2 2 0,1 0 0,1 0 0,-1 1 0,2-1 0,2-2 0,-1 2 0,0-4 0,-2-1 0,1 3 1,-3-2-1,1 1 0,3 1 0,-3 0 0,-1 2-1,3-2 1,-1 3-1,1-3 0,2 1 0,0-3 1,1-1-1,0-1 1,1 1 0,-1-2 0,3 2 0,-1-1 0,2 1 0,0 0 0,1 3 0,-1-2 0,0-1 0,0 1 0,-1-3 0,-3-1 0,4-1 0,-8-5 0,4 2 1,-1-2-1,-3 2 1,1-3-1,-3 3 2,0-4-2,-1 2 1,1 1-1,1-3 1,-3-3-1,0 2 0,2-5 0,-2-2 0,2 0 0,0 0 0,-4 0 0,2 1 0,2 3 0,-2 1 0,2 3 0,0-1 0,1 3 0,1 0 0,-1 1 0,-3-1 0,5 0 0,-1-1 0,-2-1 0,-4 1 0,1-1 0,-1 1 0,2-1 0,-2 4 0,1 2 0,3-1-1,-4 4 1,5 0 0,-1 0 0,0 4 0,2-3 0,-3 3 0,1-1 0,2-1 0,-3 3 0,0-2 0,-3 2 0,4 0 0,-2 4 0,2-2 0,5 0-1,-2 4 1,0 0 0,3-3 1,0 2-1,-1-1 0,-3-1 0,1-1 0,-3-2 0,-2-1 0,-2 1 0,-1-2 0,0 1 0,-2-1 0,1 2 0,-1 0 0,0 0 0,0 0 0,0 1 0,11 0 0,-1-1 0,-2 1 0,4-3 0,0 2 0,-2-3 0,4 1 0,-2-1 1,-9 0-1,2-2 0,-1 1 0,1 3-1,0-4 1,2 3 0,-2 0 0,3 1 0,1-1 1,-2 1-1,1 1 0,1-2 0,1 1 0,-4-1 0,5 2 0,-3-3 0,1-1 0,1-1 0,-2 0 0,4-3 0,-2 3 0,-2-3 0,1 1 0,-1 0 0,1-1 0,-1 1 0,1 0 0,-1-1 0,4 1 0,-3 1 0,3-3 0,-2 1 0,2-2 0,1 3 0,-1 0 0,-2 1 0,-1-1 0,6 2 0,-5-2 0,2 4 0,-3-2 0,-1 0 0,1 0 0,1-2 0,-5 2 1,-2-1-1,1-3 0,-3 1 1,1 1-1,-2-3 0,0 2 1,0-1-1,-2 1 0,1-2 0,1 0 0,0 1 0,-2-1 0,4 0 0,-2 2 0,3-1 0,1 2-1,1 1 1,0-1 0,3 4-1,3-2 1,-2 0 0,-1 0 0,1 0 0,1 0 0,2 0 0,2 0 0,-1 3 0,2-1 0,4 1 0,-4 2 0,8 4 0,-5-2 0,1 1 0,0-3 0,-2 0 0,-2-3 1,-2 1-1,1-3 0,0-5 0,-4 4 0,4-4 0,-3 1 0,-1 1 0,2-1 0,0 1 0,-6 1 0,3 1 0,-1-3 0,3 1 0,-3-2 0,2-2 0,0 0 0,-1 0 0,5-1 0,-3 1 0,0 2 0,1 1 0,-6-1 0,6 2 0,-5-1 0,3 1 0,-3 0 0,0-2 0,0-4 0,1-3 0,1-1 0,-3-4 0,5 1 0,2 1 0,1-4 0,0 10 0,2-6-1,-4 6 1,-2 1 0,3 6 0,-1-5 0,-5 4 0,0-1 0,-4-4 0,2 3 0,-1-9 0,3 2 1,-6-5-1,6 0 0,-4-1 0,4-1 1,-2 0-1,2 4 0,-3 0 0,1 4 0,0 1 0,-4 2 0,1-3 0,-4-2 0,1-1 0,-1-4 1,0-3-1,-1-1 0,0-4 0,-1-1 0,1 5 0,-1 2 0,1 4 0,-2 3 0,-2 4 0,0 3 0,-1 0 0,-9 3 0,1 3 0,1-3 0,-4 1 0,1 0 0,-2 4 0,-2 1-1,3 4 1,7 0 0,-3-2 0,-2 9 0,4-1-1,-1-1 1,0 0 0,1-2 0,3 0 0,-1-1 0,3-1 0,1-4 0,0-1 1,0-1-1,1 1 0,-1 1 0,-2 4 0,1-1 0,-1 0-1,-4 3 1,4-1 0,-1 3 0,-2-2 0,2 0 0,-1 0 0,2-3 0,3 0 0,-1-2 0,3 0 0,1-2 1,0-1-1,1 0-1,0-1 1,2-2 0,0 1 0,-2 1 0,4-1 0,0-3 0,0 1 0,1-1 0,0-2 0,1 0 0,1-2 0,3-5 0,1 0 0,0 0 0,3-3 0,0-2 0,-2-4 0,2 4 0,2-6 0,-4 4 0,0-1 0,0-3 0,-1 0 0,-1 4 0,-3-5 0,1 0 0,-1 1 0,0-6 0,2-2 1,-4 2-2,2-2 2,2-4-1,-2 6 0,2-2 0,0 6 0,-7-2 0,3 4 0,-3 4 0,0-1 0,-3 3 0,-1-2 0,-3 2 0,2-4 0,-2 1 0,4 1 0,-5-4 0,4 2 0,-3 1 0,1-1 0,0 6 0,0-4 0,-3 4 0,2-2 0,1 0 0,-3 2 0,2 1-1,-3-3 2,2 0-2,-4 2 1,2 1 0,-2 2 0,0-1 0,-1 4 0,1 2 0,2 2 0,-4 0 0,2 3 0,-1 2 0,-3 0 0,-1 2 0,-1 2-1,-3-3 1,1 3 0,-2-1 0,-2 0 0,-1 3 0,-1-1 0,2 1 0,0 3 0,1-1 0,1 1 0,4-1 0,-1 1 0,0-1 0,6-1 0,1-2 0,0 2 0,0 0 0,3 0-1,-1-4 1,4 6 0,-3-1 0,-1 1 0,1 3 0,-1 1 0,2 1 1,1-2-2,3 3 2,1-5-1,-2 5 0,0-1 0,3-5-1,0 1 1,-3 0 0,4 2 0,-4 0 0,-1 5 0,3-5 0,-2 5 0,5-2 0,-3 0 0,3-1 0,0-2 0,0-2 0,3-1 0,-3-3 0,0 1 0,0 2 0,0-3 0,0-2 0,-3 3 0,3-2 0,0 0 0,-2-2 0,2-2 1,0 1-1,0-4 0,-2 1 0,2-4 1,-2-2-1,1 1 0,1 0 0,-5 0 1,2-3-1,0 1 0,1 1 0,-5 0 0,2-1 0,-2-1 0,0 1 0,1-1 0,0 2 0,-4-1 0,0 1 0,2-2 0,-3 3 0,0 1 0,2-1 0,-5 3 0,-1 0-1,-4 1 1,6 2 0,-2 0 0,3 0 0,1 0 0,3 2-1,-2-2 1,10-2 0,-4 2 0,1-2 0,-2 2 0,-2 0 0,0 2 0,-3 0 0,0 1 0,-2 0 0,2 3 0,-1-1 0,-3-2 0,6 2 0,-4-3 0,1 1 0,1 2 0,2-3 0,-1 1 0,-1-1 0,2 3 0,-3-3 0,3 3 0,-2 0 0,1-1 0,-4 2 0,4-1 0,-1 2 0,3 0 0,-1-2-1,1-3 1,3 5 1,-1-4-1,0 0-1,0-1 2,0 2-1,0-3 0,2 3 0,-1-1-1,1-1 1,1-1 0,0-1 0,1 2 0,1-4 1,0 1-1,0-3 0,-2 1 0,0-2 0,1-2 0,1 2 0,0-4 0,0-1 0,0 2 0,0-4 0,3 3 0,-1-6 0,1 1 0,0-4 0,-3 1 0,0-5 0,-3 3 0,1-1 0,-1 1 0,-4-2 0,0-2 0,-1 2 0,-2 1 0,3-2 0,-3 3 0,5-5 1,0-1-1,2 1 0,1 0-1,-5-3 1,7 1-1,0 1 1,0-2-2,-3 1 2,-1 1-1,-2 2 1,-3-2 0,2 1 0,-1 0 0,-1 0 0,-1-3 0,3-2 0,-1 0 0,-4 1 0,5 0 0,4 0 0,-7 1 0,1 3 0,-1 1 0,0 4 0,1 0 1,-1 2 0,-2-2-1,0 2 1,-1-3-1,3 3 1,-2-5 0,0 0-1,0 1 0,2-1 0,-2 5 0,0-1 0,-3 6-1,5 0 1,-2 2 0,0 6 0,0 1 0,4 1 0,1 0 0,0 1 0,0-1 0,2-1 0,-1 3 0,2-2 0,-4-2 0,1 3 0,-3 1 0,1 0 0,-6 0 0,5 1 0,-4 1 0,-1 2 0,6-1 0,-1-1 0,2-1 0,1 1-1,0 0 1,5-2 0,-3 0 0,2 0 0,-2 0 0,1 1 0,-2 1 0,-1 0 0,-2 0 0,4 1 0,-2 0 0,2 2 0,0-1 0,2-1 0,-1 4 0,3-4 0,-4 1 0,4-2 0,-3 3 0,1-2 0,-1 6 0,3-3-1,-4 3 1,3-1 0,0 4 0,1 0-1,-1-2 1,4 2 0,3-1 0,-2-1 0,0-2 0,-1 4 0,2-5-1,-3 3 1,-1 2-1,2 0 1,-2-2-1,0 2 0,2-2 1,-1 0-1,-1-1 1,3-2 0,-1-2 0,1-2 0,-3 1 0,0-3 0,0 1 0,0 0 1,-3-1-1,-2 1 0,0-2 0,2 2 0,-1-2 0,-2 3 1,-1-6-1,5 3 0,-1-4 0,-1 1 0,1-2 0,0 0 1,-3-2-1,3-1 0,3 1 0,-3 0 0,-1 2 0,-3-2 0,4 0 0,-5 2 0,-4 0 0,1 2 0,1-2 1,2 1-1,-2-3 1,3 2 0,0-2 0,7 2-1,-2-3 1,2 3-1,-3 0 0,-1 1 0,1-1 0,-2 3 0,-2 1 0,4 1 0,-1 1 0,1-2 0,0-3 0,-1 3 0,-1-3 0,2 1 0,-4-1 0,-2 1 0,1 1 0,-2 2 0,-2 0 0,2 2-1,-2 0 1,3-1 0,1 1 0,-1 0 1,2 0-1,0-2 0,2-2 0,-1 0 0,3 0 0,-2 1 0,2 1 0,-1 1-1,1 1 1,-1 2 0,1-1 0,3 2-1,3 7-2,-3-9-6,16 1-21,-3 3-6,2-6 2,2 1-1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1240" units="in"/>
          <inkml:channel name="Y" type="integer" max="15980" units="in"/>
          <inkml:channel name="F" type="integer" max="255" units="dev"/>
        </inkml:traceFormat>
        <inkml:channelProperties>
          <inkml:channelProperty channel="X" name="resolution" value="2574.54541" units="1/in"/>
          <inkml:channelProperty channel="Y" name="resolution" value="2582.41748" units="1/in"/>
          <inkml:channelProperty channel="F" name="resolution" value="INF" units="1/dev"/>
        </inkml:channelProperties>
      </inkml:inkSource>
      <inkml:timestamp xml:id="ts0" timeString="2004-07-22T21:34:43.336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883 1201 15,'-3'-3'15,"3"-1"-2,-4-3-1,4 2-1,-8-5-3,3 3-2,-9-3-1,4 2 0,-7-1-2,3 1 0,-4-1 0,1 2 0,-5-1-2,3 5 2,-3-4-1,6 2 0,-7-2-1,0 3 0,1 1 1,2 3-1,-4 0 0,2 2-1,0-2 1,3 1 0,0 3 0,1-2-1,1-2 1,1 1-1,1 1 1,-7 0-1,8 1 0,-4 0 1,-4 1-1,3 3 0,2 1 2,0 1-2,0 2 1,8 0-1,-11 1 2,8-2-2,2 2 1,-5 3 0,-1-3-1,1 0 0,1 1 0,1 2 0,-3 6 0,3-3 0,-1-1 1,1 2-1,-1 3 0,0 7 0,4 2 0,-2-3-1,2 0 2,2 2-2,1 4 1,2 2 0,1-4 0,1 2 1,3 1-1,-4 3 1,4 3-1,-3-4 0,3 2 1,-2 2-1,1-4 1,-1-1-1,0-4 0,-1 2 0,3-2 0,-2 2 1,0 3-1,2 1 0,4-1 0,-4 4 0,5 1 0,0 2 0,5-5 0,2-1 0,2-6 0,-1-7 1,1 1-1,5-8 1,-4-1-1,0 0 1,1-3-1,-1 5 1,2-3-1,2 7 0,-2-5 1,3 3-1,6-1 0,-1-1 1,2-4-1,2-3 1,-2-4-1,-1-1 1,1-4 0,2-3-1,-14-3 1,1 0-1,-3 1 1,-1-1-1,0-1 0,-2 1 0,4-2 0,-2 1 1,1-3-1,3-3 0,-1 0 0,0 0 1,1-5-1,-3 1 0,-1 1 1,-2 1-1,-3 1 1,-2 1-1,0-2 0,-1 2 1,-1-3-1,1 4-1,-3-3 2,4 2-2,-1 0 1,-3 0 0,3 3 0,-1 2 0,-3 5 0,4-4-1,-4 4 1,3-1 1,-1 2-2,1 1 1,-1 0 0,0-2 0,1 2 0,0-2 1,-3 3-1,0-3 0,4 5 0,-8-2 0,4 1 0,0 4 0,0-1 0,0 3 0,0 0 0,4 2 0,1-5 0,-2 2 0,4 1 0,0-3 0,-2-2 0,2 1 0,1 0 1,-1 0-1,0 3-1,3 1 2,2-2-1,3 3 0,4 2 0,1-4 0,3-1 0,0 2 0,1-3 0,-2 0 0,-3-5 0,-2 3 1,-2 0-1,-1 0 0,1 0 0,-3 2 0,7-4 0,-4 4 0,7-2 0,-3 2 0,5-2 0,-2-3 0,-2-1 1,-3 1-1,0 0 0,0-2 0,-6 0 0,-1 0 0,0 0 0,0 1 0,-1 1 1,1-2-1,0 0 0,0-2 0,2 1 0,2-3 1,-4-1-1,-2 0 0,3-2 0,-6-1 1,2 1-1,-1-1 0,-2-3 1,-2 5-1,1-1 0,-3-2 0,0-2 0,0 0 0,0-1 0,0 1 1,0-1-1,0 0 0,0-2 0,2 4 0,-4 0 0,2 1 0,-3 1 0,-3 1 0,3 0 1,0-3-1,-4 0 0,-2 3-1,2-1 1,1 1 0,1 0 0,-2 4-1,0-2 1,5 3-1,-1 2 1,-1 0 0,1 0 0,3-2 0,0 2-1,3 0 1,1 0 0,1 2 0,-2-2 0,4 2 0,0-2 0,1 3 0,-1-3-1,0 5 1,-2 2 0,2-4 1,-4 4-1,3-4 1,-3 4-1,-3-5 0,8 5 0,4-9 1,0 2-1,2 0 0,-1 0 0,4 2 0,0-2 0,2 1 0,-9-2 0,-1 6 0,-1-3 0,1-2 0,-1 1 0,1-1 0,1-1 0,2-1 0,-2-2 0,7 3 1,-5 1-1,3 1 0,-1 3 0,1 1 0,-6 0 0,4 2 0,1-2 0,-4 2 0,4-1 1,-2-2-1,1-1 0,3-3 0,1 2 0,0-2 1,0 0-1,0 2 0,-2 1 0,4 0 0,-4-1 0,0 2 0,-1 1 0,1-4 0,2-1 0,2-3 0,0-2 1,-1-2-1,4-1 0,1-1 0,-3-1 0,0 3 0,-3 0 0,-1 2 0,-3 2 0,-1 1 0,-2 0 0,4-6 0,0 6 0,-4-5 0,5 6 1,-1-8-1,-2 6 0,1-6 0,-4 8 0,1 1 0,-5-2 0,2 2 0,0 0 0,-4 0 0,2-2 0,5 2 0,-4-5 0,4 5 0,-2-7 0,1 6 0,-1-6 0,1 5-1,-4-5 2,0 6-2,-2-3 1,1 1 0,-3 1 0,3-1 0,-1 0 0,1-1 0,1-3 0,-2-1 0,2 3 1,0 0-1,-1-4 0,-1 4 0,1-2 0,-3 4 0,3 1 0,-4 2 0,5-1-1,-2 1 1,1 1 0,2-1 0,-2 0 0,4 0 0,-4 0 0,-1 0 0,0 0 0,1 2 0,-2 0 0,-1-2 0,-1 1 0,2 3 0,0-1 0,-1 0 0,-1 3 0,4-5 0,-1 3 0,-3-1 0,4 0 0,-3-1 0,1 0 0,-2 1 0,2 2 0,-2 0 0,0-1 0,0 1 0,0 0 0,0 0 0,0-3 0,5 3 0,-5-2 0,0-1 0,0 0 0,5-2 0,2 1 0,0 3 0,-7-4 0,0 5 0,0-5 0,5 7 0,-5-7 0,3 6 0,-10-6 0,7 6 0,0-6 1,-5 5-1,5 1 0,-7-2 0,7 6 0,-8-2 0,8 6 0,-7-7 1,7 10-1,0-10 0,0 3 0,0-2 0,0 1 0,0-4 0,0 0 0,0 0 1,0-3-1,0 3 0,-2-2 0,2 1 0,0-1 0,0 2 0,-5 2 0,5 0 0,-3-2 0,-1 0 0,-1 3 0,-2-3 1,-3 0-1,2 2 0,-2-2 0,-2 0 0,0 1 0,-2 0 0,2 1 1,-1 0-2,2 0 1,-2-1 0,3 3 0,1-4 0,-4 0 0,4 2 0,-3-2 0,-1 0 1,1-2-1,-4 1 0,-1-1 0,-1 1 0,4-3 0,-3 3 0,0 1 0,2 0-1,-2 2 1,1-2-1,1 2 1,0-4-1,1 2 1,-1 2-1,1-2 1,-1-2 0,1 1 0,6-1 0,-6-1 0,6 1 0,-3-1 0,1 3 0,2 0 0,-2 5 0,-2-1 0,3 1 0,-1 2-1,1 0 1,1 0 1,1 1-2,0-1 1,2 0 0,4 2 0,-5-4 0,6 3 0,-1 1 0,-1 1 0,2 0 0,-2 2 0,2 2 0,0-2-1,-1 2 2,1-2-2,3 0 1,0-2 0,4 0 0,2-1 0,-1 1 0,4-3 0,-2 1 0,2 4 0,2-3 0,-2 3 1,-2-3-1,2 2 0,-4-4 0,-1 2 1,2 1-1,-6-5 1,4 1-1,0 0 0,-2 0 0,2-3 0,-2 2 0,2 0-1,1 4 1,1-2 0,-1 0 0,1 1 0,1 1 0,0-4 0,0 0 0,-1 2 0,1-7 0,-2 2 0,3 8 1,-3-6-1,2 4 0,-1 1 0,1-2 0,0 1 0,2 3 1,-2-6-1,2-5 0,0 0 0,2 0 0,-1-3 0,1-2 0,0 0 0,-1-4 0,1 4 0,-1 0 0,4 0 0,-1 0 0,-1 0 0,-1 0 0,1 2 0,2-4 0,-4 1 0,-1-4 0,5 1 0,0 1 0,-1-1 0,-1 1 0,0 1 0,1 1 0,-1 1 0,4-4 0,-6 3 0,-1-1 0,2-1 0,-6-1 0,6 1 0,-2-4 0,1-3 0,-1 3 0,0-2 0,0 3 0,2-6 0,1-2 0,-1 1 0,1 1 0,-1-2 0,1 1 0,0-1 0,4-3 0,1 4 0,-1 2 0,1-2 0,1 3 0,1-7 0,0 3 0,0 2 0,0-1 0,-3 1 0,0-2 0,-1 4 0,1 1 0,-2-2-1,2 0 1,0 1-1,-4-3 1,4 1 0,-2-2 0,0-1 0,1 0 0,-4 1 0,1 1 0,0-1 0,-3 0 0,-1 4 0,-1-2 0,0-3 0,0 0 0,0-4 0,1-3 0,1-3 1,-1-3-1,3 0 0,-2-3 0,0 6 0,-2-3 0,-3 6 0,1 2 1,-4 6 0,-1-4-1,1 3 1,-3-1-1,-1-1 1,4-1-1,-1-3 0,-3-1 0,3 0 0,1 0 0,-1 3 0,-3 1 0,4-1 0,-4 7 0,0-1 0,0-3 0,1-1 0,-1 7 0,0-7 0,2 2 0,0-2 0,1 0 0,-1 0 0,0 2-1,-1 5 1,1-6 0,-4 4 0,2 1 0,-3 0 0,-1 0 0,-1-3 0,0-3 1,-2 0-1,1 0 0,2-3 0,-3 1 0,2 2 0,2 0 0,-2-2 0,-2 6 0,4-1 0,-2 6 0,-1 1 0,0-1 0,-1-3 0,2 1 0,0 0 0,-2 0 0,2-2 0,1-2 0,-1-1 0,0 0 0,-2 1 0,4-1 0,-1-2 0,-2 2 0,4 1 0,-1-1 0,1-2 0,0-5 0,4-4 0,-4-1 0,4 2 0,1-6 0,-1-1 0,0-2 0,-1 2 0,1 6 0,-2 1 0,0 5 0,0-3 0,-2 5 0,-1 1 0,-2 0 0,1-2 0,-1-1 0,-3-2 0,1-5 0,-3 0 0,-4-2 0,-3 0 0,0-2 1,-1 2-1,-5 2 0,1 4 0,0 6 0,-3-2-1,3 4 1,3 1 0,-3 6 0,0 1 0,1-5 0,3 0 0,-3 4 0,2-4 0,-1 5 0,-2 0 0,1 4 0,3 3 0,-1 1-1,2 3 1,0 3 0,2 3 0,-4-2-1,5 1 1,3-1 0,-5-1 0,3 3 0,-1-6 0,0 2 0,3 1 0,-1 3 0,-2-3 0,0 2 0,2-1 0,1 1 0,0-1 0,3 1 0,-2-3 0,1 1 0,1 2 0,-1-4 0,-4 1 0,-1 5 0,4 1 0,-6-1 0,6 0 0,2 4 0,-2-3 0,1 1 0,4-1 0,5 0 0,-5-3 0,3-3 0,-3 3-1,2-1 1,-1 1 0,1 3 0,-2-4 0,-2 6 0,2-1 0,-2 3 0,4-1 0,-3 0 0,3-3 0,1 0 0,1 0 0,1-5 0,0 1 0,0-5 0,0-3 0,0 2 0,-2-4 1,0 2-1,-3-3 0,2-2 0,-4 2 0,2-3 1,-2 0-1,-1-1 0,1 2 0,0-7 0,-2 0 0,1 0 0,-1 0 0,-1-3 0,-2 1 0,0-1 0,-1 2 0,-6 1 0,4-2 0,-4 4 0,-3 0 0,3 1 0,1 2 0,-1 1 0,0-1 0,2 0 0,4 2 0,-3 0 0,4 2 0,0-1 0,1-1 0,-1 0-1,-5 2 1,1-1 1,1 1-1,0 1-1,-4-1 2,0 1-1,-3 0-1,0 2 1,2 0 0,-1 2 0,1 0 0,-4 1 0,2 0 0,1 3 0,1-1 0,-2 0 0,2 2 0,-3-1 0,5 1 0,-1 0 0,0-2 0,4 2 0,1-4 0,1 1 0,1-3 0,2 3 0,-1-3 0,1 1 0,2 0 0,-1-1 0,-1 1 0,0 2 0,1-1 0,3-1 0,-1-2 0,0 3 0,-5-1 0,5-1 0,-3-1 0,5 2 0,-2 0 0,-1 1 0,1 1 0,-3-3-1,10 3 2,-9-3-2,9 3 1,-3-1 0,3-1 0,0-2 0,0 0 0,0 0 0,0 0 0,0 0 1,-4 0-1,4-2-1,0 0 1,0 4 1,0-4-1,-3 2 0,0-3 0,1-2 0,-2 0 0,4 0 0,-1-5 0,-1-2 0,2 0 0,0-3 0,0 3 0,0-5 0,0 1 0,0 3 0,0 1 0,0 0 0,0 2 0,0-2 0,3 0 0,-3 4 0,0-2 0,4-2 0,-2 1 0,-1-4 0,1 3 0,0-1 0,-2 1 0,0 0 0,1 0 0,-1 4 0,0-1 0,0 1 0,0-2-2,0 1 2,0-3-1,0 0 1,0-1-1,0-3 1,0 1-2,0 0 2,0-4 0,0 6 1,0-3-1,0 1 0,0 0 0,0-2 0,0 0 0,0-2-1,0-1 1,0-2 0,0-2 0,5 0 0,-5-1 0,0 3 0,0 0 0,6 1 0,-6 4 0,0 2 0,0-2 0,0 5 0,0-5 0,10 4 0,-5-6 0,-5 0 1,0-1 0,0 0 0,0-4-1,-5 2 1,5 1-1,-9 3 1,6 1-1,-4-2 0,7 6 0,0-3-1,0 4 1,0-3 0,-2-5 0,2 8 0,0-7 0,0 6 0,-1-4 0,-1 5 0,-1 0 0,3 2 0,-4 10 0,2-10 0,-1 5 0,-2-6 0,3 1 0,-1-2 0,-1-6 0,1-1 0,0-6 0,1 1-1,-2 2 1,1 1 0,-2 1 0,2 6 0,-4 4 0,0 0 0,2 5 0,-4 0 0,1 1 0,3 1 0,-2-2 0,0-2 0,-1 2 0,-1 0 0,1-3 0,-1 2 0,-1 1 0,-2 0 0,0 0 0,-1 3 0,-1 2-1,0 2 1,-1 0 0,5-2 0,-2 2 0,2-1 0,1 1 0,2-2 0,-5-2 0,6 2 0,-3-1 0,-4 2 0,1-2 0,-2 2 0,0 1 0,1-2 0,-1 3 0,-1 1 0,3-1 0,2 1 0,-4 1 0,6-4 0,-2 1 0,-1 1-1,4 1 1,1-1 0,-5 7 0,1 1-1,0 0 1,-2 3 0,2 3 0,0 3-1,-2-4 1,2 2 0,1-2 0,2-1 0,-1-2 0,1-2 0,4-1 0,-4 0 0,2-2 0,-2 4 0,0-3 0,0-4 0,-1 2 0,1 5 0,-1-7 0,2 3 0,0-4 0,1 4 0,1-1 0,1 3 0,3-3 0,-2 0 0,2 6 0,0-6 0,0 8 0,-2-5 0,2 2 0,0 2 1,-1-1-1,-1-1 0,2 0 0,-2 0 0,2-3 0,0-1 0,0 2 1,0-1-1,4 1 0,-4 2 0,1 3 0,3-1 0,-4 3 0,1-1-1,1 3 1,-4-2-1,2 2 1,-1-4-1,1-1 1,-2-1 0,0-3 0,1 2 0,-1-3 0,2 4 0,-4-1 0,3 2 0,-3 3 0,3 1 0,-3 3 0,1-4 0,-1 5 0,3-5 0,1-4 0,-4 1 0,4-1 0,0-7 0,4 0 0,-3 3 0,3-2 0,-1 3 1,1-2-1,-4 4 0,0-2 0,3 2 0,-3-2 0,0 1 0,0-3 0,0 1 0,-3-3 0,3-1 0,0 4 0,0-6 0,0 6 0,3-1 0,-3 4 0,0 0 0,0 3 0,3-1 0,-1-1 1,-2-1-1,0 0 2,2-2-2,-2-3 1,0-2-1,2-1 2,-2-1-2,0-1 0,0 1 0,0 1 0,-4 1 0,-1 1 0,2 5 0,-1-3 0,-3 2 0,2-1 1,2-1-1,-4-1 0,4-2 0,1-3 0,2 0 0,0-4 0,2 2 0,-2-2 1,3 0-1,-3 1 0,4-1 0,-1 2 0,0 0-2,2 5-1,2-3-3,19 8-12,-4-8-17,10-4-3,4-10 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1240" units="in"/>
          <inkml:channel name="Y" type="integer" max="15980" units="in"/>
          <inkml:channel name="F" type="integer" max="255" units="dev"/>
        </inkml:traceFormat>
        <inkml:channelProperties>
          <inkml:channelProperty channel="X" name="resolution" value="2574.54541" units="1/in"/>
          <inkml:channelProperty channel="Y" name="resolution" value="2582.41748" units="1/in"/>
          <inkml:channelProperty channel="F" name="resolution" value="INF" units="1/dev"/>
        </inkml:channelProperties>
      </inkml:inkSource>
      <inkml:timestamp xml:id="ts0" timeString="2004-07-22T21:31:07.706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1115 626 13,'5'-4'16,"2"-1"-1,-5-5-2,4 5-2,-6-12-1,9 2-2,-7 3-2,6-2-1,-8 4 0,7-2 0,-7 9 0,5-14-1,-5 3 0,2 2 0,-6-10 0,1 5-1,-2-13 0,-2 8-1,-5-17 0,-2 11-1,-1-4 1,0 2-1,-4-1 0,-1 2-2,-4 0 0,-2 4 0,-3-1 0,-3 4 0,-5 2 0,-6 1 0,-3 2 0,2 4 1,-4 1 0,0 5 0,6 2 0,1 3 0,-2 6 0,8 3 0,-1 6 0,-2 2 0,4 7 1,0 6 0,-8 4 0,4 2 0,2 3 0,1-1 0,4 3 0,6 2 0,-3 8-1,4-5-1,9 3 1,-4 8-1,2 1 1,2 2-1,1 8 1,1-2 0,1-3 0,5 4 0,2 1-1,3 0 1,6 1 0,1-1 0,5-2 0,0 1 0,4-1 0,1 1 0,0-2 0,2-11 0,0-8 0,6-8 1,2-7-1,8-11 1,1-4-1,5-9 1,5-7-1,4 1 1,6 1-1,-4 0 0,2 0 1,-1 0-1,2-2 0,-3-1 1,1-4-1,0-8 0,0-11 1,0-6-1,-3-11 1,1-9-1,-5-9 0,1-12 0,-6-5 1,-4 0-1,-4-2 0,-5 2 0,-2 5 1,-11 0-1,-1 6 0,-5 8 1,-5 8-1,-2 9 0,0-8 1,-4 11-2,1 4 2,3 4-2,-4 2 1,4 4 0,2 3 0,0-2 0,-2 12 0,1 0 0,-1 2 0,-1 2 0,1 3 0,-2 1 0,2 2 0,-2 2 0,2 2 0,-1 2-1,1 4 1,-4 4 0,1 13 0,-1-1 0,1 0 0,0 3 1,3 5-1,-4 4 0,-1 1 0,2 2 0,3-3 0,0 6 1,0 8-1,1 6 0,3 3 0,-1 4 0,1 1 0,2 1 0,3-1 1,-2 1-1,1-1 0,1-8 0,-2-3 1,8-4-1,2-5 0,2-6 0,1-3 1,1-2-1,1-8 0,0-4 0,5-3 0,-10-8 1,-2 1-1,1-5 0,1-2 0,2-4 1,-2 0-1,1 0 1,-1 0-1,2 0 1,0 0-1,-4-2 1,-1 2 0,1 0-1,-6 0 1,-3 0 0,-1 0-1,-1 0 1,-2 0-1,-2 0 0,0 0 0,-2 0 0,4 0 0,-2 0 0,1 0 0,-1 0-2,2 0-3,-11 0-9,11 0-21,-4 0-3,-1 0 2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1240" units="in"/>
          <inkml:channel name="Y" type="integer" max="15980" units="in"/>
          <inkml:channel name="F" type="integer" max="255" units="dev"/>
        </inkml:traceFormat>
        <inkml:channelProperties>
          <inkml:channelProperty channel="X" name="resolution" value="2574.54541" units="1/in"/>
          <inkml:channelProperty channel="Y" name="resolution" value="2582.41748" units="1/in"/>
          <inkml:channelProperty channel="F" name="resolution" value="INF" units="1/dev"/>
        </inkml:channelProperties>
      </inkml:inkSource>
      <inkml:timestamp xml:id="ts0" timeString="2004-07-22T21:31:23.038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1161 1955 11,'2'-2'14,"7"1"-1,-9-8 0,8 4-2,-4-10 0,9 1-3,-11-8-1,11 0-1,-7-9-2,0 1 0,-4-11-2,0 5 1,-11-6-2,2-1 2,-11-1-1,-3 7 2,-9-6-1,-1 11 0,-3 2-1,-9 6 0,1 3-1,-6 8 1,2 4-1,2 8-2,-4 6 0,-1 5-1,-2 7 0,3 7 0,-3 5 0,2 6 0,-4 13 1,0 4-1,-1 10 3,1 2 1,-1 6-1,-1 1 1,4 7 0,4-3-1,2-2 1,10-2-1,6 2-1,6-3 0,13 0 0,9 1 0,11-1 0,10 3 0,9 2 0,9-2 1,2-4-1,13-4 0,0-7 1,3-7-1,-1-14 1,6-15 0,-3-15-1,5-17 1,-5-21 0,1-15 0,-1-20 0,-2-12-1,-3-11 1,-2-4 0,-3-6 0,-9 4-1,0 5 1,-8 10-1,-1 11 1,-6 6-1,-4 9 1,-4 6-1,-6 2 0,-2 4-1,-2-1-1,-6 1 1,-4 3 0,1 0-1,-4 5 1,2 0-1,-2 6 0,-1 6 2,4 7 0,1 5 0,-4 6-1,0 10 0,7 9 0,-3 7 1,3 10 1,-2 9 0,0 5 0,1 10 1,1 10 0,0 2-1,1 0 2,6 5-2,3 0-1,4 5 1,5-1-1,4-2 1,5-9-1,6 0 0,-5 0 1,5-11-1,-5-6 0,0-10 1,-4-10-1,-1-5 0,-5-4 1,-1-5-1,-4-10 1,-2 0-1,-2-3 1,-1 0-1,1-4 0,-3 0 0,5 2-3,-9-13-7,5 10-24,1-6-1,-4-11 1</inkml:trace>
  <inkml:trace contextRef="#ctx0" brushRef="#br0" timeOffset="1462">2234 22 11,'0'0'14,"0"-5"-2,1 5-3,-2-5 0,2 5-2,-2-7-1,1 7 0,-5-5 0,5 5-1,-7-2 0,2 2-2,1 0 0,1 0-1,-4 5 0,7 4-1,0-3 0,2 13 1,-2 3 0,5 12 0,-3 5 1,6 22 0,-3 4 0,7 20 0,-2 8-1,9 11 1,-2 1-2,5-3 1,-1 15-1,4 4 0,-1-6-2,-2-2 1,-3-1-1,-4 0 2,2 0 2,-7 10-3,0-21 2,1 0-1,-3-12 2,2-6-1,-3-3 1,7-7-2,-6-5-1,3 0 1,-3-4 0,1-4-1,-6-1 1,-1-1 0,-2-12 0,-2-2 0,-1-15 0,3-5 0,-2-17 0,2-11 0,0-8-1,2-5 0,1-1-2,-6-11-2,9 8-5,-12-13-11,4 9-16,-5-7 1,4 1-1</inkml:trace>
  <inkml:trace contextRef="#ctx0" brushRef="#br0" timeOffset="2223">1834 1255 7,'-4'-5'21,"1"0"-3,6 3-2,-6-3-3,11 7-3,-8-4-2,14 5-3,-6-3-1,15 4-1,2-4 1,13 2-1,4-4 0,14-2 0,6-6 0,7-15 0,-2-1 0,4 1 0,-1-1-1,-2 3 1,-8-5-1,1 10-1,-15-4 0,5 20 0,-7 2 0,-5-2-1,-8 2 1,-6 0-1,-2 0 1,-10 0-1,1 2 1,-9-2 0,-5 2 0,0-2 0,-2 0 0,1 1-1,-1-1 1,2 0-1,0 0 0,0 0 0,0 0 0,2 0 0,-1 0 0,-1 0 0,2 0-1,-4 0-2,7 0-5,-18 0-14,11 0-13,-3 0 1,-7 0-1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1240" units="in"/>
          <inkml:channel name="Y" type="integer" max="15980" units="in"/>
          <inkml:channel name="F" type="integer" max="255" units="dev"/>
        </inkml:traceFormat>
        <inkml:channelProperties>
          <inkml:channelProperty channel="X" name="resolution" value="2574.54541" units="1/in"/>
          <inkml:channelProperty channel="Y" name="resolution" value="2582.41748" units="1/in"/>
          <inkml:channelProperty channel="F" name="resolution" value="INF" units="1/dev"/>
        </inkml:channelProperties>
      </inkml:inkSource>
      <inkml:timestamp xml:id="ts0" timeString="2004-07-22T21:32:15.002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2092 870 4,'0'2'19,"0"-2"-2,4 5-2,-8-10-3,8 20-2,-4-21 1,3 2-4,-6 1-1,6-6-1,-3-8 0,0 7-2,-3-10 0,3-6-1,-4 1 1,1 11-2,-2-16 0,1 11 0,-4-3 0,1 1 0,-1-5-1,-1 1 0,1-1 1,-1-3-1,-1 5 1,2 1-2,-1 2 0,2 3 1,1 2-1,-1 1 0,-2 1 0,3 2 1,-5-2-1,3-3 1,-2 0 0,1-2 0,-1 1 1,-2-3-1,6 1 0,-5-1 0,3 3 1,-1-1 2,-2 4-2,-3 1 2,-3 2-2,5 2 2,-1 2-2,1-4 2,1 3-3,-3 1 1,3 0-1,0-2 0,3 0 0,-6 0 0,2-2 1,-4 1-2,0 3 1,1-2 0,-4 1 0,1 1 0,-1 3 0,-3 0 1,0-2-1,0 2 0,-2 0 0,2 1 0,0-1 0,0 2 0,0 1 0,4 2 0,-1-2 0,-3 2 0,3-1 0,-6 2 0,-1-1 0,1 2 0,0 1-1,-1-1 1,1 0 0,3-2 0,0 1 0,1 1 0,1-2 0,5 0 0,-4 0 0,0 4 1,3-3-1,-3 3-1,0 1 1,1 0 0,-3 0 0,3 2 0,1 1 0,1-3 0,1 2 0,3-2 0,-1 0 0,3-1 0,1 1 0,-1 0 1,-2 2-1,0-2 0,-1 2 0,1-2 0,-3 2 0,-7 1-1,0-2 1,5-1-1,-2 2 2,4-2-2,1 0 1,-3 0-1,5 0-1,6 0 2,-3 4-1,-1-2 0,-2 3-1,-3-2 1,-1 1-1,1-1 1,-1-1 1,3 0-1,-2 0 1,-1-2 0,6 0 0,-2 2 0,0-2 0,-3 0 0,2 3 0,-3 1 0,1 1 0,-3 2 0,-3 2 0,4 1 0,-1 2 0,-3 0 0,3-2 0,2 0 0,1 0 0,2-2 0,1 4 2,0 0-2,-3 0 3,1 4-3,2-1 2,-3 2-1,0 4 1,1-1-1,2-1-2,-3 2 1,5-3 0,-4 2 0,6 0 0,-2-1 0,5 9 0,-2-3 0,-3-3 0,5 1-1,-4-3 1,2 1 0,1-1 0,-1 0-1,0-12 1,4 1 1,-3 8-1,5 0 0,-1 2 0,0 3 0,2 4 0,-1 3 0,1 1 0,0 2 1,0 0-1,0 1 0,1-1 0,4 0 0,1-1 1,0 0-1,3-6 0,1 3 0,4 1 0,-3 4 1,3-2-1,-2-1 0,0 1 0,0-2 0,-1 0 0,0 1 1,0-3-1,3-1 0,-2-1 0,3 1 0,-1-7 0,4-2 1,-1-2-1,2-5 0,-4-3 1,4-2-1,-4-4 1,-1 11-1,3 4 0,-4 1 1,2 2-1,-3 1 1,5 1-1,2 4 0,1 1 0,0-16 1,1-1-1,1-1 0,0 1 1,0-2-1,-4 0 0,1-1 1,-1 1-1,-3-1 0,4-2 0,-1-1 1,3 1-1,-3-2 1,1 0-1,3-1 0,0-1 0,0 1 0,-7 0 0,4-1-1,-2 1 1,0-1-1,-4-2 2,1 4-2,-2-4 1,0 1 0,-1-1 0,0-1 0,0-1 0,0-2 0,0 1 1,-2-5-1,3 3 0,-2-1 0,0-3 0,-1 1 2,4 0-2,-4 0 1,4-2-1,-1 2 1,0-3 0,1-1 0,1 1-1,-2 1 0,1-2 0,-2 1 0,0-1 0,1 3 0,0-1 0,0-2 0,7 3 0,-4-2 0,4 1 0,3-1 0,-2-2 0,0 1 0,1 2 0,-4-1 0,-2-1 0,-5 4 1,-2 0-1,-1 2 0,-3-1 0,-1 1 1,0-1-1,1 3 0,1-3 0,3-2-1,3-1 1,-1 2 0,2 0 0,-1-4 0,3 2 0,-2 0 0,-2 4 0,-2 1 0,3 1 0,-6 1 0,1 0 0,1 1 0,0 1 0,-2-2 0,2 2 0,0-1 0,-2 1 0,2 2 0,-1-1 0,3 0 0,-1 2 0,-1 1 0,0-3 0,1 2 0,-1 0 0,0-1 0,-2-1 0,2 0 0,-2 1 0,2-1 0,1 1 0,-1-1 0,1 0 0,1 1 0,-1 1 0,2 0 0,-3 2 0,0 0 0,0-2 0,0 0 0,-2 0 0,1 0 0,1 0 0,0-2 0,1 1 0,-1-1 0,0 1 0,-2 2 0,0 0 0,-1 3 0,-1-2 0,4-1 0,-1 1 0,3 0-1,-2 1 1,4-2 0,0-3 0,1 0 0,5 1 0,-8 1 0,3-2 0,1 4-1,-1-4 1,2 4-1,-3-3 1,5 1 0,-5 0-1,3-2 1,-2-3 0,1 0 1,-2-1-1,0-3 0,1 1 0,0-2 1,2 0 0,1-1-1,0 3 0,2 0 0,0-2 0,-2-1 0,2 1 0,-1 2 0,2-2 0,-4-4 0,3 1 0,0-1 1,-2 1-1,-2-1 0,1 3 0,-2-4 0,-5 5 0,3-2 0,0 1 0,-2-5 0,1 1 0,1 0 0,-1-4 1,-3-1-1,6-2 0,-5-15 0,1 6 0,-1-4 1,-3 6-1,-1 0 0,0 5 0,-3 2 1,0 3-1,-1 14 1,-1-2-1,-1 1 0,-2-1 0,-4 0 1,2-5-1,1 2 0,-3 0 0,2-2 0,-3 1 1,2-1-1,-3 0 0,0 2 0,0 0 0,3-2 0,-2 2 0,-4 0 0,2-2 0,1 0 0,-5 2 0,6 0 0,-5 2 0,3-4 0,0 2 0,2 0 0,3 0 0,-1-1 0,1 0 0,-2-3 0,3 1 0,-4-1 0,3-1 0,-2 0 0,-1-2 0,3 0 0,-3 0 0,2 0 0,1-1 0,0-3 0,0 2 0,4-3 0,0-5 0,-2 1 0,1-2 0,4 1-1,0-2 1,0-5 0,0-3 0,2-2 0,0-1 0,1 1 0,0-5 0,-1 0 0,3 5 0,-2 1 0,1 4 0,-4 4 0,0 4 0,3 0 0,-3 1 0,4 3 0,-3-3 0,3-4 0,1-2 0,2 1 0,-2-4 0,3 2 0,2 1 0,0 4 0,-4-9 0,2 15 0,-5-13 0,1 23 0,-1-16 0,-3 5 0,-2-2 0,2 2 0,2 12-1,-2-17-2,15 27-13,-3-27-20,5 15-2,10-7 2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1240" units="in"/>
          <inkml:channel name="Y" type="integer" max="15980" units="in"/>
          <inkml:channel name="F" type="integer" max="255" units="dev"/>
        </inkml:traceFormat>
        <inkml:channelProperties>
          <inkml:channelProperty channel="X" name="resolution" value="2574.54541" units="1/in"/>
          <inkml:channelProperty channel="Y" name="resolution" value="2582.41748" units="1/in"/>
          <inkml:channelProperty channel="F" name="resolution" value="INF" units="1/dev"/>
        </inkml:channelProperties>
      </inkml:inkSource>
      <inkml:timestamp xml:id="ts0" timeString="2004-07-22T21:32:21.271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612 857 4,'0'2'14,"-3"-2"-3,3 0-1,0 7-1,-4-12-2,8 6 0,-4-2-1,0 1-1,0-2 0,3 2-1,-6-4 2,3 6-3,-6-7 1,5 5-1,-4 0 0,5 0-1,-7-3 0,3 1 0,-1-1 0,2 3 0,-7-6-1,5 5 1,-2-4-1,0 5 0,-3-4 0,1 4 0,-3 0 0,2-12 0,0 12-1,2-11 1,-3 11 0,1-14-1,-2 14 1,4-15-1,-4 15 1,3-5-1,-3 5 1,0-5-1,-1 5 1,1-6 0,-2 6-1,2-1 1,1-13-1,-1 16 1,-2-2 0,4-2-1,0-13 1,-2 15-1,3-15 1,-1 16-1,-2-2 0,2 1 1,-4-14-1,2 31 0,-3-14 0,1 14 0,1-12 1,-2 12-1,4-13 0,1 13 0,2-5 0,-1-12 0,1 15 0,-6-15 0,0 15-1,3-10 1,-1 12 0,0-10 0,0 7 0,2-4 1,-1 2-1,10 3 0,1-3 0,-2 1 0,2 1 0,-2-1 0,1 3 0,-1-1 0,2 2 1,-4 0-1,4 2 0,-3-1 0,1 1 0,1 0 1,1-1-1,-2 1 0,2 0 0,2-1 0,-1 3 0,4-1 0,-5 4 0,4-2 1,-1 5-1,1-2 0,-4 2 0,3-1 1,-3 3-1,0-2 0,0 0 1,0-2-1,0 1 0,0 3 0,0-4 1,0 1-1,0-1 0,2 0 0,3 3 0,-5-8 1,0 4-1,0-2 0,0-2 0,-2 1 0,12 0 0,1-3 0,-6 3 0,3-1 0,6-1 1,-2 0-2,0-4 2,-2-3-1,-7-4 0,1 2 0,-3-6 0,-1-3 0,0 1 0,2-2 0,0 0 0,1 0 0,-1 0 0,1 0 1,1 19-2,2-1 2,-2 8-1,1-2 0,0 3 0,0 2 0,0-1 0,0 6 0,0-20 0,-1-1 1,3-2-1,-1-1 0,1 0 0,0-2 0,0 3 0,0-3 0,1 2 0,2-1 0,-1 1 0,-1 2-1,1-4 1,1 1-1,-1-1 1,1 1 0,-3-6-1,-1 2 1,0 0-1,0-1 1,-1-3 0,2-1 1,-3 4-1,4-2 0,-1 3-1,3-4 1,-1 1 1,-3 0-1,6-2 0,-1-2 0,-5-1 0,3-2 0,-2-1 1,3 1 0,-3-1 0,-1 0 0,1 1-1,-2 0 1,4 0-1,-2 2 1,1-2 0,-3 0-2,4 1 1,-1-3 1,1-1-1,-2 1 0,-1 0 0,3 1 0,-2-1 0,-2-2 0,2 1 0,-1 3 0,0-2 0,-1 0 0,3 0 0,-1 1 0,-2-3 0,2 2 0,0-4 0,-4 0 0,2 3 0,-1-6 0,-4 4 0,0 0 0,0 1 0,0 3 0,3 1 0,0 1-1,1 1 1,-1 1 0,6-1 0,1-1 0,-3-1 0,1-13 0,-3 2 0,0-1 0,0 0 0,1 2 0,-3 0 0,-3 0 0,3 4 0,4 11 0,-2 0 0,-1 0 0,6 0 0,-2 0 0,3-1 0,-3 1 0,2-2 0,-1 0-1,-2 1 1,-1 1 0,0-2 0,-3 2 0,7 0 0,-3 0 0,0 2 0,5-1-1,-6-1 1,6 2 0,-3-2 0,1 2 0,-1-2 0,-3 0 0,1 0 0,-2 0 0,2 0 0,0 0 0,0 0 0,-1 0 0,1 0 0,2 0 0,-2 0 0,-1 0 1,1 0-1,0 0 0,0 0 0,-4 0 0,2 0 0,-1 0 0,1 0 0,0 15 0,2 2 0,0 2 0,-1-2 0,1 3 1,0-3-1,0 3 0,0-1 0,-1-14 0,-1 0 0,1 0 0,2-1 0,-1 1 0,3 0 0,-1 3 0,1-3 0,2 0 0,-2 0 0,-2 1 0,3-5 0,-5 6 0,3-4 0,-2-1 0,0 3 0,-4-3 0,4 1 0,1 1 1,1-1-1,1-1 0,-2-1 0,3-1 0,1 0 0,1 0 0,-4 0 0,4-1 0,-3 1 0,1 0 0,-1 0 0,2 0 0,0 0 0,0 1 0,-1 1 0,5-2 0,3 0 0,-4-3 0,4 1 0,-4 0 0,4-1 0,-1 0 0,1-1 0,-2 3 0,2-5 0,-2 5 0,0-3 0,1 1 0,3-2 0,1 0 0,3-4 0,1 1 0,3-4 0,-2-2 0,2-13 0,2 0 0,-4 3 1,-3 2-1,1 0 0,-3 4 0,-1 2 0,-3 3 1,1 13-1,-2 0 0,2-4 0,-4-1 0,-3 0 0,2 2 0,-2-4 0,-6-1 0,1-4 0,-2 0 0,-1 0 0,1-2 1,2 4-1,-4-3 0,2-3 0,2 3 0,-2-1 0,0 2 0,0-2 0,-1 4 0,-3-1 0,1 1 0,-2-2 0,0 4 0,0-2 0,0-4 0,0 4 1,0-2-2,0-2 2,0 3-1,0 0 0,-2 0 0,1 2 0,-1-3 0,0 4 0,-3-4 0,2-2 0,1 1 1,-3-3-1,0 1 0,3 0 0,-3 0 0,-2 1 0,0 2 0,2-1 0,-2 2 1,4 1-1,-4 0 0,-1 0 0,4 0 0,-3-4 0,4-1 0,-5 1 0,2 2 0,1-3 0,0 3 0,0-1 0,0 3 0,0 1 0,-4 2 0,6-1 0,-4 1 0,2 0 1,-2-1-1,-1 3 0,4-5 0,-2-1 0,1-1 0,-2 2 0,0-2 0,2 4 0,-2-2 0,4 1 0,-4 4 0,2-3 0,0 3 0,0 0 0,1-1 0,-4 1 0,3-1 0,-4-1 0,2 0 0,-1 2 0,1 0 0,0-2 0,2 2 0,2 3 0,-4-1 0,0 1 0,2 0 0,5 1 0,-7-1 0,4 2 0,-1-2 0,-1 1 0,2 1 0,-1 0 0,-2 0 0,2-2 0,1 2 0,1 2 0,2-4 0,-3 2 0,3 0 0,0-2 0,0 2 0,0 0 0,-2 0 0,0-1 0,4 1 0,-4 0 0,2 1-1,2-1 1,-2 0 0,0 2-1,5-2 1,-5 2-1,0-2 1,5 0 0,-1 1 0,-1-1 0,-3 0 0,7 2 0,-4-2 0,2 2 0,2-2-1,0 1 1,-2-1 0,2 2 0,0 0 0,1-2 0,-4 0 0,2 0 1,-2 0-1,1 0 0,2 0 0,-1 0-1,0 0 1,0 0 0,1 2 0,0-4 0,1 2 1,1 0-1,-2-4 0,0 4 0,-1-1 0,1-1 0,-2 0 0,0 2 0,-1-1 0,1-1 0,-2-1 0,2 1 1,0-3-1,-1-2 0,4 0 0,-1-3 0,0 0 0,0 0 1,-2-2-1,-2-3 0,4 4 0,-2 0 0,0 0 0,0 1 0,2 2 0,0-4 0,-4 2 0,6-1 0,-6 1 0,4-3 1,-3 1-1,1 2 0,-2 1 0,0 4 0,-3-12 0,0 14 1,4-11-1,-8 14 0,4-15 0,-6 15 0,6-17 0,-4 0 0,-1 10 0,5-13 0,-7 11 0,7-11 1,-6 8-2,6-13 2,-7 15-2,0-4 2,3 0-1,-2 1 0,-5-3 0,3-1 0,-2 1 0,-2-4 0,2 0 0,-2 1 0,-2-1 0,2 1-1,-3 0-1,1 1 1,2 1 0,-3 3-1,0-1 1,-2 3-1,5 2 1,0-2 1,0 2 0,-2 1 0,1 1 0,-2-1 0,-2 4 0,3 0 0,-6 3 0,1 1-1,-3 1 1,1 1 0,3-1 0,-1 4 0,0 1 0,0-3 0,6 1 0,-2 0 0,1-1 0,-1 1 0,3 1 0,-4 3 0,3-4-1,-1 6 1,-1 1 0,1 2 1,-3-2 0,5 2 1,-3-1-1,3 1 1,2 0-1,-5-2 1,4-1-1,0-1-1,-1 1 0,-2 1 0,6-3 0,-6 1 0,2 1 0,4 1 0,-1-2 0,-1 1 0,1 1 0,-3 0-1,2-1 1,0-1 0,3 1 0,-1-1 0,-1 1 0,2-1 0,-1 2-1,5-2 1,1 1 0,-5-1 0,0 2 0,2-3 0,-2 2 0,2-3 0,0 3 0,-3 1 0,-3-2 0,6 16 0,-5-14 0,0 11 0,1-11 0,3 12 0,-6-5-1,5 0 1,2-2 0,0-15 0,1 12 0,1-12 0,-2 12 0,-2-12 0,2 0 0,-4 2 0,-1 3 0,0-2 0,0 2 0,0 0 0,-1 2 0,3 2 0,1-3 0,-2 1 0,4 0 1,0-4-1,-2 1 0,2-3 0,-1 1 0,2-2 1,-4 0-1,1-2 0,-2 2 0,4 0 0,-2 0 0,-1-1 0,-2 1 0,3 1 0,-2-1 0,1 0 0,-2 2 0,0-2 0,-2 0 0,0 2 0,0-2 0,-2 0 0,4-2 0,0 0 0,1-1 0,1 1 0,1 2 0,-2-3 0,3-1 0,-1 3 0,0-3 0,-1 1 0,-1 1 1,1-1-1,-1 0 0,1-1 0,-1-1 0,2 3 0,-3-3 0,5 2 0,-2-1 0,-1 1 0,1 0 0,0 1 0,2 0 0,2 2 1,-4 0-1,3 0 0,-4 0 0,4 0 0,1 0 0,-4-12 0,0 12 0,4-10 0,1 10 0,1-12 0,-3 12 0,3-12 0,-3 12 0,1 0 0,6 0 0,-3-1 0,0 1 0,0 12 0,0-23 0,0 23 0,0-12-1,2 0 1,-2 0 0,0 11 0,2-11-1,-2 0 1,3 11 0,2-11 0,-2 0-2,4 12-2,-7-22-7,10 13-24,-3-1-1,5-2 0</inkml:trace>
  <inkml:trace contextRef="#ctx0" brushRef="#br0" timeOffset="6550">631 23 6,'-4'0'11,"4"0"-2,-5-1 2,5 2-3,-2-2 0,2 2-2,-5-4 1,5 5-3,-6-4 2,-1 2-3,-2-2-1,-1 2 0,-5-3 0,3 3 0,-7-4-1,2 4 1,-7-3 0,6 1 0,-5-1 0,5 5 0,-4-6 0,1 4 0,-3 0 0,6 4 0,-4-3-1,6 4 1,-2-1-1,-1 3 0,2-1-1,5 1 0,0 0-1,-2 1 2,4 3-2,2-1-1,-2 0 1,1 2 0,-1 3 0,1 0 0,-1 2 1,2 0-1,-1 4 1,2-4 0,-1 3 1,4 0-1,3-1 0,-1 1 0,4 1 3,1-1-3,1 2 3,1 0-1,0 0 1,2 2-2,1-4 2,2 2-1,2 0-2,3-5 2,2 2-2,4-5 0,-1 1 1,1-3-1,-3-4 0,1-1 1,0-2-1,-4-2 0,4-3 1,-6-1-1,4-1 0,-3-3 1,3 0-1,2 0 1,-1-2-1,1-1 0,-3-3 1,4 1-1,-5-2 1,1-3 0,-6-4 0,0 1-1,-3-4-1,-4-2 1,1-2-2,-6-2 2,-3 1-2,1 1 2,-2 1-2,-1 3 2,0 0 1,-2 6-1,-1 3 0,3 4 0,-1 1 0,-1 3 1,-2-2-1,-3 0 0,2 4-1,-5-6-2,10 9-9,-6-7-23,1-4 5,3-1-3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1240" units="in"/>
          <inkml:channel name="Y" type="integer" max="15980" units="in"/>
          <inkml:channel name="F" type="integer" max="255" units="dev"/>
        </inkml:traceFormat>
        <inkml:channelProperties>
          <inkml:channelProperty channel="X" name="resolution" value="2574.54541" units="1/in"/>
          <inkml:channelProperty channel="Y" name="resolution" value="2582.41748" units="1/in"/>
          <inkml:channelProperty channel="F" name="resolution" value="INF" units="1/dev"/>
        </inkml:channelProperties>
      </inkml:inkSource>
      <inkml:timestamp xml:id="ts0" timeString="2004-07-22T21:32:29.673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1678 1532 2,'3'2'16,"-1"-2"-3,-4-2-4,4 4 0,-6-4-2,6 4 0,-5-4-1,4 2 1,-4-4-1,3 3 2,-10-4-2,6 1 0,-6-2-2,0 2-1,-5-4 0,-2 3 0,-4-5-1,1 3-1,-4 0 0,3-1 0,-2-4 0,0-15 0,-2 0 0,3 1-1,-2-1 1,0 5 0,-1-1-1,-1 4 1,-1-1-1,-1 20 1,0 0-1,0 0 0,3 0 1,-1 0-1,2 0 1,-8-2-1,3 0 0,5 1 0,-1 1 0,-1-2 1,-1 2-1,-2-2 0,-3 2 0,6 0 0,-1 27 0,-2 4 0,-2-1 0,4 2 0,-2 0 1,4 1-1,1 4 0,-4-3 0,5-24 0,-5-2 0,-1 2 0,-5 0 1,2 7-1,-5-1 0,-1 2-1,2 1-1,1 1 2,1 0-2,5-1 1,3 3 0,4-4 0,7 1-1,-1 1 2,3 2 0,-3 7 1,4 0-1,-1 5 0,1 1 1,2 1 2,-2-1-2,1-1 2,0 1-2,2-4 1,1-2 0,1-2 0,0 0-1,-3-2-1,1 2 0,1 10 1,-3 1-1,-2-8 0,1 0 0,2 3 0,-1-3 0,1-3 0,3 2 1,2-14-1,4 0 0,-1 7 0,4 0 1,-1 2-1,4 3 0,-1 2 0,-1 4 0,7 1 1,-1 3-1,1 4 0,4 1 0,-1 2 0,3-2 0,3 7 0,-1-5 1,3 2-1,-1 0 0,2-4 0,2 0 0,2-5 1,-1 1-1,6-6 0,1 0 1,2-3-1,7-4 0,-2-1 1,4-2-1,-2-2 0,1 0 1,-4-1-1,-3-4 0,-2-3 0,-6 0 1,-1-4-1,3 1 0,-6-4 0,3-4 1,-1-1-1,3 0 0,-3 0 0,1 0 0,-6 0 0,-1 0 1,1 0-1,-1 0 0,0-1 0,-4 1 0,0 0 0,-1 0 0,5 0 0,1 0 0,-4 0 0,-1 0 0,2 0 0,-3 0 0,3-2 1,-4 2-1,-3-2 0,1-1 0,-3-2 0,1 0 0,1-7 1,0 4-1,2-8 0,2 3 0,3-2 0,-4-1 0,3 1 0,-1 2 0,-3 1 0,-2 0 0,-1 5 0,-3 0 0,3 2 0,-4 0 0,2-2 1,-2-1-1,2-2 0,0 0 0,-1 0 0,1-2 0,0 0 0,-2 2 1,-1 1-1,-1 3 0,2 1 0,-2 1 0,1-1 0,-1 2 0,4-1-1,-2-1 1,2-2 0,0 6 0,1-1 0,-1-1 0,0 1 0,-2 2 0,0 2 0,-1-2-1,1 3 1,1-1 0,3 5 0,1-1 0,0-1 0,6 2 0,-1 2 0,4-1 0,0 2 0,-2 0 0,1 0 0,-1 1 0,2 0 0,-4 3 0,2-4 0,-1 4 0,1-3 0,1 3 0,3-6 0,-2 4 0,-1-2 0,1-1 0,-2-4 0,-2 2 0,-3-2 0,-1 3 0,-1-3 0,-2-1 0,-1 1 0,-2-2 0,5 4 0,1-2 0,4 3 0,-3-1 1,2-2-2,1 2 2,-2-2-1,-1 2 0,-3-4 0,-1-1 0,-2 0 0,0-1 0,-1-1 0,1 0 0,-1 0 0,-2 0 0,0 0 0,6 0 0,3 0 0,-4 0 0,4-1 0,-5-1 0,5 0 1,-2 2-1,0-3 0,-1-1 0,0 1 0,-3-2 0,6-2 0,0 1 0,0 0 0,2-2 0,-1 1 0,1 2 0,-6 0 0,3 2 0,-5-2 0,0-2 1,0-2-1,-2-1 0,-2-2 0,1-4 1,0 2-1,1-5 0,-1 4 0,1-2 0,-1 4 0,0 3 0,1 1 0,-1 2 0,-1 1 0,1-1-1,1 2 1,1-2 0,0 2 0,2 0 0,1-4 0,1 4 0,3 2 0,1 1-1,-1 2 1,0 0 0,2 4 0,-2-1 0,3 2 0,-1-1 0,-2-3 0,3-1 0,0 2 0,-1-2 0,3 3 0,-2 1 0,2-1 0,2 5 0,-2 1 0,-3 1 0,1 0 0,-3 0 0,1 1 0,-1-5 0,2 1 0,-4-2 0,2-2 0,-2 1 0,2-1 0,-2 2 0,2 0 0,0-1 0,-2 1 0,1 2 0,1-2 0,-4-2 0,6-1 0,-1-1 0,1-1 0,-2 2 1,2-2-1,1-2 0,-3 2 0,1 0 0,1 2 0,-4-2-1,2 2 1,-2-2 0,2 2 0,0-1 0,0-1 0,0 0 1,0-1-1,2-1 0,-2-2 0,1 3 0,-1-3 0,-2-1 0,-1 0 0,1-2 0,-1-3 0,-1-2 0,2-6 1,-1-1-1,-2-8 0,4 2 0,-5-4 0,6-1 0,-2 3 0,-2 1 0,-1-1 0,2-1 0,-4 0 0,-5-4 0,1-7 0,-1-1 0,0-6 0,0-3 0,0 2 0,0 1 0,4 4 0,-1 3 0,6 7 0,-6 3 0,-3 6 0,4-1 0,-1 2 0,-3 0 0,0 0 0,0 0 0,-3-14 0,3 3 0,-4-5 1,4-2-1,-2 3 0,1 1 0,-1-1 0,0 0 0,-6 13 0,8 0 0,-2-1 0,2 0 1,2-2-3,1 0 0,1-4 0,-1 1 1,6-2-1,-6-2 1,-1 5-1,-1 0 1,-1 7 1,0 0 0,-1 5 0,-3 1 0,-4-1 0,4 3 0,-6-1 1,5 1-1,-2 4 2,-1-3-1,1 1 1,0 2-1,7 0 1,-8 1-1,8 2-1,-6 1 2,6-5-2,0 5 0,0-1-1,0 4 1,0-4 0,0 0 0,0 0 0,0 4 0,0 0 0,0 1 0,0 0 0,0 0 0,0 2-1,4 0 1,-4 0-1,7 0 1,-7 0 0,8 0-1,1 2 1,1-2 0,2 2 0,-4 0-1,6-1 1,-2 1 0,7-2 1,-8 2-1,7-2 0,-5-2 0,4-1 0,2-3 0,0 1 0,1-1 0,2-3 0,-1 1 0,-4-1 0,0-1 1,0 0-1,-5 0 0,-2 0 0,-5-2 1,2 2-1,-4-6 0,1-16 0,-1 2 0,-3 1 0,0-1 1,-3 4-1,3-1 0,0 7 0,-4-2 0,-3 19 0,2 3 0,-2-4 0,-3-1 0,2-2 0,-4-3 0,0 0 0,0-3 0,-3 1 0,4-2 0,-2 2 0,-1-1 0,6-1 0,-3 1 0,0 4 0,-1 1 0,0 0 0,1-1 0,1 4 0,-2 2 0,2-1 0,0 1 0,0-1-1,3-1 1,-10 2 0,8 0 0,-3-1 0,-1-1 0,3 4 0,1 1 0,-3 0 0,2 0 0,5 0 0,-5 0 0,3 0 0,0 0 0,0 3 0,-1-5 0,1 1 0,-2-1 0,-1 2 0,2 0 0,-3-2 0,1 4 0,0 0 0,1-1 0,1 1 0,3 0 0,0-1 0,-2-1 0,3-1 0,1-1 0,0-1 0,-2 1 0,-2-3 0,0 1 0,0 1 0,0 0 0,1-2 0,2-2 0,-1 3 0,3-1 0,1-3 0,2-1 0,-1 1 0,4-4 0,-3-1 0,1-1 0,0-3 0,-2 0 0,0-3 0,2 1 0,-2-1 0,0-2 0,1-5 0,-1-2 0,2-3 0,-2-2 0,0-5 0,-2-3 0,2 3 1,-3 4-1,-1-2 0,-1 3 0,0 3 0,-2 4 0,-1 5 0,1 2 0,-1 0 0,-3 1 0,5 1 0,-3-1 0,6 0 0,-3 1 0,0-4 0,-1 3 0,2-1 0,-4 3 0,-1 0 0,-4 2 0,-1-2 0,-4 2 0,2 0 0,-1-4 0,1 5 0,-2-1-1,2 0 1,-2 1 0,4 3 0,-1 1 0,-2 3 0,2 2 0,-2 3-1,-1 2 1,-3 3 0,0 1-1,0 4 1,-1-3 0,5 0 0,-3-1 0,2-1-1,4-3 1,2-2 1,1-1-1,0 0 0,1-2-1,-2 1 1,-1 4 0,2 0 0,-3 4 0,1 1-1,2 0 1,1 5-1,-3 0 1,9 2-1,-5 1 1,4 1-1,3 1 1,3 2 0,-3-3-1,1 8 1,0-6 0,-3 5 0,2 1 0,-1 1-1,3 1 2,-3 3-2,4 4 1,2-6 0,1 5 0,2-1 0,4-2 0,-1-2 0,1 1 0,0-3 0,-3 6 0,1-3 0,-2 1 0,-1 0 0,-1 3 0,0-1 0,1 0 0,-1 1 0,1 0 0,1-4 0,0 3 0,2-4 0,-2 0 1,2 1-1,-2-3 0,-4 1 0,1-4 0,-2 6 0,0-4 1,-2 0-1,2-2 0,2 2 0,-2-2 0,2 2 0,0-3 0,-1 1 0,1 0 1,0-4-1,-1 2 0,-1-3 0,-1-3 0,1-3 0,0-1 1,-2-3-1,2-3 0,0 0 0,0-2 1,-2 0-1,2 0 0,0 0 0,0 0 1,0 0-1,-1 0 0,-1 0 1,-2 0-1,-1 0 1,-1 0-1,-3 0 1,0 0 0,-1 0-1,-2 0 1,0 0-1,-1 0 0,-1 0 1,-1 0-1,0 0 0,-1 0 0,-1 0 0,-2 1 0,-3-1-1,2 0 1,3 0 0,2 2 0,-2-2 0,1 0 0,-1 0 0,2 2 0,1-2 0,2 0 0,-6 0 0,-3 0 0,1 0 0,-1 0 0,-1 1 0,2-1 0,-1 0 0,3 0-1,1 0 1,3 0 0,2 0 0,3 0 0,4 24 0,2 6 0,-2 1-1,1 3 1,1-2 0,-2 3 0,-2 2 0,2 1 0,-2-25 0,0-3 0,1 2 0,-1-3 1,2-1-1,-2 1 0,3-3 0,-1 3 0,4-1 0,-1-1 0,2 0 0,-2-1 0,1 3 0,1-2 0,-4-2 0,4-2-2,0 2 2,-3-1-1,3-3 1,0 1-2,-4 0 2,4-2 0,-3 1 1,3-1 0,0 0-1,0 0 2,0 0-2,-2 0 1,2 0-1,-2 0-2,2 0 2,-1 2-2,-3-2 2,1 0-2,0 0 3,-1 0-2,2 0 1,-3 0-2,9 2-3,-6-7-5,11 5-27,6-4 1,10-1 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1240" units="in"/>
          <inkml:channel name="Y" type="integer" max="15980" units="in"/>
          <inkml:channel name="F" type="integer" max="255" units="dev"/>
        </inkml:traceFormat>
        <inkml:channelProperties>
          <inkml:channelProperty channel="X" name="resolution" value="2574.54541" units="1/in"/>
          <inkml:channelProperty channel="Y" name="resolution" value="2582.41748" units="1/in"/>
          <inkml:channelProperty channel="F" name="resolution" value="INF" units="1/dev"/>
        </inkml:channelProperties>
      </inkml:inkSource>
      <inkml:timestamp xml:id="ts0" timeString="2004-07-22T21:33:38.082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8-1 5,'-2'0'11,"2"7"-2,-2-3-1,2-3-2,-2-1 0,2 9-2,-1-4-1,1-3 0,0-2 0,0 3-1,0-1 1,1 6 1,-1 1 0,4 8 0,-6 1 0,4 9 2,-2 7-2,0 9 0,0 6-2,2 9 1,-2 9-1,0 6 0,3 2-1,0 1 1,1 2-1,2 0 1,-6-3 0,5-4 0,-3-5 0,3 0 0,-5-1-1,0-1 1,2-1-1,0 1-1,1 2 0,-1 0 0,1-1 0,0 3-1,1-6 2,-1 3-1,-3-6 1,2 0-1,-2-4 1,-2-3-1,0-3 1,4-6-1,0-2 0,-1-2 0,3-2 0,-1-5 1,2-3-1,-1-2 0,-1-2 0,0-1 1,-3-5-1,0-2 0,0-7 1,0 2-1,0-5 0,0-1 0,0-2 1,2-3-1,-2 1 0,2 0 1,-1-2-1,-1 0 1,0 2-1,0-2 1,-1 1-1,1 1 0,0-2 1,-2 2-1,0-2 0,2 1 0,0-1 0,0-1-1,2 4-4,-4-8-7,2 2-21,5-3 2,5-7-2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1240" units="in"/>
          <inkml:channel name="Y" type="integer" max="15980" units="in"/>
          <inkml:channel name="F" type="integer" max="255" units="dev"/>
        </inkml:traceFormat>
        <inkml:channelProperties>
          <inkml:channelProperty channel="X" name="resolution" value="2574.54541" units="1/in"/>
          <inkml:channelProperty channel="Y" name="resolution" value="2582.41748" units="1/in"/>
          <inkml:channelProperty channel="F" name="resolution" value="INF" units="1/dev"/>
        </inkml:channelProperties>
      </inkml:inkSource>
      <inkml:timestamp xml:id="ts0" timeString="2004-07-22T21:33:39.804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84 37 3,'0'-13'13,"-5"1"-2,2 5-2,-1 4-2,1 1-2,-1 2-1,4 0-1,-1 5 0,1-1 0,1 1 0,-2 3 0,2 2 1,-2 2 0,1 3 0,-4 2 2,4 7-2,-6 5-1,4 10 1,-5 5-1,5 9-1,-3 9 0,5 8 0,0 14-1,0 6 0,0 5 0,0 3 0,0 2-1,-5 2 1,0-9 0,2-3 0,-6-14 0,6 1 0,-2-11 0,3-7 0,0-3-1,4-5 0,3 3 1,-2 0-2,1 4 2,1-2-2,-3 0 2,1 0-2,-3-4 1,-2 1 1,-1-6 0,1-6 0,-1-5-1,1-6 0,0-3 1,2-3-1,-1-4 1,1-3-1,0 0 0,0-2 0,0 1 0,-4 1 0,4-1 0,-5 0 0,5-1 0,-3 0 0,-1-3 0,8 0 0,-4-4 0,0 1 0,3-6 1,-3 1-1,2-3 1,-2 1-1,3-2 1,-3-2-1,0 2 0,0-3-2,14 3-7,-6-8-9,11-4-15,8-2 2</inkml:trace>
  <inkml:trace contextRef="#ctx0" brushRef="#br0" timeOffset="992">697 1517 3,'-5'0'17,"3"0"-4,0 0-1,-3 0-3,4 3-2,-3-3-2,1 7 0,-2-2-1,3 5-1,-1 2 1,3 5 1,-2 5-3,4 7 1,-2 3-1,0 7 0,0 4-1,3 4 1,-3 0-1,0 3-1,0-3 1,0-1-1,2-6 1,-2-2-1,0-8 2,0-3-2,0-5 2,-2-6-2,0-4 2,2-4-2,-1-3 2,2-3-1,-1-2-1,0-4-1,2 1-2,-2-7-4,8 3-8,-2-3-14,-3-9-2</inkml:trace>
  <inkml:trace contextRef="#ctx0" brushRef="#br0" timeOffset="1532">707 888 13,'-5'-7'14,"5"7"-2,-2 0-4,2 5-1,-3-1-3,3 3-1,-3-4-1,3 4 0,0-2-1,0 0 1,0-3 0,0-1 0,0-1 0,0 2-1,0 0 0,0 1-2,5 2-2,-4 0-5,1-1-13,12 8-4</inkml:trace>
  <inkml:trace contextRef="#ctx0" brushRef="#br0" timeOffset="2274">1274 7 8,'0'30'8,"0"8"-1,3 13 0,2 13 1,-1 11 0,-2 9-1,-2 16-2,1 10 0,-4 7-1,-1 5 0,-1-8 0,2-4-1,-2-7-1,1-3 0,3-11 1,1-6-1,-2-2-2,4-3 1,-2-2-1,3-3 0,4-5 0,1-5 1,-1-6-2,5-8 1,-2-10 1,2-5-1,-2-5 2,-1-4-1,-2 1 1,-4 1-2,-3 0 2,0 4-1,0 1 0,-2-2-1,2-1 1,0-4-1,0-4 1,0-3 1,0-11 0,2-3 1,-7-11 0,5-7 0,-5-13 0,2-3-1,-6-9-1,2-5 0,-1-11-1,4-4-1,1-5 0,3-6 2,7-6-2,5-2 1,3-7 0,5 2 0,1 2 0,-1 3 1,1 3-1,-3 6 0,-1 11 0,-5 7-1,0 12 1,0 7-1,0 7 0,-2 6 0,2 11 0,2 6-1,5 12 1,-1 10 0,1 13 1,0 1 0,-2 8 0,-2 7 0,-3 4 1,-4 3 0,-9-4 0,-9-3 0,-2-5-1,-2-3 0,-1-4 1,-1-6 0,-2-9-1,2-7 1,-2-6 0,6-4 0,-2-5-1,2-4 2,2-1-2,-2 2 1,2-2 0,1 1-1,6 4 0,0-3 0,-3 1 0,6-1 0,-3 1 1,0-1-1,3-1 0,-4 3 0,4-3 0,-3 3 0,3-1 0,0 2 0,0 0-1,0 0 1,3 2 0,1 1 0,2 4-1,6 5 1,0-1 0,2 10-1,1-1 2,4 4-1,3 5 0,5 3 0,1 0 0,-5 2 1,5 0-1,-5-2 1,5 2-1,-1-2 0,-7-3 0,-1-4 1,-2 1 0,2-6 0,-4-1 1,-1-4-2,-4-3 2,-2-4-1,-1-1 1,0-2-1,-4-3 0,-3-2-2,2 0-2,-5-9-8,6 1-18,4-6-5,0-4 0</inkml:trace>
  <inkml:trace contextRef="#ctx0" brushRef="#br0" timeOffset="3515">2193 1817 11,'3'3'19,"1"-3"-4,4 4-2,-4-11-3,9 3-2,-8-9-2,9-1 0,-2-14 0,5-5-2,-2-12 0,6-6 0,-6-12-1,0 9-1,-1-5 0,-2 1 0,-5 5-1,-7 8 0,-5 7 0,-4 10 1,1 9-1,-8 0-1,-2 11 1,-1 6-1,-2 9 0,1 6-1,-2 6 1,-4 5-1,1 8 1,-1 2-1,1 7 1,-1 1-1,-1 0 1,8 4 0,1 1 0,7 3 0,3-5 0,4 1-1,4 0 1,9-2 0,-1-3-1,1-2 1,6 0 0,2-6 1,-3 0-1,8-3 1,2-4 0,0 1-1,5-9 1,1 4 0,3-6 1,-4-3-2,1-4 3,2-1-2,-6-8 0,-4 2 0,-3-6 0,1 1 0,-8-5-1,4 1 1,-1-7-1,0 1 0,2-4 1,2 0 0,1 3-1,1-3 0,-1 4 1,1-3-2,-1 5 0,-5-1-3,4 5-7,-4-3-22,-6-5-2,-1-7 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1240" units="in"/>
          <inkml:channel name="Y" type="integer" max="15980" units="in"/>
          <inkml:channel name="F" type="integer" max="255" units="dev"/>
        </inkml:traceFormat>
        <inkml:channelProperties>
          <inkml:channelProperty channel="X" name="resolution" value="2574.54541" units="1/in"/>
          <inkml:channelProperty channel="Y" name="resolution" value="2582.41748" units="1/in"/>
          <inkml:channelProperty channel="F" name="resolution" value="INF" units="1/dev"/>
        </inkml:channelProperties>
      </inkml:inkSource>
      <inkml:timestamp xml:id="ts0" timeString="2004-07-22T21:33:44.561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247 0 12,'3'24'9,"-1"3"2,3 12-2,-1 0 1,4 10-2,-3 9 1,5 20-3,-3 5 1,2 15-1,-3 16-2,5 8 0,-3 5-1,2 5 0,-3-8-1,0-6 0,-4-9 0,-3-4 0,4-16-1,-6-5 1,0-12-1,2-6 0,0-6 0,2-8-1,0-9 1,-1-13-1,3-8 1,-2-8-1,1-7 1,-1-6-1,-1-1-1,-1-7-2,2 7-4,0-8-5,6 5-9,-3-4-10,4-7 0</inkml:trace>
  <inkml:trace contextRef="#ctx0" brushRef="#br0" timeOffset="521">0 1378 11,'17'-14'13,"5"4"-1,6-2-1,4 6-3,5-3-1,9 6-3,0-4 0,7 7-1,0-7 0,4 4 1,-4-9-1,5-2 2,-9-4-1,1-1-1,-9-3 0,-7 3 0,-6-3-1,-7 7 0,-4 3-3,-7 2-4,-1 12-8,1-1-17,-9-1 1</inkml:trace>
  <inkml:trace contextRef="#ctx0" brushRef="#br0" timeOffset="951">818 34 5,'2'25'8,"3"11"1,7 15-2,2 15 2,4 27-1,5 17 0,-3 19 0,-3 10-2,0 9 0,-9-4-1,-1 0 1,-7-12-2,0-10-1,-3-17-1,1-12 0,0-10-2,4-8 1,0-6 0,0-3-2,1-12 2,0-8-1,-3-12 0,5-10 2,-5-14 0,2-13-1,0-21 1,3-8 1,0-17-2,4-4 1,4-11-1,1-6 0,4 4 0,5 3-1,4 9 0,3 3-1,1 6 0,5 0 1,-1 3-1,3 5 0,-1-6 1,-1 8 0,-4 1-1,-1 7 1,-6 8 0,-4 9 0,-2 17 0,-6 10 1,-4 15 0,-1 10 1,4 4 0,-5 7 1,1-1-1,-4 4 0,6-2-1,0-3 1,4-2-1,-4-1-1,-3-3 0,5 0 0,-2-3 0,9-3-1,-9-5 1,-2-4-2,4-1 0,-2-12-2,6 5-5,-11-17-13,2-7-11,1-6 1</inkml:trace>
  <inkml:trace contextRef="#ctx0" brushRef="#br0" timeOffset="1672">1907 1696 18,'20'6'21,"1"-5"-2,-3-11-4,8-2-2,-4-12-4,7-1-2,-5-9-3,3 0-1,-2-1-1,-2-6-1,2-5 0,-1-6 0,-4-8 0,2 1-1,-5-4 1,-3-1-1,-4 0 1,-5 4 0,-6 8-1,-3 6 1,-9 12-1,-6 10 0,-1 13 0,-8 11 0,1 13 0,-5 13 0,-1 12-1,3 12 1,1 7 0,0 11-1,0 0 1,5 1 0,4-8 0,3 2 1,3-5-1,2-2 0,6-6 0,2-4 1,4-5-1,7-2 1,1 0-1,9-5-1,2-2 2,7-7-2,4-3 2,6-3-1,5-6 0,0-1 0,-1-5 1,3-3-1,-2-4 1,-2-2 0,-5-3-1,2-4 1,-4-3 0,-1 1 1,-2-6-1,-6 1 0,3-2 0,-4-1-1,-2-3-1,-3-3-4,9 3-10,-2-6-19,-2 0 3,5-8-3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169998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268" tIns="46635" rIns="93268" bIns="46635" numCol="1" anchor="t" anchorCtr="0" compatLnSpc="1">
            <a:prstTxWarp prst="textNoShape">
              <a:avLst/>
            </a:prstTxWarp>
          </a:bodyPr>
          <a:lstStyle>
            <a:lvl1pPr defTabSz="932854">
              <a:defRPr sz="1300">
                <a:latin typeface="Times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9625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2864" y="1"/>
            <a:ext cx="3171167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268" tIns="46635" rIns="93268" bIns="46635" numCol="1" anchor="t" anchorCtr="0" compatLnSpc="1">
            <a:prstTxWarp prst="textNoShape">
              <a:avLst/>
            </a:prstTxWarp>
          </a:bodyPr>
          <a:lstStyle>
            <a:lvl1pPr algn="r" defTabSz="932854">
              <a:defRPr sz="1300">
                <a:latin typeface="Times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891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7300" y="722313"/>
            <a:ext cx="48006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6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0820" y="4560571"/>
            <a:ext cx="5853563" cy="4320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268" tIns="46635" rIns="93268" bIns="4663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9626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1140"/>
            <a:ext cx="3169998" cy="4778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268" tIns="46635" rIns="93268" bIns="46635" numCol="1" anchor="b" anchorCtr="0" compatLnSpc="1">
            <a:prstTxWarp prst="textNoShape">
              <a:avLst/>
            </a:prstTxWarp>
          </a:bodyPr>
          <a:lstStyle>
            <a:lvl1pPr defTabSz="932854">
              <a:defRPr sz="1300">
                <a:latin typeface="Times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9626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2864" y="9121140"/>
            <a:ext cx="3171167" cy="4778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268" tIns="46635" rIns="93268" bIns="46635" numCol="1" anchor="b" anchorCtr="0" compatLnSpc="1">
            <a:prstTxWarp prst="textNoShape">
              <a:avLst/>
            </a:prstTxWarp>
          </a:bodyPr>
          <a:lstStyle>
            <a:lvl1pPr algn="r" defTabSz="932854">
              <a:defRPr sz="1300">
                <a:latin typeface="Times" charset="0"/>
              </a:defRPr>
            </a:lvl1pPr>
          </a:lstStyle>
          <a:p>
            <a:pPr>
              <a:defRPr/>
            </a:pPr>
            <a:fld id="{E60CE414-A1F3-43F9-8229-8A7975CE9A2A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3853930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>
              <a:defRPr sz="2400">
                <a:solidFill>
                  <a:schemeClr val="tx1"/>
                </a:solidFill>
                <a:latin typeface="Times" pitchFamily="18" charset="0"/>
              </a:defRPr>
            </a:lvl1pPr>
            <a:lvl2pPr marL="742950" indent="-285750" defTabSz="931863">
              <a:defRPr sz="2400">
                <a:solidFill>
                  <a:schemeClr val="tx1"/>
                </a:solidFill>
                <a:latin typeface="Times" pitchFamily="18" charset="0"/>
              </a:defRPr>
            </a:lvl2pPr>
            <a:lvl3pPr marL="1143000" indent="-228600" defTabSz="931863">
              <a:defRPr sz="2400">
                <a:solidFill>
                  <a:schemeClr val="tx1"/>
                </a:solidFill>
                <a:latin typeface="Times" pitchFamily="18" charset="0"/>
              </a:defRPr>
            </a:lvl3pPr>
            <a:lvl4pPr marL="1600200" indent="-228600" defTabSz="931863">
              <a:defRPr sz="2400">
                <a:solidFill>
                  <a:schemeClr val="tx1"/>
                </a:solidFill>
                <a:latin typeface="Times" pitchFamily="18" charset="0"/>
              </a:defRPr>
            </a:lvl4pPr>
            <a:lvl5pPr marL="2057400" indent="-228600" defTabSz="931863">
              <a:defRPr sz="2400">
                <a:solidFill>
                  <a:schemeClr val="tx1"/>
                </a:solidFill>
                <a:latin typeface="Times" pitchFamily="18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9pPr>
          </a:lstStyle>
          <a:p>
            <a:fld id="{0A390E84-82C8-4033-A4FE-0E867D1FBF03}" type="slidenum">
              <a:rPr lang="en-GB" sz="1300" smtClean="0"/>
              <a:pPr/>
              <a:t>1</a:t>
            </a:fld>
            <a:endParaRPr lang="en-GB" sz="1300"/>
          </a:p>
        </p:txBody>
      </p:sp>
      <p:sp>
        <p:nvSpPr>
          <p:cNvPr id="39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NZ">
              <a:latin typeface="Times" pitchFamily="18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19795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>
              <a:defRPr sz="2400">
                <a:solidFill>
                  <a:schemeClr val="tx1"/>
                </a:solidFill>
                <a:latin typeface="Times" pitchFamily="18" charset="0"/>
              </a:defRPr>
            </a:lvl1pPr>
            <a:lvl2pPr marL="742950" indent="-285750" defTabSz="931863">
              <a:defRPr sz="2400">
                <a:solidFill>
                  <a:schemeClr val="tx1"/>
                </a:solidFill>
                <a:latin typeface="Times" pitchFamily="18" charset="0"/>
              </a:defRPr>
            </a:lvl2pPr>
            <a:lvl3pPr marL="1143000" indent="-228600" defTabSz="931863">
              <a:defRPr sz="2400">
                <a:solidFill>
                  <a:schemeClr val="tx1"/>
                </a:solidFill>
                <a:latin typeface="Times" pitchFamily="18" charset="0"/>
              </a:defRPr>
            </a:lvl3pPr>
            <a:lvl4pPr marL="1600200" indent="-228600" defTabSz="931863">
              <a:defRPr sz="2400">
                <a:solidFill>
                  <a:schemeClr val="tx1"/>
                </a:solidFill>
                <a:latin typeface="Times" pitchFamily="18" charset="0"/>
              </a:defRPr>
            </a:lvl4pPr>
            <a:lvl5pPr marL="2057400" indent="-228600" defTabSz="931863">
              <a:defRPr sz="2400">
                <a:solidFill>
                  <a:schemeClr val="tx1"/>
                </a:solidFill>
                <a:latin typeface="Times" pitchFamily="18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9pPr>
          </a:lstStyle>
          <a:p>
            <a:fld id="{CC00758B-1137-47F5-A915-02935882748A}" type="slidenum">
              <a:rPr lang="en-GB" sz="1300" smtClean="0"/>
              <a:pPr/>
              <a:t>18</a:t>
            </a:fld>
            <a:endParaRPr lang="en-GB" sz="1300"/>
          </a:p>
        </p:txBody>
      </p:sp>
      <p:sp>
        <p:nvSpPr>
          <p:cNvPr id="49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NZ">
              <a:latin typeface="Times" pitchFamily="18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02326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>
              <a:defRPr sz="2400">
                <a:solidFill>
                  <a:schemeClr val="tx1"/>
                </a:solidFill>
                <a:latin typeface="Times" pitchFamily="18" charset="0"/>
              </a:defRPr>
            </a:lvl1pPr>
            <a:lvl2pPr marL="742950" indent="-285750" defTabSz="931863">
              <a:defRPr sz="2400">
                <a:solidFill>
                  <a:schemeClr val="tx1"/>
                </a:solidFill>
                <a:latin typeface="Times" pitchFamily="18" charset="0"/>
              </a:defRPr>
            </a:lvl2pPr>
            <a:lvl3pPr marL="1143000" indent="-228600" defTabSz="931863">
              <a:defRPr sz="2400">
                <a:solidFill>
                  <a:schemeClr val="tx1"/>
                </a:solidFill>
                <a:latin typeface="Times" pitchFamily="18" charset="0"/>
              </a:defRPr>
            </a:lvl3pPr>
            <a:lvl4pPr marL="1600200" indent="-228600" defTabSz="931863">
              <a:defRPr sz="2400">
                <a:solidFill>
                  <a:schemeClr val="tx1"/>
                </a:solidFill>
                <a:latin typeface="Times" pitchFamily="18" charset="0"/>
              </a:defRPr>
            </a:lvl4pPr>
            <a:lvl5pPr marL="2057400" indent="-228600" defTabSz="931863">
              <a:defRPr sz="2400">
                <a:solidFill>
                  <a:schemeClr val="tx1"/>
                </a:solidFill>
                <a:latin typeface="Times" pitchFamily="18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9pPr>
          </a:lstStyle>
          <a:p>
            <a:fld id="{77ACAC23-2E3D-4463-9283-7E478B57BDCE}" type="slidenum">
              <a:rPr lang="en-GB" sz="1300" smtClean="0"/>
              <a:pPr/>
              <a:t>19</a:t>
            </a:fld>
            <a:endParaRPr lang="en-GB" sz="1300"/>
          </a:p>
        </p:txBody>
      </p:sp>
      <p:sp>
        <p:nvSpPr>
          <p:cNvPr id="501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NZ">
              <a:latin typeface="Times" pitchFamily="18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14585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>
              <a:defRPr sz="2400">
                <a:solidFill>
                  <a:schemeClr val="tx1"/>
                </a:solidFill>
                <a:latin typeface="Times" pitchFamily="18" charset="0"/>
              </a:defRPr>
            </a:lvl1pPr>
            <a:lvl2pPr marL="742950" indent="-285750" defTabSz="931863">
              <a:defRPr sz="2400">
                <a:solidFill>
                  <a:schemeClr val="tx1"/>
                </a:solidFill>
                <a:latin typeface="Times" pitchFamily="18" charset="0"/>
              </a:defRPr>
            </a:lvl2pPr>
            <a:lvl3pPr marL="1143000" indent="-228600" defTabSz="931863">
              <a:defRPr sz="2400">
                <a:solidFill>
                  <a:schemeClr val="tx1"/>
                </a:solidFill>
                <a:latin typeface="Times" pitchFamily="18" charset="0"/>
              </a:defRPr>
            </a:lvl3pPr>
            <a:lvl4pPr marL="1600200" indent="-228600" defTabSz="931863">
              <a:defRPr sz="2400">
                <a:solidFill>
                  <a:schemeClr val="tx1"/>
                </a:solidFill>
                <a:latin typeface="Times" pitchFamily="18" charset="0"/>
              </a:defRPr>
            </a:lvl4pPr>
            <a:lvl5pPr marL="2057400" indent="-228600" defTabSz="931863">
              <a:defRPr sz="2400">
                <a:solidFill>
                  <a:schemeClr val="tx1"/>
                </a:solidFill>
                <a:latin typeface="Times" pitchFamily="18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9pPr>
          </a:lstStyle>
          <a:p>
            <a:fld id="{B0975ED5-D686-4FAC-94AE-BB0CA188138E}" type="slidenum">
              <a:rPr lang="en-GB" sz="1300" smtClean="0"/>
              <a:pPr/>
              <a:t>20</a:t>
            </a:fld>
            <a:endParaRPr lang="en-GB" sz="1300"/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NZ">
              <a:latin typeface="Times" pitchFamily="18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085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visualization analysis and design framework</a:t>
            </a:r>
          </a:p>
          <a:p>
            <a:r>
              <a:rPr lang="en-US" dirty="0"/>
              <a:t>But what is analysis? What are we analyzing? And why?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170377-F598-F04C-87AC-48DBA0C45F83}" type="slidenum">
              <a:rPr lang="en-US" smtClean="0"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84717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170377-F598-F04C-87AC-48DBA0C45F83}" type="slidenum">
              <a:rPr lang="en-US" smtClean="0"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24985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Visualization pipeline, always starts with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170377-F598-F04C-87AC-48DBA0C45F83}" type="slidenum">
              <a:rPr lang="en-US" smtClean="0"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7827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 can be abstracted in a million different ways and there is a lot of research in databases on that. But this abstraction is structured in a way to be useful to the visualization designer.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170377-F598-F04C-87AC-48DBA0C45F83}" type="slidenum">
              <a:rPr lang="en-US" smtClean="0"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74852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 abstraction is about understanding your data.</a:t>
            </a:r>
          </a:p>
          <a:p>
            <a:endParaRPr lang="en-US" dirty="0"/>
          </a:p>
          <a:p>
            <a:r>
              <a:rPr lang="en-US" dirty="0"/>
              <a:t>Lets start this an example?</a:t>
            </a:r>
          </a:p>
          <a:p>
            <a:endParaRPr lang="en-US" dirty="0"/>
          </a:p>
          <a:p>
            <a:r>
              <a:rPr lang="en-US" dirty="0"/>
              <a:t>What does this sequence of six numbers mean?</a:t>
            </a:r>
          </a:p>
          <a:p>
            <a:endParaRPr lang="en-US" dirty="0"/>
          </a:p>
          <a:p>
            <a:r>
              <a:rPr lang="en-US" dirty="0"/>
              <a:t>Two faraway points in 3D space?</a:t>
            </a:r>
          </a:p>
          <a:p>
            <a:endParaRPr lang="en-US" dirty="0"/>
          </a:p>
          <a:p>
            <a:r>
              <a:rPr lang="en-US" dirty="0"/>
              <a:t>Or </a:t>
            </a:r>
          </a:p>
          <a:p>
            <a:endParaRPr lang="en-US" dirty="0"/>
          </a:p>
          <a:p>
            <a:r>
              <a:rPr lang="en-US" dirty="0"/>
              <a:t>Two closer points in 2D space, with 15 links between them, and 100001 assigning weight to links?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170377-F598-F04C-87AC-48DBA0C45F83}" type="slidenum">
              <a:rPr lang="en-US" smtClean="0"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38864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170377-F598-F04C-87AC-48DBA0C45F83}" type="slidenum">
              <a:rPr lang="en-US" smtClean="0"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75905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170377-F598-F04C-87AC-48DBA0C45F83}" type="slidenum">
              <a:rPr lang="en-US" smtClean="0"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69107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>
              <a:defRPr sz="2400">
                <a:solidFill>
                  <a:schemeClr val="tx1"/>
                </a:solidFill>
                <a:latin typeface="Times" pitchFamily="18" charset="0"/>
              </a:defRPr>
            </a:lvl1pPr>
            <a:lvl2pPr marL="742950" indent="-285750" defTabSz="931863">
              <a:defRPr sz="2400">
                <a:solidFill>
                  <a:schemeClr val="tx1"/>
                </a:solidFill>
                <a:latin typeface="Times" pitchFamily="18" charset="0"/>
              </a:defRPr>
            </a:lvl2pPr>
            <a:lvl3pPr marL="1143000" indent="-228600" defTabSz="931863">
              <a:defRPr sz="2400">
                <a:solidFill>
                  <a:schemeClr val="tx1"/>
                </a:solidFill>
                <a:latin typeface="Times" pitchFamily="18" charset="0"/>
              </a:defRPr>
            </a:lvl3pPr>
            <a:lvl4pPr marL="1600200" indent="-228600" defTabSz="931863">
              <a:defRPr sz="2400">
                <a:solidFill>
                  <a:schemeClr val="tx1"/>
                </a:solidFill>
                <a:latin typeface="Times" pitchFamily="18" charset="0"/>
              </a:defRPr>
            </a:lvl4pPr>
            <a:lvl5pPr marL="2057400" indent="-228600" defTabSz="931863">
              <a:defRPr sz="2400">
                <a:solidFill>
                  <a:schemeClr val="tx1"/>
                </a:solidFill>
                <a:latin typeface="Times" pitchFamily="18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9pPr>
          </a:lstStyle>
          <a:p>
            <a:fld id="{BEAD7C9E-24B3-4685-A8EC-06BB5A9FA741}" type="slidenum">
              <a:rPr lang="en-GB" sz="1300" smtClean="0"/>
              <a:pPr/>
              <a:t>5</a:t>
            </a:fld>
            <a:endParaRPr lang="en-GB" sz="1300"/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NZ">
              <a:latin typeface="Times" pitchFamily="18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371399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Five basic data types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170377-F598-F04C-87AC-48DBA0C45F83}" type="slidenum">
              <a:rPr lang="en-US" smtClean="0"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626209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170377-F598-F04C-87AC-48DBA0C45F83}" type="slidenum">
              <a:rPr lang="en-US" smtClean="0"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274096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170377-F598-F04C-87AC-48DBA0C45F83}" type="slidenum">
              <a:rPr lang="en-US" smtClean="0"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595302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170377-F598-F04C-87AC-48DBA0C45F83}" type="slidenum">
              <a:rPr lang="en-US" smtClean="0"/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195199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A dataset is a  collection of information that is the target of analysis</a:t>
            </a:r>
          </a:p>
          <a:p>
            <a:endParaRPr lang="en-US" dirty="0"/>
          </a:p>
          <a:p>
            <a:r>
              <a:rPr lang="en-US" dirty="0"/>
              <a:t>Four basic datatypes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field dataset type also contains attribute values associated with cells.1 Each cell in a field contains measurements or calculations from a continuous domain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170377-F598-F04C-87AC-48DBA0C45F83}" type="slidenum">
              <a:rPr lang="en-US" smtClean="0"/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912696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image shows the internal structure of the four basic dataset types in detail.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Tables have cells indexed by items and attributes, for either the simple flat case or the more complex multidimensional case.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a network, items are usually called nodes, and they are connected with links; a special case of networks is trees.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Continuous fields have grids based on spatial positions where cells contain attributes.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Spatial geometry has only position information.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170377-F598-F04C-87AC-48DBA0C45F83}" type="slidenum">
              <a:rPr lang="en-US" smtClean="0"/>
              <a:t>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577950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Five basic data types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170377-F598-F04C-87AC-48DBA0C45F83}" type="slidenum">
              <a:rPr lang="en-US" smtClean="0"/>
              <a:t>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607854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Five basic data types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170377-F598-F04C-87AC-48DBA0C45F83}" type="slidenum">
              <a:rPr lang="en-US" smtClean="0"/>
              <a:t>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332138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Five basic data types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170377-F598-F04C-87AC-48DBA0C45F83}" type="slidenum">
              <a:rPr lang="en-US" smtClean="0"/>
              <a:t>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082830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the context of databases, cardinality refers to the uniqueness of data values contained in a column. High cardinality means that the column contains a large percentage of totally unique values. Low cardinality means that the column contains a lot of “repeats” in its data range.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170377-F598-F04C-87AC-48DBA0C45F83}" type="slidenum">
              <a:rPr lang="en-US" smtClean="0"/>
              <a:t>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74028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>
              <a:defRPr sz="2400">
                <a:solidFill>
                  <a:schemeClr val="tx1"/>
                </a:solidFill>
                <a:latin typeface="Times" pitchFamily="18" charset="0"/>
              </a:defRPr>
            </a:lvl1pPr>
            <a:lvl2pPr marL="742950" indent="-285750" defTabSz="931863">
              <a:defRPr sz="2400">
                <a:solidFill>
                  <a:schemeClr val="tx1"/>
                </a:solidFill>
                <a:latin typeface="Times" pitchFamily="18" charset="0"/>
              </a:defRPr>
            </a:lvl2pPr>
            <a:lvl3pPr marL="1143000" indent="-228600" defTabSz="931863">
              <a:defRPr sz="2400">
                <a:solidFill>
                  <a:schemeClr val="tx1"/>
                </a:solidFill>
                <a:latin typeface="Times" pitchFamily="18" charset="0"/>
              </a:defRPr>
            </a:lvl3pPr>
            <a:lvl4pPr marL="1600200" indent="-228600" defTabSz="931863">
              <a:defRPr sz="2400">
                <a:solidFill>
                  <a:schemeClr val="tx1"/>
                </a:solidFill>
                <a:latin typeface="Times" pitchFamily="18" charset="0"/>
              </a:defRPr>
            </a:lvl4pPr>
            <a:lvl5pPr marL="2057400" indent="-228600" defTabSz="931863">
              <a:defRPr sz="2400">
                <a:solidFill>
                  <a:schemeClr val="tx1"/>
                </a:solidFill>
                <a:latin typeface="Times" pitchFamily="18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9pPr>
          </a:lstStyle>
          <a:p>
            <a:fld id="{C3711A42-CB1A-4D51-AFFD-D11AEB591CE3}" type="slidenum">
              <a:rPr lang="en-GB" sz="1300" smtClean="0"/>
              <a:pPr/>
              <a:t>6</a:t>
            </a:fld>
            <a:endParaRPr lang="en-GB" sz="1300"/>
          </a:p>
        </p:txBody>
      </p:sp>
      <p:sp>
        <p:nvSpPr>
          <p:cNvPr id="419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9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NZ">
              <a:latin typeface="Times" pitchFamily="18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225687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Read a value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170377-F598-F04C-87AC-48DBA0C45F83}" type="slidenum">
              <a:rPr lang="en-US" smtClean="0"/>
              <a:t>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424976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170377-F598-F04C-87AC-48DBA0C45F83}" type="slidenum">
              <a:rPr lang="en-US" smtClean="0"/>
              <a:t>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67800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z="2000" b="1" dirty="0"/>
              <a:t>9</a:t>
            </a:r>
            <a:r>
              <a:rPr lang="en-US" sz="2000" dirty="0"/>
              <a:t> goals (in black bold)</a:t>
            </a:r>
          </a:p>
          <a:p>
            <a:pPr lvl="0"/>
            <a:r>
              <a:rPr lang="en-US" sz="2000" b="1" dirty="0"/>
              <a:t>2</a:t>
            </a:r>
            <a:r>
              <a:rPr lang="en-US" sz="2000" dirty="0"/>
              <a:t> axes </a:t>
            </a:r>
          </a:p>
          <a:p>
            <a:endParaRPr lang="en-US" dirty="0"/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u="sng" dirty="0">
                <a:solidFill>
                  <a:schemeClr val="tx1"/>
                </a:solidFill>
              </a:rPr>
              <a:t>Specificity</a:t>
            </a:r>
            <a:r>
              <a:rPr lang="en-US" b="1" dirty="0">
                <a:solidFill>
                  <a:srgbClr val="EB8F00"/>
                </a:solidFill>
              </a:rPr>
              <a:t> </a:t>
            </a:r>
            <a:r>
              <a:rPr lang="en-US" dirty="0"/>
              <a:t>indicates the degree of selectiveness of the analysis goal in pursuit of the expected outputs.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u="sng" dirty="0"/>
              <a:t># population </a:t>
            </a:r>
            <a:r>
              <a:rPr lang="en-US" dirty="0"/>
              <a:t>is about the scope of data selection,  single (all data, a single subset), Multiple (two or more subsets of data)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1" dirty="0">
              <a:solidFill>
                <a:srgbClr val="EB8F00"/>
              </a:solidFill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1" dirty="0">
              <a:solidFill>
                <a:srgbClr val="EB8F00"/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170377-F598-F04C-87AC-48DBA0C45F83}" type="slidenum">
              <a:rPr lang="en-US" smtClean="0"/>
              <a:t>95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484370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z="2000" b="1" dirty="0"/>
              <a:t>9</a:t>
            </a:r>
            <a:r>
              <a:rPr lang="en-US" sz="2000" dirty="0"/>
              <a:t> goals (in black bold)</a:t>
            </a:r>
          </a:p>
          <a:p>
            <a:pPr lvl="0"/>
            <a:r>
              <a:rPr lang="en-US" sz="2000" b="1" dirty="0"/>
              <a:t>2</a:t>
            </a:r>
            <a:r>
              <a:rPr lang="en-US" sz="2000" dirty="0"/>
              <a:t> axes </a:t>
            </a:r>
          </a:p>
          <a:p>
            <a:endParaRPr lang="en-US" dirty="0"/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u="sng" dirty="0">
                <a:solidFill>
                  <a:schemeClr val="tx1"/>
                </a:solidFill>
              </a:rPr>
              <a:t>Specificity</a:t>
            </a:r>
            <a:r>
              <a:rPr lang="en-US" b="1" dirty="0">
                <a:solidFill>
                  <a:srgbClr val="EB8F00"/>
                </a:solidFill>
              </a:rPr>
              <a:t> </a:t>
            </a:r>
            <a:r>
              <a:rPr lang="en-US" dirty="0"/>
              <a:t>indicates the degree of selectiveness of the analysis goal in pursuit of the expected outputs.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u="sng" dirty="0"/>
              <a:t># population </a:t>
            </a:r>
            <a:r>
              <a:rPr lang="en-US" dirty="0"/>
              <a:t>is about the scope of data selection,  single (all data, a single subset), Multiple (two or more subsets of data)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1" dirty="0">
              <a:solidFill>
                <a:srgbClr val="EB8F00"/>
              </a:solidFill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1" dirty="0">
              <a:solidFill>
                <a:srgbClr val="EB8F00"/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170377-F598-F04C-87AC-48DBA0C45F83}" type="slidenum">
              <a:rPr lang="en-US" smtClean="0"/>
              <a:t>96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981678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1" dirty="0">
              <a:solidFill>
                <a:srgbClr val="EB8F00"/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170377-F598-F04C-87AC-48DBA0C45F83}" type="slidenum">
              <a:rPr lang="en-US" smtClean="0"/>
              <a:t>97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693630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1" dirty="0">
              <a:solidFill>
                <a:srgbClr val="EB8F00"/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170377-F598-F04C-87AC-48DBA0C45F83}" type="slidenum">
              <a:rPr lang="en-US" smtClean="0"/>
              <a:t>98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40431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1" dirty="0">
              <a:solidFill>
                <a:srgbClr val="EB8F00"/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170377-F598-F04C-87AC-48DBA0C45F83}" type="slidenum">
              <a:rPr lang="en-US" smtClean="0"/>
              <a:t>99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628125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Find nodes</a:t>
            </a:r>
          </a:p>
          <a:p>
            <a:r>
              <a:rPr lang="en-US" dirty="0"/>
              <a:t>Find path</a:t>
            </a:r>
          </a:p>
          <a:p>
            <a:r>
              <a:rPr lang="en-US" dirty="0"/>
              <a:t>Show the selected path to a colleague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170377-F598-F04C-87AC-48DBA0C45F83}" type="slidenum">
              <a:rPr lang="en-US" smtClean="0"/>
              <a:t>102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955802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170377-F598-F04C-87AC-48DBA0C45F83}" type="slidenum">
              <a:rPr lang="en-US" smtClean="0"/>
              <a:t>103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49002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>
              <a:defRPr sz="2400">
                <a:solidFill>
                  <a:schemeClr val="tx1"/>
                </a:solidFill>
                <a:latin typeface="Times" pitchFamily="18" charset="0"/>
              </a:defRPr>
            </a:lvl1pPr>
            <a:lvl2pPr marL="742950" indent="-285750" defTabSz="931863">
              <a:defRPr sz="2400">
                <a:solidFill>
                  <a:schemeClr val="tx1"/>
                </a:solidFill>
                <a:latin typeface="Times" pitchFamily="18" charset="0"/>
              </a:defRPr>
            </a:lvl2pPr>
            <a:lvl3pPr marL="1143000" indent="-228600" defTabSz="931863">
              <a:defRPr sz="2400">
                <a:solidFill>
                  <a:schemeClr val="tx1"/>
                </a:solidFill>
                <a:latin typeface="Times" pitchFamily="18" charset="0"/>
              </a:defRPr>
            </a:lvl3pPr>
            <a:lvl4pPr marL="1600200" indent="-228600" defTabSz="931863">
              <a:defRPr sz="2400">
                <a:solidFill>
                  <a:schemeClr val="tx1"/>
                </a:solidFill>
                <a:latin typeface="Times" pitchFamily="18" charset="0"/>
              </a:defRPr>
            </a:lvl4pPr>
            <a:lvl5pPr marL="2057400" indent="-228600" defTabSz="931863">
              <a:defRPr sz="2400">
                <a:solidFill>
                  <a:schemeClr val="tx1"/>
                </a:solidFill>
                <a:latin typeface="Times" pitchFamily="18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9pPr>
          </a:lstStyle>
          <a:p>
            <a:fld id="{C0D87E25-EE30-4F03-82A9-E31CA18975FD}" type="slidenum">
              <a:rPr lang="en-GB" sz="1300" smtClean="0"/>
              <a:pPr/>
              <a:t>8</a:t>
            </a:fld>
            <a:endParaRPr lang="en-GB" sz="1300"/>
          </a:p>
        </p:txBody>
      </p:sp>
      <p:sp>
        <p:nvSpPr>
          <p:cNvPr id="43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NZ">
              <a:latin typeface="Times" pitchFamily="18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12036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>
              <a:defRPr sz="2400">
                <a:solidFill>
                  <a:schemeClr val="tx1"/>
                </a:solidFill>
                <a:latin typeface="Times" pitchFamily="18" charset="0"/>
              </a:defRPr>
            </a:lvl1pPr>
            <a:lvl2pPr marL="742950" indent="-285750" defTabSz="931863">
              <a:defRPr sz="2400">
                <a:solidFill>
                  <a:schemeClr val="tx1"/>
                </a:solidFill>
                <a:latin typeface="Times" pitchFamily="18" charset="0"/>
              </a:defRPr>
            </a:lvl2pPr>
            <a:lvl3pPr marL="1143000" indent="-228600" defTabSz="931863">
              <a:defRPr sz="2400">
                <a:solidFill>
                  <a:schemeClr val="tx1"/>
                </a:solidFill>
                <a:latin typeface="Times" pitchFamily="18" charset="0"/>
              </a:defRPr>
            </a:lvl3pPr>
            <a:lvl4pPr marL="1600200" indent="-228600" defTabSz="931863">
              <a:defRPr sz="2400">
                <a:solidFill>
                  <a:schemeClr val="tx1"/>
                </a:solidFill>
                <a:latin typeface="Times" pitchFamily="18" charset="0"/>
              </a:defRPr>
            </a:lvl4pPr>
            <a:lvl5pPr marL="2057400" indent="-228600" defTabSz="931863">
              <a:defRPr sz="2400">
                <a:solidFill>
                  <a:schemeClr val="tx1"/>
                </a:solidFill>
                <a:latin typeface="Times" pitchFamily="18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9pPr>
          </a:lstStyle>
          <a:p>
            <a:fld id="{7E7CC399-B627-46CF-8000-AB3273591DEC}" type="slidenum">
              <a:rPr lang="en-GB" sz="1300" smtClean="0"/>
              <a:pPr/>
              <a:t>9</a:t>
            </a:fld>
            <a:endParaRPr lang="en-GB" sz="1300"/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NZ">
              <a:latin typeface="Times" pitchFamily="18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3324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>
              <a:defRPr sz="2400">
                <a:solidFill>
                  <a:schemeClr val="tx1"/>
                </a:solidFill>
                <a:latin typeface="Times" pitchFamily="18" charset="0"/>
              </a:defRPr>
            </a:lvl1pPr>
            <a:lvl2pPr marL="742950" indent="-285750" defTabSz="931863">
              <a:defRPr sz="2400">
                <a:solidFill>
                  <a:schemeClr val="tx1"/>
                </a:solidFill>
                <a:latin typeface="Times" pitchFamily="18" charset="0"/>
              </a:defRPr>
            </a:lvl2pPr>
            <a:lvl3pPr marL="1143000" indent="-228600" defTabSz="931863">
              <a:defRPr sz="2400">
                <a:solidFill>
                  <a:schemeClr val="tx1"/>
                </a:solidFill>
                <a:latin typeface="Times" pitchFamily="18" charset="0"/>
              </a:defRPr>
            </a:lvl3pPr>
            <a:lvl4pPr marL="1600200" indent="-228600" defTabSz="931863">
              <a:defRPr sz="2400">
                <a:solidFill>
                  <a:schemeClr val="tx1"/>
                </a:solidFill>
                <a:latin typeface="Times" pitchFamily="18" charset="0"/>
              </a:defRPr>
            </a:lvl4pPr>
            <a:lvl5pPr marL="2057400" indent="-228600" defTabSz="931863">
              <a:defRPr sz="2400">
                <a:solidFill>
                  <a:schemeClr val="tx1"/>
                </a:solidFill>
                <a:latin typeface="Times" pitchFamily="18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9pPr>
          </a:lstStyle>
          <a:p>
            <a:fld id="{073A4B8E-CF28-43AB-9AB4-715E69B932D7}" type="slidenum">
              <a:rPr lang="en-GB" sz="1300" smtClean="0"/>
              <a:pPr/>
              <a:t>10</a:t>
            </a:fld>
            <a:endParaRPr lang="en-GB" sz="1300"/>
          </a:p>
        </p:txBody>
      </p:sp>
      <p:sp>
        <p:nvSpPr>
          <p:cNvPr id="450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NZ">
              <a:latin typeface="Times" pitchFamily="18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946399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>
              <a:defRPr sz="2400">
                <a:solidFill>
                  <a:schemeClr val="tx1"/>
                </a:solidFill>
                <a:latin typeface="Times" pitchFamily="18" charset="0"/>
              </a:defRPr>
            </a:lvl1pPr>
            <a:lvl2pPr marL="742950" indent="-285750" defTabSz="931863">
              <a:defRPr sz="2400">
                <a:solidFill>
                  <a:schemeClr val="tx1"/>
                </a:solidFill>
                <a:latin typeface="Times" pitchFamily="18" charset="0"/>
              </a:defRPr>
            </a:lvl2pPr>
            <a:lvl3pPr marL="1143000" indent="-228600" defTabSz="931863">
              <a:defRPr sz="2400">
                <a:solidFill>
                  <a:schemeClr val="tx1"/>
                </a:solidFill>
                <a:latin typeface="Times" pitchFamily="18" charset="0"/>
              </a:defRPr>
            </a:lvl3pPr>
            <a:lvl4pPr marL="1600200" indent="-228600" defTabSz="931863">
              <a:defRPr sz="2400">
                <a:solidFill>
                  <a:schemeClr val="tx1"/>
                </a:solidFill>
                <a:latin typeface="Times" pitchFamily="18" charset="0"/>
              </a:defRPr>
            </a:lvl4pPr>
            <a:lvl5pPr marL="2057400" indent="-228600" defTabSz="931863">
              <a:defRPr sz="2400">
                <a:solidFill>
                  <a:schemeClr val="tx1"/>
                </a:solidFill>
                <a:latin typeface="Times" pitchFamily="18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9pPr>
          </a:lstStyle>
          <a:p>
            <a:fld id="{9A572155-42F6-4741-872C-FF59E9829018}" type="slidenum">
              <a:rPr lang="en-GB" sz="1300" smtClean="0"/>
              <a:pPr/>
              <a:t>15</a:t>
            </a:fld>
            <a:endParaRPr lang="en-GB" sz="1300"/>
          </a:p>
        </p:txBody>
      </p:sp>
      <p:sp>
        <p:nvSpPr>
          <p:cNvPr id="46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NZ">
              <a:latin typeface="Times" pitchFamily="18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53755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>
              <a:defRPr sz="2400">
                <a:solidFill>
                  <a:schemeClr val="tx1"/>
                </a:solidFill>
                <a:latin typeface="Times" pitchFamily="18" charset="0"/>
              </a:defRPr>
            </a:lvl1pPr>
            <a:lvl2pPr marL="742950" indent="-285750" defTabSz="931863">
              <a:defRPr sz="2400">
                <a:solidFill>
                  <a:schemeClr val="tx1"/>
                </a:solidFill>
                <a:latin typeface="Times" pitchFamily="18" charset="0"/>
              </a:defRPr>
            </a:lvl2pPr>
            <a:lvl3pPr marL="1143000" indent="-228600" defTabSz="931863">
              <a:defRPr sz="2400">
                <a:solidFill>
                  <a:schemeClr val="tx1"/>
                </a:solidFill>
                <a:latin typeface="Times" pitchFamily="18" charset="0"/>
              </a:defRPr>
            </a:lvl3pPr>
            <a:lvl4pPr marL="1600200" indent="-228600" defTabSz="931863">
              <a:defRPr sz="2400">
                <a:solidFill>
                  <a:schemeClr val="tx1"/>
                </a:solidFill>
                <a:latin typeface="Times" pitchFamily="18" charset="0"/>
              </a:defRPr>
            </a:lvl4pPr>
            <a:lvl5pPr marL="2057400" indent="-228600" defTabSz="931863">
              <a:defRPr sz="2400">
                <a:solidFill>
                  <a:schemeClr val="tx1"/>
                </a:solidFill>
                <a:latin typeface="Times" pitchFamily="18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9pPr>
          </a:lstStyle>
          <a:p>
            <a:fld id="{09D8E36E-6860-4B10-99E9-8C04289ECB21}" type="slidenum">
              <a:rPr lang="en-GB" sz="1300" smtClean="0"/>
              <a:pPr/>
              <a:t>16</a:t>
            </a:fld>
            <a:endParaRPr lang="en-GB" sz="1300"/>
          </a:p>
        </p:txBody>
      </p:sp>
      <p:sp>
        <p:nvSpPr>
          <p:cNvPr id="47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NZ">
              <a:latin typeface="Times" pitchFamily="18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68155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>
              <a:defRPr sz="2400">
                <a:solidFill>
                  <a:schemeClr val="tx1"/>
                </a:solidFill>
                <a:latin typeface="Times" pitchFamily="18" charset="0"/>
              </a:defRPr>
            </a:lvl1pPr>
            <a:lvl2pPr marL="742950" indent="-285750" defTabSz="931863">
              <a:defRPr sz="2400">
                <a:solidFill>
                  <a:schemeClr val="tx1"/>
                </a:solidFill>
                <a:latin typeface="Times" pitchFamily="18" charset="0"/>
              </a:defRPr>
            </a:lvl2pPr>
            <a:lvl3pPr marL="1143000" indent="-228600" defTabSz="931863">
              <a:defRPr sz="2400">
                <a:solidFill>
                  <a:schemeClr val="tx1"/>
                </a:solidFill>
                <a:latin typeface="Times" pitchFamily="18" charset="0"/>
              </a:defRPr>
            </a:lvl3pPr>
            <a:lvl4pPr marL="1600200" indent="-228600" defTabSz="931863">
              <a:defRPr sz="2400">
                <a:solidFill>
                  <a:schemeClr val="tx1"/>
                </a:solidFill>
                <a:latin typeface="Times" pitchFamily="18" charset="0"/>
              </a:defRPr>
            </a:lvl4pPr>
            <a:lvl5pPr marL="2057400" indent="-228600" defTabSz="931863">
              <a:defRPr sz="2400">
                <a:solidFill>
                  <a:schemeClr val="tx1"/>
                </a:solidFill>
                <a:latin typeface="Times" pitchFamily="18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9pPr>
          </a:lstStyle>
          <a:p>
            <a:fld id="{0CF3FD07-DBA4-48DD-983B-F8FAA8D33160}" type="slidenum">
              <a:rPr lang="en-GB" sz="1300" smtClean="0"/>
              <a:pPr/>
              <a:t>17</a:t>
            </a:fld>
            <a:endParaRPr lang="en-GB" sz="1300"/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NZ">
              <a:latin typeface="Times" pitchFamily="18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83498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286000" y="3124200"/>
            <a:ext cx="6172200" cy="1894362"/>
          </a:xfrm>
        </p:spPr>
        <p:txBody>
          <a:bodyPr/>
          <a:lstStyle>
            <a:lvl1pPr>
              <a:defRPr b="1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286000" y="5003322"/>
            <a:ext cx="6172200" cy="1371600"/>
          </a:xfrm>
        </p:spPr>
        <p:txBody>
          <a:bodyPr/>
          <a:lstStyle>
            <a:lvl1pPr marL="0" indent="0" algn="l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4621" y="1174097"/>
            <a:ext cx="2286000" cy="381000"/>
          </a:xfrm>
        </p:spPr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269" y="4181669"/>
            <a:ext cx="3657600" cy="384048"/>
          </a:xfrm>
        </p:spPr>
        <p:txBody>
          <a:bodyPr/>
          <a:lstStyle/>
          <a:p>
            <a:pPr>
              <a:defRPr/>
            </a:pPr>
            <a:r>
              <a:rPr lang="en-GB"/>
              <a:t>the human 1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4" name="Rectangle 13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9" name="Rectangle 18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Straight Connector 17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0" name="Straight Connector 19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2" name="Straight Connector 21"/>
          <p:cNvSpPr>
            <a:spLocks noChangeShapeType="1"/>
          </p:cNvSpPr>
          <p:nvPr/>
        </p:nvSpPr>
        <p:spPr bwMode="auto">
          <a:xfrm>
            <a:off x="9113856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7" name="Rectangle 26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Oval 20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Oval 22"/>
          <p:cNvSpPr/>
          <p:nvPr/>
        </p:nvSpPr>
        <p:spPr bwMode="auto">
          <a:xfrm>
            <a:off x="1309632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4" name="Oval 23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Oval 25"/>
          <p:cNvSpPr/>
          <p:nvPr/>
        </p:nvSpPr>
        <p:spPr bwMode="auto">
          <a:xfrm>
            <a:off x="1664208" y="5788152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5" name="Oval 24"/>
          <p:cNvSpPr/>
          <p:nvPr/>
        </p:nvSpPr>
        <p:spPr>
          <a:xfrm>
            <a:off x="1905000" y="4495800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 bwMode="auto">
          <a:xfrm>
            <a:off x="1325544" y="4928702"/>
            <a:ext cx="609600" cy="517524"/>
          </a:xfrm>
        </p:spPr>
        <p:txBody>
          <a:bodyPr/>
          <a:lstStyle/>
          <a:p>
            <a:pPr>
              <a:defRPr/>
            </a:pPr>
            <a:fld id="{963B00BF-2AAA-4A86-8CBD-5C1B655D4DC6}" type="slidenum">
              <a:rPr lang="en-GB" smtClean="0"/>
              <a:pPr>
                <a:defRPr/>
              </a:pPr>
              <a:t>‹#›</a:t>
            </a:fld>
            <a:endParaRPr lang="en-GB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ll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the human 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3363C95-701B-4A77-8473-A9BA25771171}" type="slidenum">
              <a:rPr lang="en-GB" smtClean="0"/>
              <a:pPr>
                <a:defRPr/>
              </a:pPr>
              <a:t>‹#›</a:t>
            </a:fld>
            <a:endParaRPr lang="en-GB"/>
          </a:p>
        </p:txBody>
      </p:sp>
    </p:spTree>
  </p:cSld>
  <p:clrMapOvr>
    <a:masterClrMapping/>
  </p:clrMapOvr>
  <p:transition spd="slow">
    <p:pull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167640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the human 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E3EA17A-7579-4610-AB73-153116CC130D}" type="slidenum">
              <a:rPr lang="en-GB" smtClean="0"/>
              <a:pPr>
                <a:defRPr/>
              </a:pPr>
              <a:t>‹#›</a:t>
            </a:fld>
            <a:endParaRPr lang="en-GB"/>
          </a:p>
        </p:txBody>
      </p:sp>
    </p:spTree>
  </p:cSld>
  <p:clrMapOvr>
    <a:masterClrMapping/>
  </p:clrMapOvr>
  <p:transition spd="slow">
    <p:pull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1913" y="404813"/>
            <a:ext cx="68580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the human 1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463536-8963-40D0-9D3E-97ABC26B1C8B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0164460"/>
      </p:ext>
    </p:extLst>
  </p:cSld>
  <p:clrMapOvr>
    <a:masterClrMapping/>
  </p:clrMapOvr>
  <p:transition spd="slow">
    <p:pull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864360" y="723003"/>
            <a:ext cx="5416550" cy="61464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883" b="1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3/26/2023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073180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1" y="6688666"/>
            <a:ext cx="9144000" cy="169335"/>
          </a:xfrm>
          <a:prstGeom prst="rect">
            <a:avLst/>
          </a:prstGeom>
          <a:solidFill>
            <a:srgbClr val="66102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ln>
                <a:noFill/>
              </a:ln>
              <a:solidFill>
                <a:schemeClr val="accent1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055824" y="2090248"/>
            <a:ext cx="7316928" cy="4032419"/>
          </a:xfrm>
          <a:prstGeom prst="rect">
            <a:avLst/>
          </a:prstGeom>
        </p:spPr>
        <p:txBody>
          <a:bodyPr vert="horz"/>
          <a:lstStyle>
            <a:lvl1pPr marL="228600" indent="-227013">
              <a:buClr>
                <a:schemeClr val="accent1"/>
              </a:buClr>
              <a:defRPr sz="1800"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2pPr marL="573088" indent="-285750" defTabSz="455613">
              <a:defRPr sz="1200"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2pPr>
            <a:lvl3pPr marL="862013" indent="-228600">
              <a:defRPr sz="1100"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3pPr>
            <a:lvl4pPr marL="1139825" indent="-228600">
              <a:defRPr sz="1100"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4pPr>
            <a:lvl5pPr marL="1427163" indent="-228600">
              <a:defRPr sz="1050"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6774061" y="6251167"/>
            <a:ext cx="21336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40AEA5-A348-2949-9B8B-EA763C54C64D}" type="slidenum">
              <a:rPr lang="en-US" smtClean="0"/>
              <a:t>‹#›</a:t>
            </a:fld>
            <a:endParaRPr lang="en-US"/>
          </a:p>
        </p:txBody>
      </p:sp>
      <p:sp>
        <p:nvSpPr>
          <p:cNvPr id="37" name="Right Triangle 36">
            <a:extLst>
              <a:ext uri="{FF2B5EF4-FFF2-40B4-BE49-F238E27FC236}">
                <a16:creationId xmlns:a16="http://schemas.microsoft.com/office/drawing/2014/main" id="{DC2A146A-FB54-664E-9B8F-082B3D783540}"/>
              </a:ext>
            </a:extLst>
          </p:cNvPr>
          <p:cNvSpPr/>
          <p:nvPr userDrawn="1"/>
        </p:nvSpPr>
        <p:spPr>
          <a:xfrm rot="5400000">
            <a:off x="-142874" y="142875"/>
            <a:ext cx="1143000" cy="857250"/>
          </a:xfrm>
          <a:prstGeom prst="rtTriangle">
            <a:avLst/>
          </a:prstGeom>
          <a:solidFill>
            <a:srgbClr val="6D122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11990E55-475C-964A-BFD8-01F41237C03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595737" y="413577"/>
            <a:ext cx="3117582" cy="521148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14FDE93C-35C5-4648-819D-D5F1B2D9DB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5824" y="747753"/>
            <a:ext cx="7229760" cy="993708"/>
          </a:xfrm>
          <a:effectLst/>
        </p:spPr>
        <p:txBody>
          <a:bodyPr/>
          <a:lstStyle>
            <a:lvl1pPr>
              <a:defRPr sz="2800">
                <a:solidFill>
                  <a:srgbClr val="6D122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65138438"/>
      </p:ext>
    </p:extLst>
  </p:cSld>
  <p:clrMapOvr>
    <a:masterClrMapping/>
  </p:clrMapOvr>
  <p:transition spd="med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1" y="6688666"/>
            <a:ext cx="9144000" cy="169335"/>
          </a:xfrm>
          <a:prstGeom prst="rect">
            <a:avLst/>
          </a:prstGeom>
          <a:solidFill>
            <a:srgbClr val="66102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ln>
                <a:noFill/>
              </a:ln>
              <a:solidFill>
                <a:schemeClr val="accent1"/>
              </a:solidFill>
            </a:endParaRPr>
          </a:p>
        </p:txBody>
      </p:sp>
      <p:sp>
        <p:nvSpPr>
          <p:cNvPr id="8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6774061" y="6251167"/>
            <a:ext cx="21336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40AEA5-A348-2949-9B8B-EA763C54C64D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090AE346-D3A4-9943-8D13-83F2F4D78481}"/>
              </a:ext>
            </a:extLst>
          </p:cNvPr>
          <p:cNvSpPr/>
          <p:nvPr userDrawn="1"/>
        </p:nvSpPr>
        <p:spPr>
          <a:xfrm rot="5400000">
            <a:off x="-142874" y="142875"/>
            <a:ext cx="1143000" cy="857250"/>
          </a:xfrm>
          <a:prstGeom prst="rtTriangle">
            <a:avLst/>
          </a:prstGeom>
          <a:solidFill>
            <a:srgbClr val="6D122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B4000AD-166C-B545-B926-F4E5F18CD9F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595737" y="413577"/>
            <a:ext cx="3117582" cy="52114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5DF678-BAD7-B14A-AE16-97D92E6A60A0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055824" y="2075637"/>
            <a:ext cx="3829050" cy="3963835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2pPr>
              <a:defRPr sz="1200"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2pPr>
            <a:lvl3pPr>
              <a:defRPr sz="1000"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3pPr>
            <a:lvl4pPr>
              <a:defRPr sz="1000"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4pPr>
            <a:lvl5pPr>
              <a:defRPr sz="1000"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3BDAAF9-CD6E-AF4F-921B-9BDA3925577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154614" y="1851048"/>
            <a:ext cx="3989387" cy="4328803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37AE9D38-B0EE-3345-A40D-4FDE20DB6BC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55824" y="807724"/>
            <a:ext cx="6259376" cy="902323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buNone/>
              <a:defRPr sz="2800" b="1">
                <a:solidFill>
                  <a:srgbClr val="6D1226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45535235"/>
      </p:ext>
    </p:extLst>
  </p:cSld>
  <p:clrMapOvr>
    <a:masterClrMapping/>
  </p:clrMapOvr>
  <p:transition spd="med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63"/>
            <a:ext cx="9144000" cy="989330"/>
          </a:xfrm>
          <a:custGeom>
            <a:avLst/>
            <a:gdLst/>
            <a:ahLst/>
            <a:cxnLst/>
            <a:rect l="l" t="t" r="r" b="b"/>
            <a:pathLst>
              <a:path w="9144000" h="989330">
                <a:moveTo>
                  <a:pt x="0" y="989012"/>
                </a:moveTo>
                <a:lnTo>
                  <a:pt x="9144000" y="989012"/>
                </a:lnTo>
                <a:lnTo>
                  <a:pt x="9144000" y="0"/>
                </a:lnTo>
                <a:lnTo>
                  <a:pt x="0" y="0"/>
                </a:lnTo>
                <a:lnTo>
                  <a:pt x="0" y="989012"/>
                </a:lnTo>
                <a:close/>
              </a:path>
            </a:pathLst>
          </a:custGeom>
          <a:solidFill>
            <a:srgbClr val="0E5393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bk object 17"/>
          <p:cNvSpPr/>
          <p:nvPr/>
        </p:nvSpPr>
        <p:spPr>
          <a:xfrm>
            <a:off x="0" y="63"/>
            <a:ext cx="9144000" cy="989330"/>
          </a:xfrm>
          <a:custGeom>
            <a:avLst/>
            <a:gdLst/>
            <a:ahLst/>
            <a:cxnLst/>
            <a:rect l="l" t="t" r="r" b="b"/>
            <a:pathLst>
              <a:path w="9144000" h="989330">
                <a:moveTo>
                  <a:pt x="0" y="989012"/>
                </a:moveTo>
                <a:lnTo>
                  <a:pt x="9144000" y="989012"/>
                </a:lnTo>
                <a:lnTo>
                  <a:pt x="9144000" y="0"/>
                </a:lnTo>
                <a:lnTo>
                  <a:pt x="0" y="0"/>
                </a:lnTo>
                <a:lnTo>
                  <a:pt x="0" y="989012"/>
                </a:lnTo>
                <a:close/>
              </a:path>
            </a:pathLst>
          </a:custGeom>
          <a:ln w="9525">
            <a:solidFill>
              <a:srgbClr val="0E5393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bk object 18"/>
          <p:cNvSpPr/>
          <p:nvPr/>
        </p:nvSpPr>
        <p:spPr>
          <a:xfrm>
            <a:off x="3963411" y="302062"/>
            <a:ext cx="1439666" cy="9838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bk object 19"/>
          <p:cNvSpPr/>
          <p:nvPr/>
        </p:nvSpPr>
        <p:spPr>
          <a:xfrm>
            <a:off x="4212335" y="6641590"/>
            <a:ext cx="697991" cy="2164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bk object 20"/>
          <p:cNvSpPr/>
          <p:nvPr/>
        </p:nvSpPr>
        <p:spPr>
          <a:xfrm>
            <a:off x="4279391" y="6669022"/>
            <a:ext cx="594360" cy="18897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bk object 21"/>
          <p:cNvSpPr/>
          <p:nvPr/>
        </p:nvSpPr>
        <p:spPr>
          <a:xfrm>
            <a:off x="4262501" y="6669086"/>
            <a:ext cx="596900" cy="189230"/>
          </a:xfrm>
          <a:custGeom>
            <a:avLst/>
            <a:gdLst/>
            <a:ahLst/>
            <a:cxnLst/>
            <a:rect l="l" t="t" r="r" b="b"/>
            <a:pathLst>
              <a:path w="596900" h="189229">
                <a:moveTo>
                  <a:pt x="596900" y="188910"/>
                </a:moveTo>
                <a:lnTo>
                  <a:pt x="596900" y="0"/>
                </a:lnTo>
                <a:lnTo>
                  <a:pt x="0" y="0"/>
                </a:lnTo>
                <a:lnTo>
                  <a:pt x="0" y="188910"/>
                </a:lnTo>
                <a:lnTo>
                  <a:pt x="596900" y="188910"/>
                </a:lnTo>
                <a:close/>
              </a:path>
            </a:pathLst>
          </a:custGeom>
          <a:solidFill>
            <a:srgbClr val="123076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bk object 22"/>
          <p:cNvSpPr/>
          <p:nvPr/>
        </p:nvSpPr>
        <p:spPr>
          <a:xfrm>
            <a:off x="4262501" y="6669086"/>
            <a:ext cx="596900" cy="189230"/>
          </a:xfrm>
          <a:custGeom>
            <a:avLst/>
            <a:gdLst/>
            <a:ahLst/>
            <a:cxnLst/>
            <a:rect l="l" t="t" r="r" b="b"/>
            <a:pathLst>
              <a:path w="596900" h="189229">
                <a:moveTo>
                  <a:pt x="596900" y="188910"/>
                </a:moveTo>
                <a:lnTo>
                  <a:pt x="596900" y="0"/>
                </a:lnTo>
                <a:lnTo>
                  <a:pt x="0" y="0"/>
                </a:lnTo>
                <a:lnTo>
                  <a:pt x="0" y="188910"/>
                </a:lnTo>
              </a:path>
            </a:pathLst>
          </a:custGeom>
          <a:ln w="9525">
            <a:solidFill>
              <a:srgbClr val="12307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rgbClr val="FFD523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318505" y="2032761"/>
            <a:ext cx="3627754" cy="43122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rgbClr val="0E5393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700" b="0" i="1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700" b="0" i="1" u="none" strike="noStrike" kern="1200" cap="none" spc="-1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</a:rPr>
              <a:t>Eur</a:t>
            </a:r>
            <a:r>
              <a:rPr kumimoji="0" sz="7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</a:rPr>
              <a:t>o</a:t>
            </a:r>
            <a:r>
              <a:rPr kumimoji="0" sz="700" b="0" i="1" u="none" strike="noStrike" kern="1200" cap="none" spc="-1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</a:rPr>
              <a:t>s</a:t>
            </a:r>
            <a:r>
              <a:rPr kumimoji="0" sz="700" b="0" i="1" u="none" strike="noStrike" kern="1200" cap="none" spc="-2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</a:rPr>
              <a:t>ta</a:t>
            </a:r>
            <a:r>
              <a:rPr kumimoji="0" sz="700" b="0" i="1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</a:rPr>
              <a:t>t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8BD707-D9CF-40AE-B4C6-C98DA3205C09}" type="datetimeFigureOut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3/26/2023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20015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752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pPr>
              <a:defRPr/>
            </a:pP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>
              <a:defRPr/>
            </a:pPr>
            <a:fld id="{82BFCF49-0AC2-48DD-B61A-5E030C5C920D}" type="slidenum">
              <a:rPr lang="en-GB" smtClean="0"/>
              <a:pPr>
                <a:defRPr/>
              </a:pPr>
              <a:t>‹#›</a:t>
            </a:fld>
            <a:endParaRPr lang="en-GB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pPr>
              <a:defRPr/>
            </a:pPr>
            <a:r>
              <a:rPr lang="en-GB"/>
              <a:t>the human 1</a:t>
            </a:r>
          </a:p>
        </p:txBody>
      </p:sp>
    </p:spTree>
  </p:cSld>
  <p:clrMapOvr>
    <a:masterClrMapping/>
  </p:clrMapOvr>
  <p:transition spd="slow">
    <p:pull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0" y="2895600"/>
            <a:ext cx="6172200" cy="2053590"/>
          </a:xfrm>
        </p:spPr>
        <p:txBody>
          <a:bodyPr/>
          <a:lstStyle>
            <a:lvl1pPr algn="l">
              <a:buNone/>
              <a:defRPr sz="3000" b="1" cap="small" baseline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0" y="5010150"/>
            <a:ext cx="6172200" cy="1371600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3256" y="1170432"/>
            <a:ext cx="2286000" cy="381000"/>
          </a:xfrm>
        </p:spPr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456" y="4178808"/>
            <a:ext cx="3657600" cy="384048"/>
          </a:xfrm>
        </p:spPr>
        <p:txBody>
          <a:bodyPr/>
          <a:lstStyle/>
          <a:p>
            <a:pPr>
              <a:defRPr/>
            </a:pPr>
            <a:r>
              <a:rPr lang="en-GB"/>
              <a:t>the human 1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Straight Connector 13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7" name="Straight Connector 16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Rectangle 17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9" name="Oval 18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0" name="Oval 19"/>
          <p:cNvSpPr/>
          <p:nvPr/>
        </p:nvSpPr>
        <p:spPr bwMode="auto">
          <a:xfrm>
            <a:off x="1324704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Oval 20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Oval 21"/>
          <p:cNvSpPr/>
          <p:nvPr/>
        </p:nvSpPr>
        <p:spPr bwMode="auto">
          <a:xfrm>
            <a:off x="1664208" y="5791200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Oval 22"/>
          <p:cNvSpPr/>
          <p:nvPr/>
        </p:nvSpPr>
        <p:spPr bwMode="auto">
          <a:xfrm>
            <a:off x="1879040" y="4479888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Straight Connector 25"/>
          <p:cNvSpPr>
            <a:spLocks noChangeShapeType="1"/>
          </p:cNvSpPr>
          <p:nvPr/>
        </p:nvSpPr>
        <p:spPr bwMode="auto">
          <a:xfrm>
            <a:off x="9097944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>
          <a:xfrm>
            <a:off x="1340616" y="4928702"/>
            <a:ext cx="609600" cy="517524"/>
          </a:xfrm>
        </p:spPr>
        <p:txBody>
          <a:bodyPr/>
          <a:lstStyle/>
          <a:p>
            <a:pPr>
              <a:defRPr/>
            </a:pPr>
            <a:fld id="{130F5F42-5865-4ACD-ABB2-60C986DDD0AD}" type="slidenum">
              <a:rPr lang="en-GB" smtClean="0"/>
              <a:pPr>
                <a:defRPr/>
              </a:pPr>
              <a:t>‹#›</a:t>
            </a:fld>
            <a:endParaRPr lang="en-GB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ll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the human 1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3DC29AB-ED76-4937-8AFB-F8C78C22882A}" type="slidenum">
              <a:rPr lang="en-GB" smtClean="0"/>
              <a:pPr>
                <a:defRPr/>
              </a:pPr>
              <a:t>‹#›</a:t>
            </a:fld>
            <a:endParaRPr lang="en-GB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270248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  <p:transition spd="slow">
    <p:pull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7543800" cy="1143000"/>
          </a:xfrm>
        </p:spPr>
        <p:txBody>
          <a:bodyPr anchor="b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the human 1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109C96D-D1B4-42A7-86C7-C50ACACF0870}" type="slidenum">
              <a:rPr lang="en-GB" smtClean="0"/>
              <a:pPr>
                <a:defRPr/>
              </a:pPr>
              <a:t>‹#›</a:t>
            </a:fld>
            <a:endParaRPr lang="en-GB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57200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371975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"/>
          </p:nvPr>
        </p:nvSpPr>
        <p:spPr>
          <a:xfrm>
            <a:off x="4572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3"/>
          </p:nvPr>
        </p:nvSpPr>
        <p:spPr>
          <a:xfrm>
            <a:off x="43434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</p:spTree>
  </p:cSld>
  <p:clrMapOvr>
    <a:masterClrMapping/>
  </p:clrMapOvr>
  <p:transition spd="slow">
    <p:pull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>
              <a:defRPr/>
            </a:pP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>
              <a:defRPr/>
            </a:pPr>
            <a:fld id="{E9CEF565-7BBC-42EE-9773-F6B46DAFABDF}" type="slidenum">
              <a:rPr lang="en-GB" smtClean="0"/>
              <a:pPr>
                <a:defRPr/>
              </a:pPr>
              <a:t>‹#›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>
              <a:defRPr/>
            </a:pPr>
            <a:r>
              <a:rPr lang="en-GB"/>
              <a:t>the human 1</a:t>
            </a:r>
          </a:p>
        </p:txBody>
      </p:sp>
    </p:spTree>
  </p:cSld>
  <p:clrMapOvr>
    <a:masterClrMapping/>
  </p:clrMapOvr>
  <p:transition spd="slow">
    <p:pull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the human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D03F141-0D64-4DAE-9BD2-77EA698B487B}" type="slidenum">
              <a:rPr lang="en-GB" smtClean="0"/>
              <a:pPr>
                <a:defRPr/>
              </a:pPr>
              <a:t>‹#›</a:t>
            </a:fld>
            <a:endParaRPr lang="en-GB"/>
          </a:p>
        </p:txBody>
      </p:sp>
    </p:spTree>
  </p:cSld>
  <p:clrMapOvr>
    <a:masterClrMapping/>
  </p:clrMapOvr>
  <p:transition spd="slow">
    <p:pull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5400000">
            <a:off x="3371850" y="3200400"/>
            <a:ext cx="6309360" cy="457200"/>
          </a:xfrm>
        </p:spPr>
        <p:txBody>
          <a:bodyPr anchor="b"/>
          <a:lstStyle>
            <a:lvl1pPr algn="l">
              <a:buNone/>
              <a:defRPr sz="2000" b="1" cap="small" baseline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12280" y="274320"/>
            <a:ext cx="1527048" cy="4983480"/>
          </a:xfrm>
        </p:spPr>
        <p:txBody>
          <a:bodyPr/>
          <a:lstStyle>
            <a:lvl1pPr marL="0" indent="0">
              <a:spcBef>
                <a:spcPts val="400"/>
              </a:spcBef>
              <a:spcAft>
                <a:spcPts val="1000"/>
              </a:spcAft>
              <a:buNone/>
              <a:defRPr sz="12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Oval 13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"/>
          </p:nvPr>
        </p:nvSpPr>
        <p:spPr>
          <a:xfrm>
            <a:off x="304800" y="274320"/>
            <a:ext cx="5638800" cy="6327648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21" name="Date Placeholder 20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pPr>
              <a:defRPr/>
            </a:pPr>
            <a:endParaRPr lang="en-GB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>
              <a:defRPr/>
            </a:pPr>
            <a:fld id="{49632B38-5093-4314-87F1-904E30B1BA89}" type="slidenum">
              <a:rPr lang="en-GB" smtClean="0"/>
              <a:pPr>
                <a:defRPr/>
              </a:pPr>
              <a:t>‹#›</a:t>
            </a:fld>
            <a:endParaRPr lang="en-GB"/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pPr>
              <a:defRPr/>
            </a:pPr>
            <a:r>
              <a:rPr lang="en-GB"/>
              <a:t>the human 1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ll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3" name="Oval 12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5400000">
            <a:off x="3350133" y="3200400"/>
            <a:ext cx="6309360" cy="457200"/>
          </a:xfrm>
        </p:spPr>
        <p:txBody>
          <a:bodyPr anchor="b"/>
          <a:lstStyle>
            <a:lvl1pPr algn="l">
              <a:buNone/>
              <a:defRPr sz="2000" b="1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6172200" cy="6858000"/>
          </a:xfrm>
          <a:solidFill>
            <a:schemeClr val="bg2"/>
          </a:solidFill>
          <a:ln w="1270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buNone/>
              <a:defRPr sz="3200"/>
            </a:lvl1pPr>
          </a:lstStyle>
          <a:p>
            <a:pPr algn="ctr" eaLnBrk="1" latinLnBrk="0" hangingPunct="1">
              <a:buFontTx/>
              <a:buNone/>
            </a:pPr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5798" y="264795"/>
            <a:ext cx="1524000" cy="4956048"/>
          </a:xfrm>
        </p:spPr>
        <p:txBody>
          <a:bodyPr rot="0" spcFirstLastPara="0" vertOverflow="overflow" horzOverflow="overflow" vert="horz" wrap="square" lIns="91440" tIns="45720" rIns="91440" bIns="45720" numCol="1" spcCol="274320" rtlCol="0" fromWordArt="0" anchor="t" anchorCtr="0" forceAA="0" compatLnSpc="1">
            <a:normAutofit/>
          </a:bodyPr>
          <a:lstStyle>
            <a:lvl1pPr marL="0" indent="0">
              <a:spcBef>
                <a:spcPts val="100"/>
              </a:spcBef>
              <a:spcAft>
                <a:spcPts val="400"/>
              </a:spcAft>
              <a:buFontTx/>
              <a:buNone/>
              <a:defRPr sz="12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1" name="Rectangle 10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Straight Connector 11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9" name="Straight Connector 18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0" name="Straight Connector 19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7" name="Date Placeholder 1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>
              <a:defRPr/>
            </a:pPr>
            <a:endParaRPr lang="en-GB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>
              <a:defRPr/>
            </a:pPr>
            <a:fld id="{09B13254-9C1A-4F4B-890C-B8F4AE6D6F66}" type="slidenum">
              <a:rPr lang="en-GB" smtClean="0"/>
              <a:pPr>
                <a:defRPr/>
              </a:pPr>
              <a:t>‹#›</a:t>
            </a:fld>
            <a:endParaRPr lang="en-GB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>
              <a:defRPr/>
            </a:pPr>
            <a:r>
              <a:rPr lang="en-GB"/>
              <a:t>the human 1</a:t>
            </a:r>
          </a:p>
        </p:txBody>
      </p:sp>
    </p:spTree>
  </p:cSld>
  <p:clrMapOvr>
    <a:masterClrMapping/>
  </p:clrMapOvr>
  <p:transition spd="slow">
    <p:pull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467600" cy="487375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 rot="5400000">
            <a:off x="7589520" y="1081851"/>
            <a:ext cx="2011680" cy="384048"/>
          </a:xfrm>
          <a:prstGeom prst="rect">
            <a:avLst/>
          </a:prstGeom>
        </p:spPr>
        <p:txBody>
          <a:bodyPr vert="horz" anchor="ctr" anchorCtr="0"/>
          <a:lstStyle>
            <a:lvl1pPr algn="r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 rot="5400000">
            <a:off x="6990186" y="3737240"/>
            <a:ext cx="3200400" cy="365760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en-GB"/>
              <a:t>the human 1</a:t>
            </a:r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76200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Oval 11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8129016" y="5734050"/>
            <a:ext cx="609600" cy="521208"/>
          </a:xfrm>
          <a:prstGeom prst="rect">
            <a:avLst/>
          </a:prstGeom>
        </p:spPr>
        <p:txBody>
          <a:bodyPr vert="horz" anchor="ctr"/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9B931437-2670-4887-9F1C-7E3C2CB8D7F2}" type="slidenum">
              <a:rPr lang="en-GB" smtClean="0"/>
              <a:pPr>
                <a:defRPr/>
              </a:pPr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8" r:id="rId1"/>
    <p:sldLayoutId id="2147483759" r:id="rId2"/>
    <p:sldLayoutId id="2147483760" r:id="rId3"/>
    <p:sldLayoutId id="2147483761" r:id="rId4"/>
    <p:sldLayoutId id="2147483762" r:id="rId5"/>
    <p:sldLayoutId id="2147483763" r:id="rId6"/>
    <p:sldLayoutId id="2147483764" r:id="rId7"/>
    <p:sldLayoutId id="2147483765" r:id="rId8"/>
    <p:sldLayoutId id="2147483766" r:id="rId9"/>
    <p:sldLayoutId id="2147483767" r:id="rId10"/>
    <p:sldLayoutId id="2147483768" r:id="rId11"/>
    <p:sldLayoutId id="2147483769" r:id="rId12"/>
    <p:sldLayoutId id="2147483770" r:id="rId13"/>
    <p:sldLayoutId id="2147483773" r:id="rId14"/>
    <p:sldLayoutId id="2147483774" r:id="rId15"/>
  </p:sldLayoutIdLst>
  <p:transition spd="slow">
    <p:pull/>
  </p:transition>
  <p:hf hdr="0" dt="0"/>
  <p:txStyles>
    <p:titleStyle>
      <a:lvl1pPr algn="l" rtl="0" eaLnBrk="1" latinLnBrk="0" hangingPunct="1">
        <a:spcBef>
          <a:spcPct val="0"/>
        </a:spcBef>
        <a:buNone/>
        <a:defRPr kumimoji="0" sz="3000" b="0" kern="1200" cap="sm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0000"/>
        <a:buFont typeface="Wingdings"/>
        <a:buChar char="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182880" algn="l" rtl="0" eaLnBrk="1" latinLnBrk="0" hangingPunct="1">
        <a:spcBef>
          <a:spcPct val="20000"/>
        </a:spcBef>
        <a:buClr>
          <a:schemeClr val="accent2">
            <a:tint val="60000"/>
          </a:schemeClr>
        </a:buClr>
        <a:buSzPct val="68000"/>
        <a:buFont typeface="Wingdings 2"/>
        <a:buChar char="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rtl="0" eaLnBrk="1" latinLnBrk="0" hangingPunct="1">
        <a:spcBef>
          <a:spcPct val="20000"/>
        </a:spcBef>
        <a:buClr>
          <a:schemeClr val="accent1"/>
        </a:buClr>
        <a:buChar char="•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201168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ct val="20000"/>
        </a:spcBef>
        <a:buClr>
          <a:schemeClr val="accent2"/>
        </a:buClr>
        <a:buChar char="•"/>
        <a:defRPr kumimoji="0" sz="1400" kern="1200" cap="small" baseline="0">
          <a:solidFill>
            <a:schemeClr val="tx2"/>
          </a:solidFill>
          <a:latin typeface="+mn-lt"/>
          <a:ea typeface="+mn-ea"/>
          <a:cs typeface="+mn-cs"/>
        </a:defRPr>
      </a:lvl8pPr>
      <a:lvl9pPr marL="256032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Char char="•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63"/>
            <a:ext cx="9144000" cy="989330"/>
          </a:xfrm>
          <a:custGeom>
            <a:avLst/>
            <a:gdLst/>
            <a:ahLst/>
            <a:cxnLst/>
            <a:rect l="l" t="t" r="r" b="b"/>
            <a:pathLst>
              <a:path w="9144000" h="989330">
                <a:moveTo>
                  <a:pt x="0" y="989012"/>
                </a:moveTo>
                <a:lnTo>
                  <a:pt x="9144000" y="989012"/>
                </a:lnTo>
                <a:lnTo>
                  <a:pt x="9144000" y="0"/>
                </a:lnTo>
                <a:lnTo>
                  <a:pt x="0" y="0"/>
                </a:lnTo>
                <a:lnTo>
                  <a:pt x="0" y="989012"/>
                </a:lnTo>
                <a:close/>
              </a:path>
            </a:pathLst>
          </a:custGeom>
          <a:solidFill>
            <a:srgbClr val="0E539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0" y="63"/>
            <a:ext cx="9144000" cy="989330"/>
          </a:xfrm>
          <a:custGeom>
            <a:avLst/>
            <a:gdLst/>
            <a:ahLst/>
            <a:cxnLst/>
            <a:rect l="l" t="t" r="r" b="b"/>
            <a:pathLst>
              <a:path w="9144000" h="989330">
                <a:moveTo>
                  <a:pt x="0" y="989012"/>
                </a:moveTo>
                <a:lnTo>
                  <a:pt x="9144000" y="989012"/>
                </a:lnTo>
                <a:lnTo>
                  <a:pt x="9144000" y="0"/>
                </a:lnTo>
                <a:lnTo>
                  <a:pt x="0" y="0"/>
                </a:lnTo>
                <a:lnTo>
                  <a:pt x="0" y="989012"/>
                </a:lnTo>
                <a:close/>
              </a:path>
            </a:pathLst>
          </a:custGeom>
          <a:ln w="9525">
            <a:solidFill>
              <a:srgbClr val="0E539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8739" y="1384427"/>
            <a:ext cx="7546975" cy="54863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1" i="0">
                <a:solidFill>
                  <a:srgbClr val="FFD523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06146" y="1776095"/>
            <a:ext cx="8317230" cy="19475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rgbClr val="0E5393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364863" y="6704921"/>
            <a:ext cx="392429" cy="133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00" b="0" i="1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" dirty="0"/>
              <a:t>Eur</a:t>
            </a:r>
            <a:r>
              <a:rPr dirty="0"/>
              <a:t>o</a:t>
            </a:r>
            <a:r>
              <a:rPr spc="-10" dirty="0"/>
              <a:t>s</a:t>
            </a:r>
            <a:r>
              <a:rPr spc="-20" dirty="0"/>
              <a:t>ta</a:t>
            </a:r>
            <a:r>
              <a:rPr spc="-5" dirty="0"/>
              <a:t>t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3/26/2023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14196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2" r:id="rId1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14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4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4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14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4.jpe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5.jpe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6.jpe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7.jpe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8.jpe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5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9.jpeg"/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0.jpeg"/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1.jpeg"/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2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3.jpe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4.jpe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5.jpe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6.jpe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7.jpe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8.jpe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9.jpe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0.jpe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9.jpeg"/><Relationship Id="rId4" Type="http://schemas.openxmlformats.org/officeDocument/2006/relationships/hyperlink" Target="http://michaelbach.de/ot/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emf"/><Relationship Id="rId13" Type="http://schemas.openxmlformats.org/officeDocument/2006/relationships/customXml" Target="../ink/ink6.xml"/><Relationship Id="rId18" Type="http://schemas.openxmlformats.org/officeDocument/2006/relationships/image" Target="../media/image38.emf"/><Relationship Id="rId26" Type="http://schemas.openxmlformats.org/officeDocument/2006/relationships/image" Target="../media/image42.emf"/><Relationship Id="rId3" Type="http://schemas.openxmlformats.org/officeDocument/2006/relationships/customXml" Target="../ink/ink1.xml"/><Relationship Id="rId21" Type="http://schemas.openxmlformats.org/officeDocument/2006/relationships/customXml" Target="../ink/ink10.xml"/><Relationship Id="rId7" Type="http://schemas.openxmlformats.org/officeDocument/2006/relationships/customXml" Target="../ink/ink3.xml"/><Relationship Id="rId12" Type="http://schemas.openxmlformats.org/officeDocument/2006/relationships/image" Target="../media/image35.emf"/><Relationship Id="rId17" Type="http://schemas.openxmlformats.org/officeDocument/2006/relationships/customXml" Target="../ink/ink8.xml"/><Relationship Id="rId25" Type="http://schemas.openxmlformats.org/officeDocument/2006/relationships/customXml" Target="../ink/ink12.xml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37.emf"/><Relationship Id="rId20" Type="http://schemas.openxmlformats.org/officeDocument/2006/relationships/image" Target="../media/image39.emf"/><Relationship Id="rId29" Type="http://schemas.openxmlformats.org/officeDocument/2006/relationships/customXml" Target="../ink/ink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emf"/><Relationship Id="rId11" Type="http://schemas.openxmlformats.org/officeDocument/2006/relationships/customXml" Target="../ink/ink5.xml"/><Relationship Id="rId24" Type="http://schemas.openxmlformats.org/officeDocument/2006/relationships/image" Target="../media/image41.emf"/><Relationship Id="rId5" Type="http://schemas.openxmlformats.org/officeDocument/2006/relationships/customXml" Target="../ink/ink2.xml"/><Relationship Id="rId15" Type="http://schemas.openxmlformats.org/officeDocument/2006/relationships/customXml" Target="../ink/ink7.xml"/><Relationship Id="rId23" Type="http://schemas.openxmlformats.org/officeDocument/2006/relationships/customXml" Target="../ink/ink11.xml"/><Relationship Id="rId28" Type="http://schemas.openxmlformats.org/officeDocument/2006/relationships/image" Target="../media/image43.emf"/><Relationship Id="rId10" Type="http://schemas.openxmlformats.org/officeDocument/2006/relationships/image" Target="../media/image34.emf"/><Relationship Id="rId19" Type="http://schemas.openxmlformats.org/officeDocument/2006/relationships/customXml" Target="../ink/ink9.xml"/><Relationship Id="rId4" Type="http://schemas.openxmlformats.org/officeDocument/2006/relationships/image" Target="../media/image31.emf"/><Relationship Id="rId9" Type="http://schemas.openxmlformats.org/officeDocument/2006/relationships/customXml" Target="../ink/ink4.xml"/><Relationship Id="rId14" Type="http://schemas.openxmlformats.org/officeDocument/2006/relationships/image" Target="../media/image36.emf"/><Relationship Id="rId22" Type="http://schemas.openxmlformats.org/officeDocument/2006/relationships/image" Target="../media/image40.emf"/><Relationship Id="rId27" Type="http://schemas.openxmlformats.org/officeDocument/2006/relationships/customXml" Target="../ink/ink13.xml"/><Relationship Id="rId30" Type="http://schemas.openxmlformats.org/officeDocument/2006/relationships/image" Target="../media/image44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jp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jpg"/><Relationship Id="rId4" Type="http://schemas.openxmlformats.org/officeDocument/2006/relationships/image" Target="../media/image25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jpg"/><Relationship Id="rId9" Type="http://schemas.openxmlformats.org/officeDocument/2006/relationships/image" Target="../media/image4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6.jp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jp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jp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g"/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g"/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g"/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5.png"/><Relationship Id="rId7" Type="http://schemas.openxmlformats.org/officeDocument/2006/relationships/image" Target="../media/image82.png"/><Relationship Id="rId12" Type="http://schemas.openxmlformats.org/officeDocument/2006/relationships/image" Target="../media/image87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11" Type="http://schemas.openxmlformats.org/officeDocument/2006/relationships/image" Target="../media/image86.png"/><Relationship Id="rId5" Type="http://schemas.openxmlformats.org/officeDocument/2006/relationships/image" Target="../media/image80.png"/><Relationship Id="rId10" Type="http://schemas.openxmlformats.org/officeDocument/2006/relationships/image" Target="../media/image85.png"/><Relationship Id="rId4" Type="http://schemas.openxmlformats.org/officeDocument/2006/relationships/image" Target="../media/image79.jpg"/><Relationship Id="rId9" Type="http://schemas.openxmlformats.org/officeDocument/2006/relationships/image" Target="../media/image84.jp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://www.worldmapper.org/animations/wm01to02.html" TargetMode="External"/><Relationship Id="rId4" Type="http://schemas.openxmlformats.org/officeDocument/2006/relationships/image" Target="../media/image88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13" Type="http://schemas.openxmlformats.org/officeDocument/2006/relationships/image" Target="../media/image98.png"/><Relationship Id="rId3" Type="http://schemas.openxmlformats.org/officeDocument/2006/relationships/image" Target="../media/image5.png"/><Relationship Id="rId7" Type="http://schemas.openxmlformats.org/officeDocument/2006/relationships/image" Target="../media/image92.png"/><Relationship Id="rId12" Type="http://schemas.openxmlformats.org/officeDocument/2006/relationships/image" Target="../media/image97.png"/><Relationship Id="rId2" Type="http://schemas.openxmlformats.org/officeDocument/2006/relationships/image" Target="../media/image4.png"/><Relationship Id="rId16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11" Type="http://schemas.openxmlformats.org/officeDocument/2006/relationships/image" Target="../media/image96.png"/><Relationship Id="rId5" Type="http://schemas.openxmlformats.org/officeDocument/2006/relationships/image" Target="../media/image90.png"/><Relationship Id="rId15" Type="http://schemas.openxmlformats.org/officeDocument/2006/relationships/image" Target="../media/image100.png"/><Relationship Id="rId10" Type="http://schemas.openxmlformats.org/officeDocument/2006/relationships/image" Target="../media/image95.png"/><Relationship Id="rId4" Type="http://schemas.openxmlformats.org/officeDocument/2006/relationships/image" Target="../media/image89.png"/><Relationship Id="rId9" Type="http://schemas.openxmlformats.org/officeDocument/2006/relationships/image" Target="../media/image94.png"/><Relationship Id="rId14" Type="http://schemas.openxmlformats.org/officeDocument/2006/relationships/image" Target="../media/image9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5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6.png"/><Relationship Id="rId18" Type="http://schemas.openxmlformats.org/officeDocument/2006/relationships/image" Target="../media/image121.png"/><Relationship Id="rId26" Type="http://schemas.openxmlformats.org/officeDocument/2006/relationships/image" Target="../media/image129.png"/><Relationship Id="rId39" Type="http://schemas.openxmlformats.org/officeDocument/2006/relationships/image" Target="../media/image142.png"/><Relationship Id="rId21" Type="http://schemas.openxmlformats.org/officeDocument/2006/relationships/image" Target="../media/image124.png"/><Relationship Id="rId34" Type="http://schemas.openxmlformats.org/officeDocument/2006/relationships/image" Target="../media/image137.png"/><Relationship Id="rId42" Type="http://schemas.openxmlformats.org/officeDocument/2006/relationships/image" Target="../media/image145.png"/><Relationship Id="rId47" Type="http://schemas.openxmlformats.org/officeDocument/2006/relationships/image" Target="../media/image150.png"/><Relationship Id="rId50" Type="http://schemas.openxmlformats.org/officeDocument/2006/relationships/image" Target="../media/image153.png"/><Relationship Id="rId55" Type="http://schemas.openxmlformats.org/officeDocument/2006/relationships/image" Target="../media/image158.png"/><Relationship Id="rId63" Type="http://schemas.openxmlformats.org/officeDocument/2006/relationships/image" Target="../media/image166.png"/><Relationship Id="rId7" Type="http://schemas.openxmlformats.org/officeDocument/2006/relationships/image" Target="../media/image110.png"/><Relationship Id="rId2" Type="http://schemas.openxmlformats.org/officeDocument/2006/relationships/image" Target="../media/image105.png"/><Relationship Id="rId16" Type="http://schemas.openxmlformats.org/officeDocument/2006/relationships/image" Target="../media/image119.png"/><Relationship Id="rId29" Type="http://schemas.openxmlformats.org/officeDocument/2006/relationships/image" Target="../media/image132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09.png"/><Relationship Id="rId11" Type="http://schemas.openxmlformats.org/officeDocument/2006/relationships/image" Target="../media/image114.jpg"/><Relationship Id="rId24" Type="http://schemas.openxmlformats.org/officeDocument/2006/relationships/image" Target="../media/image127.png"/><Relationship Id="rId32" Type="http://schemas.openxmlformats.org/officeDocument/2006/relationships/image" Target="../media/image135.jpg"/><Relationship Id="rId37" Type="http://schemas.openxmlformats.org/officeDocument/2006/relationships/image" Target="../media/image140.png"/><Relationship Id="rId40" Type="http://schemas.openxmlformats.org/officeDocument/2006/relationships/image" Target="../media/image143.png"/><Relationship Id="rId45" Type="http://schemas.openxmlformats.org/officeDocument/2006/relationships/image" Target="../media/image148.png"/><Relationship Id="rId53" Type="http://schemas.openxmlformats.org/officeDocument/2006/relationships/image" Target="../media/image156.png"/><Relationship Id="rId58" Type="http://schemas.openxmlformats.org/officeDocument/2006/relationships/image" Target="../media/image161.jpg"/><Relationship Id="rId66" Type="http://schemas.openxmlformats.org/officeDocument/2006/relationships/image" Target="../media/image169.png"/><Relationship Id="rId5" Type="http://schemas.openxmlformats.org/officeDocument/2006/relationships/image" Target="../media/image108.png"/><Relationship Id="rId15" Type="http://schemas.openxmlformats.org/officeDocument/2006/relationships/image" Target="../media/image118.jpg"/><Relationship Id="rId23" Type="http://schemas.openxmlformats.org/officeDocument/2006/relationships/image" Target="../media/image126.png"/><Relationship Id="rId28" Type="http://schemas.openxmlformats.org/officeDocument/2006/relationships/image" Target="../media/image131.png"/><Relationship Id="rId36" Type="http://schemas.openxmlformats.org/officeDocument/2006/relationships/image" Target="../media/image139.png"/><Relationship Id="rId49" Type="http://schemas.openxmlformats.org/officeDocument/2006/relationships/image" Target="../media/image152.png"/><Relationship Id="rId57" Type="http://schemas.openxmlformats.org/officeDocument/2006/relationships/image" Target="../media/image160.png"/><Relationship Id="rId61" Type="http://schemas.openxmlformats.org/officeDocument/2006/relationships/image" Target="../media/image164.png"/><Relationship Id="rId10" Type="http://schemas.openxmlformats.org/officeDocument/2006/relationships/image" Target="../media/image113.jpg"/><Relationship Id="rId19" Type="http://schemas.openxmlformats.org/officeDocument/2006/relationships/image" Target="../media/image122.png"/><Relationship Id="rId31" Type="http://schemas.openxmlformats.org/officeDocument/2006/relationships/image" Target="../media/image134.jpg"/><Relationship Id="rId44" Type="http://schemas.openxmlformats.org/officeDocument/2006/relationships/image" Target="../media/image147.png"/><Relationship Id="rId52" Type="http://schemas.openxmlformats.org/officeDocument/2006/relationships/image" Target="../media/image155.png"/><Relationship Id="rId60" Type="http://schemas.openxmlformats.org/officeDocument/2006/relationships/image" Target="../media/image163.png"/><Relationship Id="rId65" Type="http://schemas.openxmlformats.org/officeDocument/2006/relationships/image" Target="../media/image168.png"/><Relationship Id="rId4" Type="http://schemas.openxmlformats.org/officeDocument/2006/relationships/image" Target="../media/image107.png"/><Relationship Id="rId9" Type="http://schemas.openxmlformats.org/officeDocument/2006/relationships/image" Target="../media/image112.jpg"/><Relationship Id="rId14" Type="http://schemas.openxmlformats.org/officeDocument/2006/relationships/image" Target="../media/image117.png"/><Relationship Id="rId22" Type="http://schemas.openxmlformats.org/officeDocument/2006/relationships/image" Target="../media/image125.png"/><Relationship Id="rId27" Type="http://schemas.openxmlformats.org/officeDocument/2006/relationships/image" Target="../media/image130.jpg"/><Relationship Id="rId30" Type="http://schemas.openxmlformats.org/officeDocument/2006/relationships/image" Target="../media/image133.jpg"/><Relationship Id="rId35" Type="http://schemas.openxmlformats.org/officeDocument/2006/relationships/image" Target="../media/image138.png"/><Relationship Id="rId43" Type="http://schemas.openxmlformats.org/officeDocument/2006/relationships/image" Target="../media/image146.png"/><Relationship Id="rId48" Type="http://schemas.openxmlformats.org/officeDocument/2006/relationships/image" Target="../media/image151.png"/><Relationship Id="rId56" Type="http://schemas.openxmlformats.org/officeDocument/2006/relationships/image" Target="../media/image159.png"/><Relationship Id="rId64" Type="http://schemas.openxmlformats.org/officeDocument/2006/relationships/image" Target="../media/image167.png"/><Relationship Id="rId8" Type="http://schemas.openxmlformats.org/officeDocument/2006/relationships/image" Target="../media/image111.png"/><Relationship Id="rId51" Type="http://schemas.openxmlformats.org/officeDocument/2006/relationships/image" Target="../media/image154.jpg"/><Relationship Id="rId3" Type="http://schemas.openxmlformats.org/officeDocument/2006/relationships/image" Target="../media/image106.png"/><Relationship Id="rId12" Type="http://schemas.openxmlformats.org/officeDocument/2006/relationships/image" Target="../media/image115.jpg"/><Relationship Id="rId17" Type="http://schemas.openxmlformats.org/officeDocument/2006/relationships/image" Target="../media/image120.png"/><Relationship Id="rId25" Type="http://schemas.openxmlformats.org/officeDocument/2006/relationships/image" Target="../media/image128.png"/><Relationship Id="rId33" Type="http://schemas.openxmlformats.org/officeDocument/2006/relationships/image" Target="../media/image136.png"/><Relationship Id="rId38" Type="http://schemas.openxmlformats.org/officeDocument/2006/relationships/image" Target="../media/image141.png"/><Relationship Id="rId46" Type="http://schemas.openxmlformats.org/officeDocument/2006/relationships/image" Target="../media/image149.jpg"/><Relationship Id="rId59" Type="http://schemas.openxmlformats.org/officeDocument/2006/relationships/image" Target="../media/image162.png"/><Relationship Id="rId67" Type="http://schemas.openxmlformats.org/officeDocument/2006/relationships/image" Target="../media/image170.png"/><Relationship Id="rId20" Type="http://schemas.openxmlformats.org/officeDocument/2006/relationships/image" Target="../media/image123.png"/><Relationship Id="rId41" Type="http://schemas.openxmlformats.org/officeDocument/2006/relationships/image" Target="../media/image144.png"/><Relationship Id="rId54" Type="http://schemas.openxmlformats.org/officeDocument/2006/relationships/image" Target="../media/image157.jpg"/><Relationship Id="rId62" Type="http://schemas.openxmlformats.org/officeDocument/2006/relationships/image" Target="../media/image165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kar.kent.ac.uk/21931/1/display_models-ways_roberts.pdf" TargetMode="External"/><Relationship Id="rId4" Type="http://schemas.openxmlformats.org/officeDocument/2006/relationships/image" Target="../media/image171.jp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6.jpg"/><Relationship Id="rId3" Type="http://schemas.openxmlformats.org/officeDocument/2006/relationships/image" Target="../media/image5.png"/><Relationship Id="rId7" Type="http://schemas.openxmlformats.org/officeDocument/2006/relationships/image" Target="../media/image17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4.png"/><Relationship Id="rId11" Type="http://schemas.openxmlformats.org/officeDocument/2006/relationships/image" Target="../media/image179.png"/><Relationship Id="rId5" Type="http://schemas.openxmlformats.org/officeDocument/2006/relationships/image" Target="../media/image173.png"/><Relationship Id="rId10" Type="http://schemas.openxmlformats.org/officeDocument/2006/relationships/image" Target="../media/image178.png"/><Relationship Id="rId4" Type="http://schemas.openxmlformats.org/officeDocument/2006/relationships/image" Target="../media/image172.png"/><Relationship Id="rId9" Type="http://schemas.openxmlformats.org/officeDocument/2006/relationships/image" Target="../media/image177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4.png"/><Relationship Id="rId13" Type="http://schemas.openxmlformats.org/officeDocument/2006/relationships/image" Target="../media/image189.png"/><Relationship Id="rId18" Type="http://schemas.openxmlformats.org/officeDocument/2006/relationships/image" Target="../media/image194.png"/><Relationship Id="rId3" Type="http://schemas.openxmlformats.org/officeDocument/2006/relationships/image" Target="../media/image5.png"/><Relationship Id="rId21" Type="http://schemas.openxmlformats.org/officeDocument/2006/relationships/image" Target="../media/image197.jpg"/><Relationship Id="rId7" Type="http://schemas.openxmlformats.org/officeDocument/2006/relationships/image" Target="../media/image183.png"/><Relationship Id="rId12" Type="http://schemas.openxmlformats.org/officeDocument/2006/relationships/image" Target="../media/image188.png"/><Relationship Id="rId17" Type="http://schemas.openxmlformats.org/officeDocument/2006/relationships/image" Target="../media/image193.png"/><Relationship Id="rId2" Type="http://schemas.openxmlformats.org/officeDocument/2006/relationships/image" Target="../media/image4.png"/><Relationship Id="rId16" Type="http://schemas.openxmlformats.org/officeDocument/2006/relationships/image" Target="../media/image192.png"/><Relationship Id="rId20" Type="http://schemas.openxmlformats.org/officeDocument/2006/relationships/image" Target="../media/image19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2.png"/><Relationship Id="rId11" Type="http://schemas.openxmlformats.org/officeDocument/2006/relationships/image" Target="../media/image187.png"/><Relationship Id="rId5" Type="http://schemas.openxmlformats.org/officeDocument/2006/relationships/image" Target="../media/image181.png"/><Relationship Id="rId15" Type="http://schemas.openxmlformats.org/officeDocument/2006/relationships/image" Target="../media/image191.png"/><Relationship Id="rId10" Type="http://schemas.openxmlformats.org/officeDocument/2006/relationships/image" Target="../media/image186.png"/><Relationship Id="rId19" Type="http://schemas.openxmlformats.org/officeDocument/2006/relationships/image" Target="../media/image195.png"/><Relationship Id="rId4" Type="http://schemas.openxmlformats.org/officeDocument/2006/relationships/image" Target="../media/image180.png"/><Relationship Id="rId9" Type="http://schemas.openxmlformats.org/officeDocument/2006/relationships/image" Target="../media/image185.png"/><Relationship Id="rId14" Type="http://schemas.openxmlformats.org/officeDocument/2006/relationships/image" Target="../media/image19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20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0.png"/><Relationship Id="rId5" Type="http://schemas.openxmlformats.org/officeDocument/2006/relationships/image" Target="../media/image199.png"/><Relationship Id="rId4" Type="http://schemas.openxmlformats.org/officeDocument/2006/relationships/image" Target="../media/image198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6.png"/><Relationship Id="rId3" Type="http://schemas.openxmlformats.org/officeDocument/2006/relationships/image" Target="../media/image5.png"/><Relationship Id="rId7" Type="http://schemas.openxmlformats.org/officeDocument/2006/relationships/image" Target="../media/image20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4.png"/><Relationship Id="rId5" Type="http://schemas.openxmlformats.org/officeDocument/2006/relationships/image" Target="../media/image203.png"/><Relationship Id="rId10" Type="http://schemas.openxmlformats.org/officeDocument/2006/relationships/image" Target="../media/image208.png"/><Relationship Id="rId4" Type="http://schemas.openxmlformats.org/officeDocument/2006/relationships/image" Target="../media/image202.png"/><Relationship Id="rId9" Type="http://schemas.openxmlformats.org/officeDocument/2006/relationships/image" Target="../media/image207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3.png"/><Relationship Id="rId3" Type="http://schemas.openxmlformats.org/officeDocument/2006/relationships/image" Target="../media/image5.png"/><Relationship Id="rId7" Type="http://schemas.openxmlformats.org/officeDocument/2006/relationships/image" Target="../media/image2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1.png"/><Relationship Id="rId5" Type="http://schemas.openxmlformats.org/officeDocument/2006/relationships/image" Target="../media/image210.png"/><Relationship Id="rId10" Type="http://schemas.openxmlformats.org/officeDocument/2006/relationships/hyperlink" Target="http://vis.pnnl.gov/pdf/RD_Agenda_VisualAnalytics.pdf" TargetMode="External"/><Relationship Id="rId4" Type="http://schemas.openxmlformats.org/officeDocument/2006/relationships/image" Target="../media/image209.png"/><Relationship Id="rId9" Type="http://schemas.openxmlformats.org/officeDocument/2006/relationships/image" Target="../media/image214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0.png"/><Relationship Id="rId3" Type="http://schemas.openxmlformats.org/officeDocument/2006/relationships/image" Target="../media/image215.png"/><Relationship Id="rId7" Type="http://schemas.openxmlformats.org/officeDocument/2006/relationships/image" Target="../media/image21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8.png"/><Relationship Id="rId5" Type="http://schemas.openxmlformats.org/officeDocument/2006/relationships/image" Target="../media/image217.png"/><Relationship Id="rId4" Type="http://schemas.openxmlformats.org/officeDocument/2006/relationships/image" Target="../media/image216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5.png"/><Relationship Id="rId3" Type="http://schemas.openxmlformats.org/officeDocument/2006/relationships/image" Target="../media/image5.png"/><Relationship Id="rId7" Type="http://schemas.openxmlformats.org/officeDocument/2006/relationships/image" Target="../media/image22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3.png"/><Relationship Id="rId5" Type="http://schemas.openxmlformats.org/officeDocument/2006/relationships/image" Target="../media/image222.png"/><Relationship Id="rId4" Type="http://schemas.openxmlformats.org/officeDocument/2006/relationships/image" Target="../media/image221.png"/><Relationship Id="rId9" Type="http://schemas.openxmlformats.org/officeDocument/2006/relationships/image" Target="../media/image226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30.jpeg"/><Relationship Id="rId5" Type="http://schemas.openxmlformats.org/officeDocument/2006/relationships/image" Target="../media/image229.gif"/><Relationship Id="rId4" Type="http://schemas.openxmlformats.org/officeDocument/2006/relationships/image" Target="../media/image228.jpe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4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4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4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4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14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4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hhmi.org/senses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hyperlink" Target="http://www.go2eyes.com/weinstein/patient_ed/images/normaleye1.gif" TargetMode="Externa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7.gif"/><Relationship Id="rId1" Type="http://schemas.openxmlformats.org/officeDocument/2006/relationships/slideLayout" Target="../slideLayouts/slideLayout14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14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hyperlink" Target="https://research.tableau.com/sites/default/files/GoalsToTasks.pdf" TargetMode="External"/><Relationship Id="rId2" Type="http://schemas.openxmlformats.org/officeDocument/2006/relationships/hyperlink" Target="https://scholar.google.ca/scholar?hl=en&amp;as_sdt=0%2C22&amp;q=Low-Level+Components+of+Analytic+Activity+in+Information+Visualization&amp;btnG=" TargetMode="External"/><Relationship Id="rId1" Type="http://schemas.openxmlformats.org/officeDocument/2006/relationships/slideLayout" Target="../slideLayouts/slideLayout14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4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4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4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4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31912" y="2133600"/>
            <a:ext cx="7488559" cy="1655763"/>
          </a:xfrm>
        </p:spPr>
        <p:txBody>
          <a:bodyPr/>
          <a:lstStyle/>
          <a:p>
            <a:pPr algn="ctr" eaLnBrk="1" hangingPunct="1"/>
            <a:r>
              <a:rPr lang="en-GB" sz="4400" dirty="0">
                <a:latin typeface="Comic Sans MS" pitchFamily="66" charset="0"/>
              </a:rPr>
              <a:t>Chapter -1 </a:t>
            </a:r>
          </a:p>
          <a:p>
            <a:pPr algn="ctr" eaLnBrk="1" hangingPunct="1"/>
            <a:r>
              <a:rPr lang="en-GB" sz="4400" dirty="0">
                <a:latin typeface="Comic Sans MS" pitchFamily="66" charset="0"/>
              </a:rPr>
              <a:t>Introduction</a:t>
            </a:r>
          </a:p>
        </p:txBody>
      </p:sp>
    </p:spTree>
  </p:cSld>
  <p:clrMapOvr>
    <a:masterClrMapping/>
  </p:clrMapOvr>
  <p:transition spd="slow">
    <p:pull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/>
              <a:t>Interpreting the signal (cont)</a:t>
            </a:r>
          </a:p>
        </p:txBody>
      </p:sp>
      <p:sp>
        <p:nvSpPr>
          <p:cNvPr id="26628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NZ" sz="2400"/>
              <a:t>Luminance (</a:t>
            </a:r>
            <a:r>
              <a:rPr lang="en-GB" sz="2400"/>
              <a:t>Brightness)</a:t>
            </a:r>
          </a:p>
          <a:p>
            <a:pPr lvl="1" eaLnBrk="1" hangingPunct="1">
              <a:lnSpc>
                <a:spcPct val="90000"/>
              </a:lnSpc>
            </a:pPr>
            <a:r>
              <a:rPr lang="en-GB" sz="2000"/>
              <a:t>subjective reaction to levels of light</a:t>
            </a:r>
          </a:p>
          <a:p>
            <a:pPr lvl="1" eaLnBrk="1" hangingPunct="1">
              <a:lnSpc>
                <a:spcPct val="90000"/>
              </a:lnSpc>
            </a:pPr>
            <a:r>
              <a:rPr lang="en-GB" sz="2000"/>
              <a:t>affected by luminance of object</a:t>
            </a:r>
          </a:p>
          <a:p>
            <a:pPr lvl="1" eaLnBrk="1" hangingPunct="1">
              <a:lnSpc>
                <a:spcPct val="90000"/>
              </a:lnSpc>
            </a:pPr>
            <a:r>
              <a:rPr lang="en-GB" sz="2000"/>
              <a:t>visual acuity increases with luminance</a:t>
            </a:r>
            <a:br>
              <a:rPr lang="en-GB" sz="2000"/>
            </a:br>
            <a:r>
              <a:rPr lang="en-GB" sz="2000"/>
              <a:t> as does flicker</a:t>
            </a:r>
          </a:p>
          <a:p>
            <a:pPr lvl="4" eaLnBrk="1" hangingPunct="1">
              <a:lnSpc>
                <a:spcPct val="90000"/>
              </a:lnSpc>
            </a:pPr>
            <a:endParaRPr lang="en-GB" sz="1200"/>
          </a:p>
          <a:p>
            <a:pPr eaLnBrk="1" hangingPunct="1">
              <a:lnSpc>
                <a:spcPct val="90000"/>
              </a:lnSpc>
            </a:pPr>
            <a:r>
              <a:rPr lang="en-GB" sz="2400"/>
              <a:t>Colour</a:t>
            </a:r>
          </a:p>
          <a:p>
            <a:pPr lvl="1" eaLnBrk="1" hangingPunct="1">
              <a:lnSpc>
                <a:spcPct val="90000"/>
              </a:lnSpc>
            </a:pPr>
            <a:r>
              <a:rPr lang="en-GB" sz="2000"/>
              <a:t>made up of hue, intensity, saturation</a:t>
            </a:r>
          </a:p>
          <a:p>
            <a:pPr lvl="1" eaLnBrk="1" hangingPunct="1">
              <a:lnSpc>
                <a:spcPct val="90000"/>
              </a:lnSpc>
            </a:pPr>
            <a:r>
              <a:rPr lang="en-GB" sz="2000"/>
              <a:t>cones sensitive to colour wavelengths</a:t>
            </a:r>
          </a:p>
          <a:p>
            <a:pPr lvl="1" eaLnBrk="1" hangingPunct="1">
              <a:lnSpc>
                <a:spcPct val="90000"/>
              </a:lnSpc>
            </a:pPr>
            <a:r>
              <a:rPr lang="en-GB" sz="2000"/>
              <a:t>blue acuity is lowest</a:t>
            </a:r>
          </a:p>
          <a:p>
            <a:pPr lvl="1" eaLnBrk="1" hangingPunct="1">
              <a:lnSpc>
                <a:spcPct val="90000"/>
              </a:lnSpc>
            </a:pPr>
            <a:r>
              <a:rPr lang="en-GB" sz="2000"/>
              <a:t>8% males and 1% females colour blind are severely colour blind</a:t>
            </a:r>
          </a:p>
        </p:txBody>
      </p:sp>
      <p:sp>
        <p:nvSpPr>
          <p:cNvPr id="26626" name="Slide Number Placeholder 5"/>
          <p:cNvSpPr>
            <a:spLocks noGrp="1"/>
          </p:cNvSpPr>
          <p:nvPr>
            <p:ph type="sldNum" sz="quarter" idx="1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9pPr>
          </a:lstStyle>
          <a:p>
            <a:fld id="{CD374343-4720-4097-B145-758DF038CC12}" type="slidenum">
              <a:rPr lang="en-GB" sz="1400" smtClean="0"/>
              <a:pPr/>
              <a:t>10</a:t>
            </a:fld>
            <a:endParaRPr lang="en-GB" sz="1400"/>
          </a:p>
        </p:txBody>
      </p:sp>
      <p:pic>
        <p:nvPicPr>
          <p:cNvPr id="26629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9925" y="1484313"/>
            <a:ext cx="2124075" cy="2846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>
    <p:pull/>
  </p:transition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84B2933-C9D9-49A6-981F-63B1206EDE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Tree dataset: items (nodes) and links</a:t>
            </a:r>
          </a:p>
          <a:p>
            <a:r>
              <a:rPr lang="en-US" dirty="0"/>
              <a:t>“I want to be able to present a path traced between two nodes of interest to a colleague”</a:t>
            </a:r>
          </a:p>
          <a:p>
            <a:endParaRPr lang="en-US" dirty="0"/>
          </a:p>
          <a:p>
            <a:pPr lvl="1"/>
            <a:r>
              <a:rPr lang="en-US" sz="1600" dirty="0"/>
              <a:t>Find two interesting nodes == </a:t>
            </a:r>
            <a:r>
              <a:rPr lang="en-US" sz="1600" u="sng" dirty="0"/>
              <a:t>Explore</a:t>
            </a:r>
            <a:r>
              <a:rPr lang="en-US" sz="1600" dirty="0"/>
              <a:t>, </a:t>
            </a:r>
            <a:r>
              <a:rPr lang="en-US" sz="1600" u="sng" dirty="0"/>
              <a:t>all nodes</a:t>
            </a:r>
          </a:p>
          <a:p>
            <a:pPr lvl="2"/>
            <a:r>
              <a:rPr lang="en-US" sz="1400" dirty="0"/>
              <a:t>What defines interesting?  </a:t>
            </a:r>
          </a:p>
          <a:p>
            <a:pPr lvl="2"/>
            <a:r>
              <a:rPr lang="en-US" sz="1400" dirty="0"/>
              <a:t># number of </a:t>
            </a:r>
            <a:r>
              <a:rPr lang="en-US" sz="1400" dirty="0" err="1"/>
              <a:t>childeren</a:t>
            </a:r>
            <a:endParaRPr lang="en-US" sz="1400" dirty="0"/>
          </a:p>
          <a:p>
            <a:pPr lvl="2"/>
            <a:endParaRPr lang="en-US" sz="1400" dirty="0"/>
          </a:p>
          <a:p>
            <a:pPr lvl="1"/>
            <a:r>
              <a:rPr lang="en-US" sz="1600" dirty="0"/>
              <a:t>Find the path between those two nodes == </a:t>
            </a:r>
            <a:r>
              <a:rPr lang="en-US" sz="1600" u="sng" dirty="0"/>
              <a:t>Describe</a:t>
            </a:r>
            <a:r>
              <a:rPr lang="en-US" sz="1600" dirty="0"/>
              <a:t>, </a:t>
            </a:r>
            <a:r>
              <a:rPr lang="en-US" sz="1600" u="sng" dirty="0"/>
              <a:t>observed nodes </a:t>
            </a:r>
            <a:r>
              <a:rPr lang="en-US" sz="1600" dirty="0"/>
              <a:t>&amp; </a:t>
            </a:r>
            <a:r>
              <a:rPr lang="en-US" sz="1600" u="sng" dirty="0"/>
              <a:t>their connections</a:t>
            </a:r>
          </a:p>
          <a:p>
            <a:pPr marL="633413" lvl="2" indent="0">
              <a:buNone/>
            </a:pP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DA2915-519D-41B7-A2AA-B56C5BDAAA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740AEA5-A348-2949-9B8B-EA763C54C64D}" type="slidenum">
              <a:rPr lang="en-US" smtClean="0"/>
              <a:t>100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9260398-2867-4DB9-9EE5-55FC73B23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abstraction</a:t>
            </a:r>
          </a:p>
        </p:txBody>
      </p:sp>
    </p:spTree>
    <p:extLst>
      <p:ext uri="{BB962C8B-B14F-4D97-AF65-F5344CB8AC3E}">
        <p14:creationId xmlns:p14="http://schemas.microsoft.com/office/powerpoint/2010/main" val="473827799"/>
      </p:ext>
    </p:extLst>
  </p:cSld>
  <p:clrMapOvr>
    <a:masterClrMapping/>
  </p:clrMapOvr>
  <p:transition spd="med">
    <p:fade/>
  </p:transition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84B2933-C9D9-49A6-981F-63B1206EDE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55824" y="2424937"/>
            <a:ext cx="7316928" cy="416235"/>
          </a:xfrm>
        </p:spPr>
        <p:txBody>
          <a:bodyPr/>
          <a:lstStyle/>
          <a:p>
            <a:r>
              <a:rPr lang="en-US" dirty="0"/>
              <a:t>Find nodes </a:t>
            </a:r>
            <a:r>
              <a:rPr lang="en-US" dirty="0">
                <a:sym typeface="Wingdings" panose="05000000000000000000" pitchFamily="2" charset="2"/>
              </a:rPr>
              <a:t> find path present</a:t>
            </a:r>
            <a:endParaRPr lang="en-US" dirty="0"/>
          </a:p>
          <a:p>
            <a:pPr marL="633413" lvl="2" indent="0">
              <a:buNone/>
            </a:pP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DA2915-519D-41B7-A2AA-B56C5BDAAA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740AEA5-A348-2949-9B8B-EA763C54C64D}" type="slidenum">
              <a:rPr lang="en-US" smtClean="0"/>
              <a:t>101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9260398-2867-4DB9-9EE5-55FC73B23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abstraction</a:t>
            </a:r>
          </a:p>
        </p:txBody>
      </p:sp>
      <p:pic>
        <p:nvPicPr>
          <p:cNvPr id="3074" name="Picture 2" descr="Image result for Arc tree visualization">
            <a:extLst>
              <a:ext uri="{FF2B5EF4-FFF2-40B4-BE49-F238E27FC236}">
                <a16:creationId xmlns:a16="http://schemas.microsoft.com/office/drawing/2014/main" id="{4541F02B-70A3-46A9-BB12-12DE8EDBD0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8620" y="3328363"/>
            <a:ext cx="2553380" cy="1376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Image result for Arc tree visualization">
            <a:extLst>
              <a:ext uri="{FF2B5EF4-FFF2-40B4-BE49-F238E27FC236}">
                <a16:creationId xmlns:a16="http://schemas.microsoft.com/office/drawing/2014/main" id="{C4FFB030-AC9D-4288-97F9-1A5E448728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563"/>
          <a:stretch/>
        </p:blipFill>
        <p:spPr bwMode="auto">
          <a:xfrm rot="5400000">
            <a:off x="-220867" y="4266291"/>
            <a:ext cx="2553380" cy="226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1015BB5-9836-483A-B109-CC349E9DB489}"/>
              </a:ext>
            </a:extLst>
          </p:cNvPr>
          <p:cNvSpPr txBox="1"/>
          <p:nvPr/>
        </p:nvSpPr>
        <p:spPr>
          <a:xfrm>
            <a:off x="24718" y="3780588"/>
            <a:ext cx="109550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Ranked list of nodes </a:t>
            </a:r>
          </a:p>
          <a:p>
            <a:endParaRPr lang="en-US" sz="1400" dirty="0"/>
          </a:p>
          <a:p>
            <a:r>
              <a:rPr lang="en-US" sz="1400" dirty="0"/>
              <a:t>Ordering supports </a:t>
            </a:r>
            <a:r>
              <a:rPr lang="en-US" sz="1400" u="sng" dirty="0"/>
              <a:t>exploration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F76915-3024-4A9C-BF6B-E5B924EC3495}"/>
              </a:ext>
            </a:extLst>
          </p:cNvPr>
          <p:cNvSpPr txBox="1"/>
          <p:nvPr/>
        </p:nvSpPr>
        <p:spPr>
          <a:xfrm>
            <a:off x="2810938" y="3102762"/>
            <a:ext cx="7681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Arc tree</a:t>
            </a:r>
            <a:endParaRPr lang="en-US" dirty="0"/>
          </a:p>
        </p:txBody>
      </p:sp>
      <p:pic>
        <p:nvPicPr>
          <p:cNvPr id="3076" name="Picture 4" descr="Tree Diagram">
            <a:extLst>
              <a:ext uri="{FF2B5EF4-FFF2-40B4-BE49-F238E27FC236}">
                <a16:creationId xmlns:a16="http://schemas.microsoft.com/office/drawing/2014/main" id="{796427A0-6A98-4A2B-93EC-5DB8D5F2AD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9171" y="3102761"/>
            <a:ext cx="2880900" cy="1553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ACCD82A-587B-4D46-A7FF-F0D52DC4DA02}"/>
              </a:ext>
            </a:extLst>
          </p:cNvPr>
          <p:cNvSpPr txBox="1"/>
          <p:nvPr/>
        </p:nvSpPr>
        <p:spPr>
          <a:xfrm>
            <a:off x="2086928" y="4691640"/>
            <a:ext cx="23487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Ordering supports </a:t>
            </a:r>
            <a:r>
              <a:rPr lang="en-US" sz="1400" u="sng" dirty="0"/>
              <a:t>exploration</a:t>
            </a:r>
            <a:endParaRPr lang="en-US" u="sng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2D332DE-1D6D-4BA9-BB7E-FC306FE697F5}"/>
              </a:ext>
            </a:extLst>
          </p:cNvPr>
          <p:cNvSpPr txBox="1"/>
          <p:nvPr/>
        </p:nvSpPr>
        <p:spPr>
          <a:xfrm>
            <a:off x="5988558" y="2744881"/>
            <a:ext cx="14800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Tree, icicle layout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C935088-8914-4832-9562-19BD0B080553}"/>
              </a:ext>
            </a:extLst>
          </p:cNvPr>
          <p:cNvSpPr txBox="1"/>
          <p:nvPr/>
        </p:nvSpPr>
        <p:spPr>
          <a:xfrm>
            <a:off x="5806504" y="4692087"/>
            <a:ext cx="22349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Layout, supports </a:t>
            </a:r>
            <a:r>
              <a:rPr lang="en-US" sz="1400" u="sng" dirty="0"/>
              <a:t>description</a:t>
            </a:r>
          </a:p>
        </p:txBody>
      </p:sp>
    </p:spTree>
    <p:extLst>
      <p:ext uri="{BB962C8B-B14F-4D97-AF65-F5344CB8AC3E}">
        <p14:creationId xmlns:p14="http://schemas.microsoft.com/office/powerpoint/2010/main" val="894920001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10" grpId="0"/>
      <p:bldP spid="8" grpId="0"/>
      <p:bldP spid="12" grpId="0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84B2933-C9D9-49A6-981F-63B1206EDE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55824" y="2424937"/>
            <a:ext cx="7316928" cy="416235"/>
          </a:xfrm>
        </p:spPr>
        <p:txBody>
          <a:bodyPr/>
          <a:lstStyle/>
          <a:p>
            <a:r>
              <a:rPr lang="en-US" dirty="0"/>
              <a:t>Find nodes </a:t>
            </a:r>
            <a:r>
              <a:rPr lang="en-US" dirty="0">
                <a:sym typeface="Wingdings" panose="05000000000000000000" pitchFamily="2" charset="2"/>
              </a:rPr>
              <a:t> find path present</a:t>
            </a:r>
            <a:endParaRPr lang="en-US" dirty="0"/>
          </a:p>
          <a:p>
            <a:pPr marL="633413" lvl="2" indent="0">
              <a:buNone/>
            </a:pP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DA2915-519D-41B7-A2AA-B56C5BDAAA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740AEA5-A348-2949-9B8B-EA763C54C64D}" type="slidenum">
              <a:rPr lang="en-US" smtClean="0"/>
              <a:t>102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9260398-2867-4DB9-9EE5-55FC73B23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abstraction</a:t>
            </a:r>
          </a:p>
        </p:txBody>
      </p:sp>
      <p:pic>
        <p:nvPicPr>
          <p:cNvPr id="3076" name="Picture 4" descr="Tree Diagram">
            <a:extLst>
              <a:ext uri="{FF2B5EF4-FFF2-40B4-BE49-F238E27FC236}">
                <a16:creationId xmlns:a16="http://schemas.microsoft.com/office/drawing/2014/main" id="{796427A0-6A98-4A2B-93EC-5DB8D5F2AD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5744" y="3102763"/>
            <a:ext cx="4089920" cy="2205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8736DE41-1DFA-414B-AEA6-5A6488603470}"/>
              </a:ext>
            </a:extLst>
          </p:cNvPr>
          <p:cNvSpPr/>
          <p:nvPr/>
        </p:nvSpPr>
        <p:spPr>
          <a:xfrm>
            <a:off x="3154018" y="4482194"/>
            <a:ext cx="80815" cy="8164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6F14C76-7DB6-4EBE-8D99-5A49CE218269}"/>
              </a:ext>
            </a:extLst>
          </p:cNvPr>
          <p:cNvSpPr/>
          <p:nvPr/>
        </p:nvSpPr>
        <p:spPr>
          <a:xfrm>
            <a:off x="5121966" y="4482194"/>
            <a:ext cx="80815" cy="8164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FEC1D5C-88E7-4E1A-BB47-8AB67C0FD293}"/>
              </a:ext>
            </a:extLst>
          </p:cNvPr>
          <p:cNvSpPr/>
          <p:nvPr/>
        </p:nvSpPr>
        <p:spPr>
          <a:xfrm>
            <a:off x="2908853" y="3842776"/>
            <a:ext cx="80815" cy="81643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0A35F31-2C0E-4AF0-BB69-5E9D8465349F}"/>
              </a:ext>
            </a:extLst>
          </p:cNvPr>
          <p:cNvSpPr/>
          <p:nvPr/>
        </p:nvSpPr>
        <p:spPr>
          <a:xfrm>
            <a:off x="5857461" y="3842776"/>
            <a:ext cx="80815" cy="81643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8970B6E-0BFF-4A0D-9AB5-2BB2A78900CF}"/>
              </a:ext>
            </a:extLst>
          </p:cNvPr>
          <p:cNvSpPr/>
          <p:nvPr/>
        </p:nvSpPr>
        <p:spPr>
          <a:xfrm>
            <a:off x="4383157" y="3200045"/>
            <a:ext cx="80815" cy="81643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8DB8A34-6B34-4482-BA91-653F222DB2FC}"/>
              </a:ext>
            </a:extLst>
          </p:cNvPr>
          <p:cNvSpPr/>
          <p:nvPr/>
        </p:nvSpPr>
        <p:spPr>
          <a:xfrm>
            <a:off x="4012097" y="3842776"/>
            <a:ext cx="80815" cy="8164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CA4B38-08A7-4571-825A-6E1B3EC13FF0}"/>
              </a:ext>
            </a:extLst>
          </p:cNvPr>
          <p:cNvSpPr/>
          <p:nvPr/>
        </p:nvSpPr>
        <p:spPr>
          <a:xfrm>
            <a:off x="1368286" y="4145385"/>
            <a:ext cx="337931" cy="10448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96CA45A-EECA-4DA2-A9D7-240547EA470E}"/>
              </a:ext>
            </a:extLst>
          </p:cNvPr>
          <p:cNvSpPr/>
          <p:nvPr/>
        </p:nvSpPr>
        <p:spPr>
          <a:xfrm>
            <a:off x="1368287" y="4016830"/>
            <a:ext cx="337931" cy="10448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63DFC84-853E-4B77-A15E-91F201BE70BA}"/>
              </a:ext>
            </a:extLst>
          </p:cNvPr>
          <p:cNvSpPr/>
          <p:nvPr/>
        </p:nvSpPr>
        <p:spPr>
          <a:xfrm>
            <a:off x="1368287" y="4273940"/>
            <a:ext cx="337931" cy="104480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80496C-3A7E-4CEA-9CE5-EFD4C7C3C5EA}"/>
              </a:ext>
            </a:extLst>
          </p:cNvPr>
          <p:cNvSpPr txBox="1"/>
          <p:nvPr/>
        </p:nvSpPr>
        <p:spPr>
          <a:xfrm>
            <a:off x="1662843" y="3976737"/>
            <a:ext cx="22794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/>
              <a:t>5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0F47292-692E-4DF3-B637-253111DBED27}"/>
              </a:ext>
            </a:extLst>
          </p:cNvPr>
          <p:cNvSpPr txBox="1"/>
          <p:nvPr/>
        </p:nvSpPr>
        <p:spPr>
          <a:xfrm>
            <a:off x="1666360" y="4105292"/>
            <a:ext cx="22794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/>
              <a:t>3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D596DCF-98E3-41A4-82B1-6DADC9515EBD}"/>
              </a:ext>
            </a:extLst>
          </p:cNvPr>
          <p:cNvSpPr txBox="1"/>
          <p:nvPr/>
        </p:nvSpPr>
        <p:spPr>
          <a:xfrm>
            <a:off x="1662843" y="4246610"/>
            <a:ext cx="22794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/>
              <a:t>2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C24D967-FCF6-4038-9C2A-04C176911EFB}"/>
              </a:ext>
            </a:extLst>
          </p:cNvPr>
          <p:cNvCxnSpPr/>
          <p:nvPr/>
        </p:nvCxnSpPr>
        <p:spPr>
          <a:xfrm flipV="1">
            <a:off x="3194424" y="4205525"/>
            <a:ext cx="0" cy="276668"/>
          </a:xfrm>
          <a:prstGeom prst="line">
            <a:avLst/>
          </a:prstGeom>
          <a:ln>
            <a:solidFill>
              <a:srgbClr val="00B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10B42F2-DEF3-4CB2-BD41-5ED6F55628EF}"/>
              </a:ext>
            </a:extLst>
          </p:cNvPr>
          <p:cNvCxnSpPr>
            <a:cxnSpLocks/>
          </p:cNvCxnSpPr>
          <p:nvPr/>
        </p:nvCxnSpPr>
        <p:spPr>
          <a:xfrm flipH="1">
            <a:off x="2949260" y="4205525"/>
            <a:ext cx="245165" cy="0"/>
          </a:xfrm>
          <a:prstGeom prst="line">
            <a:avLst/>
          </a:prstGeom>
          <a:ln>
            <a:solidFill>
              <a:srgbClr val="00B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DC82336-886F-4D72-AC70-A2AAD769BC5D}"/>
              </a:ext>
            </a:extLst>
          </p:cNvPr>
          <p:cNvCxnSpPr/>
          <p:nvPr/>
        </p:nvCxnSpPr>
        <p:spPr>
          <a:xfrm flipV="1">
            <a:off x="2949259" y="3930736"/>
            <a:ext cx="0" cy="276668"/>
          </a:xfrm>
          <a:prstGeom prst="line">
            <a:avLst/>
          </a:prstGeom>
          <a:ln>
            <a:solidFill>
              <a:srgbClr val="00B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4C5B3E4-202C-4D1C-A704-6326C2C9081B}"/>
              </a:ext>
            </a:extLst>
          </p:cNvPr>
          <p:cNvCxnSpPr/>
          <p:nvPr/>
        </p:nvCxnSpPr>
        <p:spPr>
          <a:xfrm flipV="1">
            <a:off x="2953222" y="3566107"/>
            <a:ext cx="0" cy="276668"/>
          </a:xfrm>
          <a:prstGeom prst="line">
            <a:avLst/>
          </a:prstGeom>
          <a:ln>
            <a:solidFill>
              <a:srgbClr val="00B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6B3ACCB-56D0-43A1-91A5-DDED27B7E200}"/>
              </a:ext>
            </a:extLst>
          </p:cNvPr>
          <p:cNvCxnSpPr>
            <a:cxnSpLocks/>
          </p:cNvCxnSpPr>
          <p:nvPr/>
        </p:nvCxnSpPr>
        <p:spPr>
          <a:xfrm>
            <a:off x="2953223" y="3571106"/>
            <a:ext cx="2944645" cy="0"/>
          </a:xfrm>
          <a:prstGeom prst="line">
            <a:avLst/>
          </a:prstGeom>
          <a:ln>
            <a:solidFill>
              <a:srgbClr val="00B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D79FB29F-A6A4-4F58-BE5B-89259A4254DA}"/>
              </a:ext>
            </a:extLst>
          </p:cNvPr>
          <p:cNvCxnSpPr/>
          <p:nvPr/>
        </p:nvCxnSpPr>
        <p:spPr>
          <a:xfrm flipV="1">
            <a:off x="5897867" y="3560768"/>
            <a:ext cx="0" cy="276668"/>
          </a:xfrm>
          <a:prstGeom prst="line">
            <a:avLst/>
          </a:prstGeom>
          <a:ln>
            <a:solidFill>
              <a:srgbClr val="00B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8C90885D-4C6A-4366-94E9-99D5D204360A}"/>
              </a:ext>
            </a:extLst>
          </p:cNvPr>
          <p:cNvCxnSpPr/>
          <p:nvPr/>
        </p:nvCxnSpPr>
        <p:spPr>
          <a:xfrm flipV="1">
            <a:off x="5897867" y="3915458"/>
            <a:ext cx="0" cy="276668"/>
          </a:xfrm>
          <a:prstGeom prst="line">
            <a:avLst/>
          </a:prstGeom>
          <a:ln>
            <a:solidFill>
              <a:srgbClr val="00B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B8D04C81-5BBA-41DB-8E07-F15CCC70E4E5}"/>
              </a:ext>
            </a:extLst>
          </p:cNvPr>
          <p:cNvCxnSpPr/>
          <p:nvPr/>
        </p:nvCxnSpPr>
        <p:spPr>
          <a:xfrm flipV="1">
            <a:off x="5162372" y="4198583"/>
            <a:ext cx="0" cy="276668"/>
          </a:xfrm>
          <a:prstGeom prst="line">
            <a:avLst/>
          </a:prstGeom>
          <a:ln>
            <a:solidFill>
              <a:srgbClr val="00B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8CB33DC5-6CBA-484C-8335-2BCF3C9E1BD4}"/>
              </a:ext>
            </a:extLst>
          </p:cNvPr>
          <p:cNvCxnSpPr>
            <a:cxnSpLocks/>
          </p:cNvCxnSpPr>
          <p:nvPr/>
        </p:nvCxnSpPr>
        <p:spPr>
          <a:xfrm flipH="1">
            <a:off x="5162373" y="4204091"/>
            <a:ext cx="735494" cy="5414"/>
          </a:xfrm>
          <a:prstGeom prst="line">
            <a:avLst/>
          </a:prstGeom>
          <a:ln>
            <a:solidFill>
              <a:srgbClr val="00B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977290"/>
      </p:ext>
    </p:extLst>
  </p:cSld>
  <p:clrMapOvr>
    <a:masterClrMapping/>
  </p:clrMapOvr>
  <p:transition spd="med">
    <p:fade/>
  </p:transition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164408F-5B56-4887-8F53-305CCC23B5C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55824" y="2424936"/>
            <a:ext cx="7229760" cy="3024314"/>
          </a:xfrm>
        </p:spPr>
        <p:txBody>
          <a:bodyPr/>
          <a:lstStyle/>
          <a:p>
            <a:r>
              <a:rPr lang="en-US" sz="2000" dirty="0"/>
              <a:t>It is not easy! It takes lots of practice and (failed) attempts to master it</a:t>
            </a:r>
          </a:p>
          <a:p>
            <a:r>
              <a:rPr lang="en-US" sz="2000" dirty="0"/>
              <a:t>It is highly iterative! </a:t>
            </a:r>
          </a:p>
          <a:p>
            <a:r>
              <a:rPr lang="en-US" sz="2000" dirty="0"/>
              <a:t>People are not very good at describing their tasks</a:t>
            </a:r>
          </a:p>
          <a:p>
            <a:pPr lvl="1"/>
            <a:r>
              <a:rPr lang="en-US" sz="1400" dirty="0"/>
              <a:t>Incomplete</a:t>
            </a:r>
          </a:p>
          <a:p>
            <a:pPr lvl="1"/>
            <a:r>
              <a:rPr lang="en-US" sz="1400" dirty="0"/>
              <a:t>Incorrect</a:t>
            </a:r>
          </a:p>
          <a:p>
            <a:pPr lvl="1"/>
            <a:r>
              <a:rPr lang="en-US" sz="1400" dirty="0"/>
              <a:t>Some times even contradicting</a:t>
            </a:r>
          </a:p>
          <a:p>
            <a:endParaRPr lang="en-US" sz="2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F877EA3-2ABA-42CC-9604-D717725181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740AEA5-A348-2949-9B8B-EA763C54C64D}" type="slidenum">
              <a:rPr lang="en-US" smtClean="0"/>
              <a:t>103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9F16E3D-BFF7-4E48-8E9B-DE51396140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abstraction</a:t>
            </a:r>
          </a:p>
        </p:txBody>
      </p:sp>
    </p:spTree>
    <p:extLst>
      <p:ext uri="{BB962C8B-B14F-4D97-AF65-F5344CB8AC3E}">
        <p14:creationId xmlns:p14="http://schemas.microsoft.com/office/powerpoint/2010/main" val="3093841490"/>
      </p:ext>
    </p:extLst>
  </p:cSld>
  <p:clrMapOvr>
    <a:masterClrMapping/>
  </p:clrMapOvr>
  <p:transition spd="med">
    <p:fade/>
  </p:transition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BD01E88-272D-4474-89A4-4C24C3DA9C2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Don’t just draw what you are given!</a:t>
            </a:r>
          </a:p>
          <a:p>
            <a:pPr lvl="1"/>
            <a:r>
              <a:rPr lang="en-US" dirty="0"/>
              <a:t>Decide what the right thing to show is</a:t>
            </a:r>
          </a:p>
          <a:p>
            <a:pPr lvl="1"/>
            <a:r>
              <a:rPr lang="en-US" dirty="0"/>
              <a:t>Create it with a series of transformations from original dataset</a:t>
            </a:r>
          </a:p>
          <a:p>
            <a:pPr lvl="1"/>
            <a:r>
              <a:rPr lang="en-US" dirty="0"/>
              <a:t>Draw that!</a:t>
            </a:r>
          </a:p>
          <a:p>
            <a:r>
              <a:rPr lang="en-US" dirty="0"/>
              <a:t>Deriving is one of our major strategies for handing complexity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476467-0973-4BED-8DF9-E9C04C658A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740AEA5-A348-2949-9B8B-EA763C54C64D}" type="slidenum">
              <a:rPr lang="en-US" smtClean="0"/>
              <a:t>104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469C82E-058B-4E8B-BFAA-28058A058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Derive: Crucial design choice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376F2E-16B8-4AC5-A2C0-8380900469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7660" y="4010387"/>
            <a:ext cx="4833257" cy="1700454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F423B5C-A6BC-49C4-8F70-A21AC79617C0}"/>
              </a:ext>
            </a:extLst>
          </p:cNvPr>
          <p:cNvCxnSpPr/>
          <p:nvPr/>
        </p:nvCxnSpPr>
        <p:spPr>
          <a:xfrm>
            <a:off x="2816679" y="4196443"/>
            <a:ext cx="138792" cy="28575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6D6B92D-66A2-456F-8F2E-F2E48A56929A}"/>
              </a:ext>
            </a:extLst>
          </p:cNvPr>
          <p:cNvCxnSpPr>
            <a:cxnSpLocks/>
          </p:cNvCxnSpPr>
          <p:nvPr/>
        </p:nvCxnSpPr>
        <p:spPr>
          <a:xfrm>
            <a:off x="3506993" y="3937093"/>
            <a:ext cx="138792" cy="28575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0E1A320-E837-4361-ADE8-CC479FC69F62}"/>
              </a:ext>
            </a:extLst>
          </p:cNvPr>
          <p:cNvCxnSpPr/>
          <p:nvPr/>
        </p:nvCxnSpPr>
        <p:spPr>
          <a:xfrm>
            <a:off x="5641521" y="4339319"/>
            <a:ext cx="0" cy="27350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2F90FE0-9B09-4666-AD41-975608395713}"/>
              </a:ext>
            </a:extLst>
          </p:cNvPr>
          <p:cNvCxnSpPr/>
          <p:nvPr/>
        </p:nvCxnSpPr>
        <p:spPr>
          <a:xfrm>
            <a:off x="6332764" y="4339318"/>
            <a:ext cx="0" cy="27350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1452496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28D0FC9A-F8A1-E545-03A3-BD8084618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7AD5A-DF18-4D23-87A7-4E2106BA37C8}" type="slidenum">
              <a:rPr lang="en-US" altLang="en-US"/>
              <a:pPr/>
              <a:t>105</a:t>
            </a:fld>
            <a:endParaRPr lang="en-US" altLang="en-US"/>
          </a:p>
        </p:txBody>
      </p:sp>
      <p:sp>
        <p:nvSpPr>
          <p:cNvPr id="2050" name="Rectangle 2">
            <a:extLst>
              <a:ext uri="{FF2B5EF4-FFF2-40B4-BE49-F238E27FC236}">
                <a16:creationId xmlns:a16="http://schemas.microsoft.com/office/drawing/2014/main" id="{0D3C9915-4A5B-FBA6-BD3C-176A2721060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09600" y="1676400"/>
            <a:ext cx="7772400" cy="762000"/>
          </a:xfrm>
        </p:spPr>
        <p:txBody>
          <a:bodyPr/>
          <a:lstStyle/>
          <a:p>
            <a:r>
              <a:rPr lang="en-US" altLang="en-US"/>
              <a:t>Visual Encoding</a:t>
            </a:r>
          </a:p>
        </p:txBody>
      </p:sp>
    </p:spTree>
    <p:extLst>
      <p:ext uri="{BB962C8B-B14F-4D97-AF65-F5344CB8AC3E}">
        <p14:creationId xmlns:p14="http://schemas.microsoft.com/office/powerpoint/2010/main" val="576867171"/>
      </p:ext>
    </p:extLst>
  </p:cSld>
  <p:clrMapOvr>
    <a:masterClrMapping/>
  </p:clrMapOvr>
  <p:transition spd="slow">
    <p:pull/>
  </p:transition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51C9D7AA-2B6F-6FCB-165C-68F0F844E6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fld id="{87158501-71C5-40DA-B341-5A655E0762A6}" type="slidenum">
              <a:rPr lang="en-US" altLang="en-US" smtClean="0"/>
              <a:pPr/>
              <a:t>106</a:t>
            </a:fld>
            <a:endParaRPr lang="en-US" altLang="en-US"/>
          </a:p>
        </p:txBody>
      </p:sp>
      <p:sp>
        <p:nvSpPr>
          <p:cNvPr id="4098" name="Rectangle 2">
            <a:extLst>
              <a:ext uri="{FF2B5EF4-FFF2-40B4-BE49-F238E27FC236}">
                <a16:creationId xmlns:a16="http://schemas.microsoft.com/office/drawing/2014/main" id="{02BB7D8D-262D-E885-164E-2803894D25C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Overview</a:t>
            </a:r>
          </a:p>
        </p:txBody>
      </p:sp>
      <p:sp>
        <p:nvSpPr>
          <p:cNvPr id="4099" name="Rectangle 3">
            <a:extLst>
              <a:ext uri="{FF2B5EF4-FFF2-40B4-BE49-F238E27FC236}">
                <a16:creationId xmlns:a16="http://schemas.microsoft.com/office/drawing/2014/main" id="{E44BBCA3-440A-16EC-8920-6D130611646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What is a visual encoding?</a:t>
            </a:r>
          </a:p>
          <a:p>
            <a:r>
              <a:rPr lang="en-US" altLang="en-US"/>
              <a:t>How can it amplify our cognition?</a:t>
            </a:r>
          </a:p>
          <a:p>
            <a:r>
              <a:rPr lang="en-US" altLang="en-US"/>
              <a:t>How do we map data into a visual form?</a:t>
            </a:r>
          </a:p>
          <a:p>
            <a:r>
              <a:rPr lang="en-US" altLang="en-US"/>
              <a:t>What kinds of information visualization exist?</a:t>
            </a:r>
          </a:p>
        </p:txBody>
      </p:sp>
    </p:spTree>
    <p:extLst>
      <p:ext uri="{BB962C8B-B14F-4D97-AF65-F5344CB8AC3E}">
        <p14:creationId xmlns:p14="http://schemas.microsoft.com/office/powerpoint/2010/main" val="493074770"/>
      </p:ext>
    </p:extLst>
  </p:cSld>
  <p:clrMapOvr>
    <a:masterClrMapping/>
  </p:clrMapOvr>
  <p:transition spd="slow">
    <p:pull/>
  </p:transition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C9CBE27C-381E-2EDB-CF85-BBA7A9FA30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fld id="{87158501-71C5-40DA-B341-5A655E0762A6}" type="slidenum">
              <a:rPr lang="en-US" altLang="en-US" smtClean="0"/>
              <a:pPr/>
              <a:t>107</a:t>
            </a:fld>
            <a:endParaRPr lang="en-US" altLang="en-US"/>
          </a:p>
        </p:txBody>
      </p:sp>
      <p:sp>
        <p:nvSpPr>
          <p:cNvPr id="5122" name="Rectangle 2">
            <a:extLst>
              <a:ext uri="{FF2B5EF4-FFF2-40B4-BE49-F238E27FC236}">
                <a16:creationId xmlns:a16="http://schemas.microsoft.com/office/drawing/2014/main" id="{727E27C8-969C-EFEF-4280-D38688D2570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Visual Encoding Defined</a:t>
            </a:r>
          </a:p>
        </p:txBody>
      </p:sp>
      <p:sp>
        <p:nvSpPr>
          <p:cNvPr id="5123" name="Rectangle 3">
            <a:extLst>
              <a:ext uri="{FF2B5EF4-FFF2-40B4-BE49-F238E27FC236}">
                <a16:creationId xmlns:a16="http://schemas.microsoft.com/office/drawing/2014/main" id="{E9F4CCE4-1F9B-BF09-40EF-2EAE705E3B3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“Visual encoding is the mapping of information to display elements”</a:t>
            </a:r>
          </a:p>
          <a:p>
            <a:pPr lvl="1"/>
            <a:r>
              <a:rPr lang="en-US" altLang="en-US" sz="2000"/>
              <a:t>Tamara Munzner, Ph.D. dissertation http://graphics.stanford.edu/papers/munzner_thesis/</a:t>
            </a:r>
          </a:p>
        </p:txBody>
      </p:sp>
    </p:spTree>
    <p:extLst>
      <p:ext uri="{BB962C8B-B14F-4D97-AF65-F5344CB8AC3E}">
        <p14:creationId xmlns:p14="http://schemas.microsoft.com/office/powerpoint/2010/main" val="49197642"/>
      </p:ext>
    </p:extLst>
  </p:cSld>
  <p:clrMapOvr>
    <a:masterClrMapping/>
  </p:clrMapOvr>
  <p:transition spd="slow">
    <p:pull/>
  </p:transition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FBA10DFB-8530-6E43-A342-FAFA2F4F9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fld id="{87158501-71C5-40DA-B341-5A655E0762A6}" type="slidenum">
              <a:rPr lang="en-US" altLang="en-US" smtClean="0"/>
              <a:pPr/>
              <a:t>108</a:t>
            </a:fld>
            <a:endParaRPr lang="en-US" altLang="en-US"/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AD3073A3-C810-5584-C1AA-22A572F2F12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endParaRPr lang="en-US" altLang="en-US"/>
          </a:p>
          <a:p>
            <a:pPr>
              <a:buFontTx/>
              <a:buNone/>
            </a:pPr>
            <a:r>
              <a:rPr lang="en-US" altLang="en-US"/>
              <a:t>  “. . . [H]uman intelligence is highly flexible and adaptive, superb at inventing procedures and objects that overcome its own limits. The real powers come from devising external aids that enhance cognitive abilities.</a:t>
            </a:r>
          </a:p>
        </p:txBody>
      </p:sp>
    </p:spTree>
    <p:extLst>
      <p:ext uri="{BB962C8B-B14F-4D97-AF65-F5344CB8AC3E}">
        <p14:creationId xmlns:p14="http://schemas.microsoft.com/office/powerpoint/2010/main" val="2747416628"/>
      </p:ext>
    </p:extLst>
  </p:cSld>
  <p:clrMapOvr>
    <a:masterClrMapping/>
  </p:clrMapOvr>
  <p:transition spd="slow">
    <p:pull/>
  </p:transition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128459E-7ED8-209B-0F38-3BF842551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fld id="{87158501-71C5-40DA-B341-5A655E0762A6}" type="slidenum">
              <a:rPr lang="en-US" altLang="en-US" smtClean="0"/>
              <a:pPr/>
              <a:t>109</a:t>
            </a:fld>
            <a:endParaRPr lang="en-US" altLang="en-US"/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736FAC24-293F-5F6A-1959-12B8BEA55E3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endParaRPr lang="en-US" altLang="en-US"/>
          </a:p>
          <a:p>
            <a:pPr>
              <a:buFontTx/>
              <a:buNone/>
            </a:pPr>
            <a:r>
              <a:rPr lang="en-US" altLang="en-US"/>
              <a:t>  “How have we increased memory, thought, and reasoning? By the invention of external aids: It is things that make us smart.”</a:t>
            </a:r>
          </a:p>
          <a:p>
            <a:pPr>
              <a:buFontTx/>
              <a:buNone/>
            </a:pPr>
            <a:r>
              <a:rPr lang="en-US" altLang="en-US" sz="2000"/>
              <a:t>		- Don Norman</a:t>
            </a: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8845980"/>
      </p:ext>
    </p:extLst>
  </p:cSld>
  <p:clrMapOvr>
    <a:masterClrMapping/>
  </p:clrMapOvr>
  <p:transition spd="slow">
    <p:pull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/>
              <a:t>Luminance (Brightness)</a:t>
            </a:r>
          </a:p>
        </p:txBody>
      </p:sp>
      <p:sp>
        <p:nvSpPr>
          <p:cNvPr id="27651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NZ" dirty="0"/>
              <a:t>Rods provide low-light monotone (grey scale) vision. Rods are saturated in bright light and contribute little or nothing to what you see.</a:t>
            </a:r>
          </a:p>
          <a:p>
            <a:endParaRPr lang="en-NZ" dirty="0"/>
          </a:p>
          <a:p>
            <a:r>
              <a:rPr lang="en-NZ" dirty="0"/>
              <a:t>However the principles of brightness and contrast are equally important with colour vision. </a:t>
            </a:r>
          </a:p>
        </p:txBody>
      </p:sp>
      <p:sp>
        <p:nvSpPr>
          <p:cNvPr id="27653" name="Slide Number Placeholder 4"/>
          <p:cNvSpPr>
            <a:spLocks noGrp="1"/>
          </p:cNvSpPr>
          <p:nvPr>
            <p:ph type="sldNum" sz="quarter" idx="1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9pPr>
          </a:lstStyle>
          <a:p>
            <a:fld id="{D1D45685-61A6-4F5C-B054-71552443C99A}" type="slidenum">
              <a:rPr lang="en-GB" sz="1400" smtClean="0"/>
              <a:pPr/>
              <a:t>11</a:t>
            </a:fld>
            <a:endParaRPr lang="en-GB" sz="1400"/>
          </a:p>
        </p:txBody>
      </p:sp>
    </p:spTree>
  </p:cSld>
  <p:clrMapOvr>
    <a:masterClrMapping/>
  </p:clrMapOvr>
  <p:transition spd="slow">
    <p:pull/>
  </p:transition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2913CDC2-33B3-E716-0347-7E2A5580E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fld id="{87158501-71C5-40DA-B341-5A655E0762A6}" type="slidenum">
              <a:rPr lang="en-US" altLang="en-US" smtClean="0"/>
              <a:pPr/>
              <a:t>110</a:t>
            </a:fld>
            <a:endParaRPr lang="en-US" altLang="en-US"/>
          </a:p>
        </p:txBody>
      </p:sp>
      <p:sp>
        <p:nvSpPr>
          <p:cNvPr id="8194" name="Rectangle 2">
            <a:extLst>
              <a:ext uri="{FF2B5EF4-FFF2-40B4-BE49-F238E27FC236}">
                <a16:creationId xmlns:a16="http://schemas.microsoft.com/office/drawing/2014/main" id="{CF3EA4CF-84B0-AE77-9827-91A48BA0132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Amplifying Cognition</a:t>
            </a:r>
          </a:p>
        </p:txBody>
      </p:sp>
      <p:sp>
        <p:nvSpPr>
          <p:cNvPr id="8195" name="Rectangle 3">
            <a:extLst>
              <a:ext uri="{FF2B5EF4-FFF2-40B4-BE49-F238E27FC236}">
                <a16:creationId xmlns:a16="http://schemas.microsoft.com/office/drawing/2014/main" id="{BAF9D761-8147-E06E-5AF7-4D7193FEE3D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Increased resources</a:t>
            </a:r>
          </a:p>
          <a:p>
            <a:r>
              <a:rPr lang="en-US" altLang="en-US"/>
              <a:t>Reduced search</a:t>
            </a:r>
          </a:p>
          <a:p>
            <a:r>
              <a:rPr lang="en-US" altLang="en-US"/>
              <a:t>Enhanced recognition of patterns</a:t>
            </a:r>
          </a:p>
          <a:p>
            <a:r>
              <a:rPr lang="en-US" altLang="en-US"/>
              <a:t>Perceptual inference</a:t>
            </a:r>
          </a:p>
          <a:p>
            <a:r>
              <a:rPr lang="en-US" altLang="en-US"/>
              <a:t>Perceptual monitoring</a:t>
            </a:r>
          </a:p>
          <a:p>
            <a:r>
              <a:rPr lang="en-US" altLang="en-US"/>
              <a:t>Manipulable medium</a:t>
            </a:r>
          </a:p>
        </p:txBody>
      </p:sp>
    </p:spTree>
    <p:extLst>
      <p:ext uri="{BB962C8B-B14F-4D97-AF65-F5344CB8AC3E}">
        <p14:creationId xmlns:p14="http://schemas.microsoft.com/office/powerpoint/2010/main" val="2702336369"/>
      </p:ext>
    </p:extLst>
  </p:cSld>
  <p:clrMapOvr>
    <a:masterClrMapping/>
  </p:clrMapOvr>
  <p:transition spd="slow">
    <p:pull/>
  </p:transition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67CC2AB8-3C44-1F63-2808-9C6D9C831F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fld id="{87158501-71C5-40DA-B341-5A655E0762A6}" type="slidenum">
              <a:rPr lang="en-US" altLang="en-US" smtClean="0"/>
              <a:pPr/>
              <a:t>111</a:t>
            </a:fld>
            <a:endParaRPr lang="en-US" altLang="en-US"/>
          </a:p>
        </p:txBody>
      </p:sp>
      <p:sp>
        <p:nvSpPr>
          <p:cNvPr id="9218" name="Rectangle 2">
            <a:extLst>
              <a:ext uri="{FF2B5EF4-FFF2-40B4-BE49-F238E27FC236}">
                <a16:creationId xmlns:a16="http://schemas.microsoft.com/office/drawing/2014/main" id="{315D296A-BCEC-CD6C-7F89-53F6A0351C3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Poor Encodings ...</a:t>
            </a:r>
          </a:p>
        </p:txBody>
      </p:sp>
      <p:sp>
        <p:nvSpPr>
          <p:cNvPr id="9219" name="Rectangle 3">
            <a:extLst>
              <a:ext uri="{FF2B5EF4-FFF2-40B4-BE49-F238E27FC236}">
                <a16:creationId xmlns:a16="http://schemas.microsoft.com/office/drawing/2014/main" id="{70C4A6CF-816C-8269-769A-40028612D36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May reduce task performance</a:t>
            </a:r>
          </a:p>
          <a:p>
            <a:r>
              <a:rPr lang="en-US" altLang="en-US"/>
              <a:t>May make information hard to find</a:t>
            </a:r>
          </a:p>
        </p:txBody>
      </p:sp>
      <p:pic>
        <p:nvPicPr>
          <p:cNvPr id="9220" name="Picture 4">
            <a:extLst>
              <a:ext uri="{FF2B5EF4-FFF2-40B4-BE49-F238E27FC236}">
                <a16:creationId xmlns:a16="http://schemas.microsoft.com/office/drawing/2014/main" id="{22B30E8B-1EA2-2395-2C36-C4275F762B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564904"/>
            <a:ext cx="5832648" cy="3891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21" name="Text Box 5">
            <a:extLst>
              <a:ext uri="{FF2B5EF4-FFF2-40B4-BE49-F238E27FC236}">
                <a16:creationId xmlns:a16="http://schemas.microsoft.com/office/drawing/2014/main" id="{6AAD64F5-ED10-A8EC-F4C1-A6D4B3FE5B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6324600"/>
            <a:ext cx="76962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sz="2000">
                <a:latin typeface="Arial" panose="020B0604020202020204" pitchFamily="34" charset="0"/>
              </a:rPr>
              <a:t>http://www.research.ibm.com/dx/proceedings/pravda/truevis.htm</a:t>
            </a:r>
          </a:p>
        </p:txBody>
      </p:sp>
    </p:spTree>
    <p:extLst>
      <p:ext uri="{BB962C8B-B14F-4D97-AF65-F5344CB8AC3E}">
        <p14:creationId xmlns:p14="http://schemas.microsoft.com/office/powerpoint/2010/main" val="517185987"/>
      </p:ext>
    </p:extLst>
  </p:cSld>
  <p:clrMapOvr>
    <a:masterClrMapping/>
  </p:clrMapOvr>
  <p:transition spd="slow">
    <p:pull/>
  </p:transition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187C0D42-4CA1-1996-2308-DEEA0B9AC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fld id="{87158501-71C5-40DA-B341-5A655E0762A6}" type="slidenum">
              <a:rPr lang="en-US" altLang="en-US" smtClean="0"/>
              <a:pPr/>
              <a:t>112</a:t>
            </a:fld>
            <a:endParaRPr lang="en-US" altLang="en-US"/>
          </a:p>
        </p:txBody>
      </p:sp>
      <p:sp>
        <p:nvSpPr>
          <p:cNvPr id="10242" name="Rectangle 2">
            <a:extLst>
              <a:ext uri="{FF2B5EF4-FFF2-40B4-BE49-F238E27FC236}">
                <a16:creationId xmlns:a16="http://schemas.microsoft.com/office/drawing/2014/main" id="{58F0BEE1-A5E2-91F7-579E-DF6455B2D95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Or worse ...</a:t>
            </a:r>
          </a:p>
        </p:txBody>
      </p:sp>
      <p:sp>
        <p:nvSpPr>
          <p:cNvPr id="10243" name="Rectangle 3">
            <a:extLst>
              <a:ext uri="{FF2B5EF4-FFF2-40B4-BE49-F238E27FC236}">
                <a16:creationId xmlns:a16="http://schemas.microsoft.com/office/drawing/2014/main" id="{DEFB1508-83F0-EB3F-4C24-321A087AA01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The </a:t>
            </a:r>
            <a:r>
              <a:rPr lang="en-US" altLang="en-US" i="1"/>
              <a:t>Challenger</a:t>
            </a:r>
            <a:r>
              <a:rPr lang="en-US" altLang="en-US"/>
              <a:t> shuttle disaster was linked to a misunderstood diagram</a:t>
            </a:r>
          </a:p>
        </p:txBody>
      </p:sp>
      <p:pic>
        <p:nvPicPr>
          <p:cNvPr id="10244" name="Picture 4">
            <a:extLst>
              <a:ext uri="{FF2B5EF4-FFF2-40B4-BE49-F238E27FC236}">
                <a16:creationId xmlns:a16="http://schemas.microsoft.com/office/drawing/2014/main" id="{E4834E84-F777-B41A-D535-A6BDE9D3FF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452687"/>
            <a:ext cx="5638800" cy="4405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0698159"/>
      </p:ext>
    </p:extLst>
  </p:cSld>
  <p:clrMapOvr>
    <a:masterClrMapping/>
  </p:clrMapOvr>
  <p:transition spd="slow">
    <p:pull/>
  </p:transition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BA36F18A-8315-68A9-F259-9CAFBFB8AF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fld id="{87158501-71C5-40DA-B341-5A655E0762A6}" type="slidenum">
              <a:rPr lang="en-US" altLang="en-US" smtClean="0"/>
              <a:pPr/>
              <a:t>113</a:t>
            </a:fld>
            <a:endParaRPr lang="en-US" altLang="en-US"/>
          </a:p>
        </p:txBody>
      </p:sp>
      <p:sp>
        <p:nvSpPr>
          <p:cNvPr id="11266" name="Rectangle 2">
            <a:extLst>
              <a:ext uri="{FF2B5EF4-FFF2-40B4-BE49-F238E27FC236}">
                <a16:creationId xmlns:a16="http://schemas.microsoft.com/office/drawing/2014/main" id="{5729ADC7-9A56-6B13-F193-5845AB13D23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Knowledge Crystallization</a:t>
            </a:r>
          </a:p>
        </p:txBody>
      </p:sp>
      <p:sp>
        <p:nvSpPr>
          <p:cNvPr id="11267" name="Rectangle 3">
            <a:extLst>
              <a:ext uri="{FF2B5EF4-FFF2-40B4-BE49-F238E27FC236}">
                <a16:creationId xmlns:a16="http://schemas.microsoft.com/office/drawing/2014/main" id="{0C8D7F83-A4D7-87D8-BF6E-B559AC745F9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The general process used when people have a task to complete</a:t>
            </a:r>
          </a:p>
        </p:txBody>
      </p:sp>
      <p:pic>
        <p:nvPicPr>
          <p:cNvPr id="11268" name="Picture 4">
            <a:extLst>
              <a:ext uri="{FF2B5EF4-FFF2-40B4-BE49-F238E27FC236}">
                <a16:creationId xmlns:a16="http://schemas.microsoft.com/office/drawing/2014/main" id="{3F7B1D53-7C71-6D18-7A47-F7026943B3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636912"/>
            <a:ext cx="5749925" cy="3843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0170127"/>
      </p:ext>
    </p:extLst>
  </p:cSld>
  <p:clrMapOvr>
    <a:masterClrMapping/>
  </p:clrMapOvr>
  <p:transition spd="slow">
    <p:pull/>
  </p:transition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C43E58CB-37DD-0344-4998-7BDA0FFB5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fld id="{87158501-71C5-40DA-B341-5A655E0762A6}" type="slidenum">
              <a:rPr lang="en-US" altLang="en-US" smtClean="0"/>
              <a:pPr/>
              <a:t>114</a:t>
            </a:fld>
            <a:endParaRPr lang="en-US" altLang="en-US"/>
          </a:p>
        </p:txBody>
      </p:sp>
      <p:sp>
        <p:nvSpPr>
          <p:cNvPr id="12290" name="Rectangle 2">
            <a:extLst>
              <a:ext uri="{FF2B5EF4-FFF2-40B4-BE49-F238E27FC236}">
                <a16:creationId xmlns:a16="http://schemas.microsoft.com/office/drawing/2014/main" id="{F74AE0EB-2C14-E74E-2FFC-7E02F01AA2E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Infovis at Different Levels</a:t>
            </a:r>
          </a:p>
        </p:txBody>
      </p:sp>
      <p:sp>
        <p:nvSpPr>
          <p:cNvPr id="12291" name="Rectangle 3">
            <a:extLst>
              <a:ext uri="{FF2B5EF4-FFF2-40B4-BE49-F238E27FC236}">
                <a16:creationId xmlns:a16="http://schemas.microsoft.com/office/drawing/2014/main" id="{29FD839A-A1CC-BEE3-93E7-1B6784F6C27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Infosphere</a:t>
            </a:r>
          </a:p>
          <a:p>
            <a:r>
              <a:rPr lang="en-US" altLang="en-US"/>
              <a:t>Information workspace</a:t>
            </a:r>
          </a:p>
          <a:p>
            <a:r>
              <a:rPr lang="en-US" altLang="en-US"/>
              <a:t>Visual knowledge tools</a:t>
            </a:r>
          </a:p>
          <a:p>
            <a:r>
              <a:rPr lang="en-US" altLang="en-US"/>
              <a:t>Visual objects</a:t>
            </a:r>
          </a:p>
        </p:txBody>
      </p:sp>
    </p:spTree>
    <p:extLst>
      <p:ext uri="{BB962C8B-B14F-4D97-AF65-F5344CB8AC3E}">
        <p14:creationId xmlns:p14="http://schemas.microsoft.com/office/powerpoint/2010/main" val="3059201755"/>
      </p:ext>
    </p:extLst>
  </p:cSld>
  <p:clrMapOvr>
    <a:masterClrMapping/>
  </p:clrMapOvr>
  <p:transition spd="slow">
    <p:pull/>
  </p:transition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24CB8B9C-FACD-C61E-E36B-DD78E9231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fld id="{87158501-71C5-40DA-B341-5A655E0762A6}" type="slidenum">
              <a:rPr lang="en-US" altLang="en-US" smtClean="0"/>
              <a:pPr/>
              <a:t>115</a:t>
            </a:fld>
            <a:endParaRPr lang="en-US" altLang="en-US"/>
          </a:p>
        </p:txBody>
      </p:sp>
      <p:sp>
        <p:nvSpPr>
          <p:cNvPr id="13314" name="Rectangle 2">
            <a:extLst>
              <a:ext uri="{FF2B5EF4-FFF2-40B4-BE49-F238E27FC236}">
                <a16:creationId xmlns:a16="http://schemas.microsoft.com/office/drawing/2014/main" id="{FE4E83AD-8EC5-3A21-9690-4674010DC73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Looking for Benefits</a:t>
            </a:r>
          </a:p>
        </p:txBody>
      </p:sp>
      <p:sp>
        <p:nvSpPr>
          <p:cNvPr id="13315" name="Rectangle 3">
            <a:extLst>
              <a:ext uri="{FF2B5EF4-FFF2-40B4-BE49-F238E27FC236}">
                <a16:creationId xmlns:a16="http://schemas.microsoft.com/office/drawing/2014/main" id="{4BBE0956-C995-F7E2-AF60-DF4E4BF3BDA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A </a:t>
            </a:r>
            <a:r>
              <a:rPr lang="en-US" altLang="en-US" i="1"/>
              <a:t>Cost of Knowledge Characteristic Function</a:t>
            </a:r>
            <a:r>
              <a:rPr lang="en-US" altLang="en-US"/>
              <a:t> maps the cost of an operation to the benefit of doing it</a:t>
            </a:r>
          </a:p>
          <a:p>
            <a:r>
              <a:rPr lang="en-US" altLang="en-US"/>
              <a:t>An effective function should reduce the cost / increase the benefit</a:t>
            </a:r>
          </a:p>
        </p:txBody>
      </p:sp>
      <p:pic>
        <p:nvPicPr>
          <p:cNvPr id="13316" name="Picture 4">
            <a:extLst>
              <a:ext uri="{FF2B5EF4-FFF2-40B4-BE49-F238E27FC236}">
                <a16:creationId xmlns:a16="http://schemas.microsoft.com/office/drawing/2014/main" id="{993D871C-5358-7FAB-EA66-D35EC9DE20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3522663"/>
            <a:ext cx="4191000" cy="3335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3527662"/>
      </p:ext>
    </p:extLst>
  </p:cSld>
  <p:clrMapOvr>
    <a:masterClrMapping/>
  </p:clrMapOvr>
  <p:transition spd="slow">
    <p:pull/>
  </p:transition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A40F690-2479-3453-4981-C6554BDA3D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fld id="{87158501-71C5-40DA-B341-5A655E0762A6}" type="slidenum">
              <a:rPr lang="en-US" altLang="en-US" smtClean="0"/>
              <a:pPr/>
              <a:t>116</a:t>
            </a:fld>
            <a:endParaRPr lang="en-US" altLang="en-US"/>
          </a:p>
        </p:txBody>
      </p:sp>
      <p:sp>
        <p:nvSpPr>
          <p:cNvPr id="14338" name="Rectangle 2">
            <a:extLst>
              <a:ext uri="{FF2B5EF4-FFF2-40B4-BE49-F238E27FC236}">
                <a16:creationId xmlns:a16="http://schemas.microsoft.com/office/drawing/2014/main" id="{B7845584-75D0-FDC2-DD65-785EEBD1FF0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Mapping Data to Visual Form</a:t>
            </a:r>
          </a:p>
        </p:txBody>
      </p:sp>
      <p:pic>
        <p:nvPicPr>
          <p:cNvPr id="14340" name="Picture 4">
            <a:extLst>
              <a:ext uri="{FF2B5EF4-FFF2-40B4-BE49-F238E27FC236}">
                <a16:creationId xmlns:a16="http://schemas.microsoft.com/office/drawing/2014/main" id="{FF2D68BC-A4AD-E74C-25AC-35944DADF5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828800"/>
            <a:ext cx="7772400" cy="2824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3794583"/>
      </p:ext>
    </p:extLst>
  </p:cSld>
  <p:clrMapOvr>
    <a:masterClrMapping/>
  </p:clrMapOvr>
  <p:transition spd="slow">
    <p:pull/>
  </p:transition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9D881831-8CD0-CA54-38B2-049BBB76AC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fld id="{87158501-71C5-40DA-B341-5A655E0762A6}" type="slidenum">
              <a:rPr lang="en-US" altLang="en-US" smtClean="0"/>
              <a:pPr/>
              <a:t>117</a:t>
            </a:fld>
            <a:endParaRPr lang="en-US" altLang="en-US"/>
          </a:p>
        </p:txBody>
      </p:sp>
      <p:sp>
        <p:nvSpPr>
          <p:cNvPr id="15362" name="Rectangle 2">
            <a:extLst>
              <a:ext uri="{FF2B5EF4-FFF2-40B4-BE49-F238E27FC236}">
                <a16:creationId xmlns:a16="http://schemas.microsoft.com/office/drawing/2014/main" id="{0129A806-2A3E-FDFE-250B-56F2DC532C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Raw Data</a:t>
            </a:r>
          </a:p>
        </p:txBody>
      </p:sp>
      <p:sp>
        <p:nvSpPr>
          <p:cNvPr id="15363" name="Rectangle 3">
            <a:extLst>
              <a:ext uri="{FF2B5EF4-FFF2-40B4-BE49-F238E27FC236}">
                <a16:creationId xmlns:a16="http://schemas.microsoft.com/office/drawing/2014/main" id="{4D6B5175-A33B-2545-E67A-F7723DDAE39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ct val="50000"/>
              </a:spcBef>
            </a:pPr>
            <a:r>
              <a:rPr lang="en-US" altLang="en-US"/>
              <a:t>Usually represented as a relation or set of relations to give it some structure</a:t>
            </a:r>
          </a:p>
          <a:p>
            <a:pPr>
              <a:spcBef>
                <a:spcPct val="50000"/>
              </a:spcBef>
            </a:pPr>
            <a:r>
              <a:rPr lang="en-US" altLang="en-US"/>
              <a:t>A relation is a set of tuples in the form: &lt;value</a:t>
            </a:r>
            <a:r>
              <a:rPr lang="en-US" altLang="en-US" baseline="-25000"/>
              <a:t>ix</a:t>
            </a:r>
            <a:r>
              <a:rPr lang="en-US" altLang="en-US"/>
              <a:t>, value</a:t>
            </a:r>
            <a:r>
              <a:rPr lang="en-US" altLang="en-US" baseline="-25000"/>
              <a:t>iy</a:t>
            </a:r>
            <a:r>
              <a:rPr lang="en-US" altLang="en-US"/>
              <a:t>&gt;, &lt;value</a:t>
            </a:r>
            <a:r>
              <a:rPr lang="en-US" altLang="en-US" baseline="-25000"/>
              <a:t>jx</a:t>
            </a:r>
            <a:r>
              <a:rPr lang="en-US" altLang="en-US"/>
              <a:t>, value</a:t>
            </a:r>
            <a:r>
              <a:rPr lang="en-US" altLang="en-US" baseline="-25000"/>
              <a:t>jy</a:t>
            </a:r>
            <a:r>
              <a:rPr lang="en-US" altLang="en-US"/>
              <a:t>&gt; ...</a:t>
            </a:r>
          </a:p>
        </p:txBody>
      </p:sp>
    </p:spTree>
    <p:extLst>
      <p:ext uri="{BB962C8B-B14F-4D97-AF65-F5344CB8AC3E}">
        <p14:creationId xmlns:p14="http://schemas.microsoft.com/office/powerpoint/2010/main" val="1833398066"/>
      </p:ext>
    </p:extLst>
  </p:cSld>
  <p:clrMapOvr>
    <a:masterClrMapping/>
  </p:clrMapOvr>
  <p:transition spd="slow">
    <p:pull/>
  </p:transition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24B4F6E6-648A-9DD0-B8E8-FD34B49273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fld id="{87158501-71C5-40DA-B341-5A655E0762A6}" type="slidenum">
              <a:rPr lang="en-US" altLang="en-US" smtClean="0"/>
              <a:pPr/>
              <a:t>118</a:t>
            </a:fld>
            <a:endParaRPr lang="en-US" altLang="en-US"/>
          </a:p>
        </p:txBody>
      </p:sp>
      <p:sp>
        <p:nvSpPr>
          <p:cNvPr id="16386" name="Rectangle 2">
            <a:extLst>
              <a:ext uri="{FF2B5EF4-FFF2-40B4-BE49-F238E27FC236}">
                <a16:creationId xmlns:a16="http://schemas.microsoft.com/office/drawing/2014/main" id="{837168FD-6545-198B-7E67-5194A4F923A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Data Tables</a:t>
            </a:r>
          </a:p>
        </p:txBody>
      </p:sp>
      <p:sp>
        <p:nvSpPr>
          <p:cNvPr id="16389" name="Rectangle 5">
            <a:extLst>
              <a:ext uri="{FF2B5EF4-FFF2-40B4-BE49-F238E27FC236}">
                <a16:creationId xmlns:a16="http://schemas.microsoft.com/office/drawing/2014/main" id="{4F72C42F-F709-6DA7-9F09-64971D4D59E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Contain data and metadata</a:t>
            </a:r>
          </a:p>
          <a:p>
            <a:endParaRPr lang="en-US" altLang="en-US"/>
          </a:p>
        </p:txBody>
      </p:sp>
      <p:pic>
        <p:nvPicPr>
          <p:cNvPr id="16392" name="Picture 8">
            <a:extLst>
              <a:ext uri="{FF2B5EF4-FFF2-40B4-BE49-F238E27FC236}">
                <a16:creationId xmlns:a16="http://schemas.microsoft.com/office/drawing/2014/main" id="{3FBF32A2-5912-1D2F-8245-D026875FBB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724025"/>
            <a:ext cx="8229600" cy="3346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0975401"/>
      </p:ext>
    </p:extLst>
  </p:cSld>
  <p:clrMapOvr>
    <a:masterClrMapping/>
  </p:clrMapOvr>
  <p:transition spd="slow">
    <p:pull/>
  </p:transition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FF0A267F-B3DF-0732-11DB-AA1ECCBAD7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fld id="{87158501-71C5-40DA-B341-5A655E0762A6}" type="slidenum">
              <a:rPr lang="en-US" altLang="en-US" smtClean="0"/>
              <a:pPr/>
              <a:t>119</a:t>
            </a:fld>
            <a:endParaRPr lang="en-US" altLang="en-US"/>
          </a:p>
        </p:txBody>
      </p:sp>
      <p:sp>
        <p:nvSpPr>
          <p:cNvPr id="17411" name="Rectangle 3">
            <a:extLst>
              <a:ext uri="{FF2B5EF4-FFF2-40B4-BE49-F238E27FC236}">
                <a16:creationId xmlns:a16="http://schemas.microsoft.com/office/drawing/2014/main" id="{03DC34BB-D0DD-2EED-D78A-15FED39ED31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altLang="en-US">
                <a:solidFill>
                  <a:schemeClr val="tx2"/>
                </a:solidFill>
              </a:rPr>
              <a:t>Note:</a:t>
            </a:r>
            <a:endParaRPr lang="en-US" altLang="en-US"/>
          </a:p>
          <a:p>
            <a:pPr>
              <a:buFontTx/>
              <a:buNone/>
            </a:pPr>
            <a:r>
              <a:rPr lang="en-US" altLang="en-US"/>
              <a:t>Dimensionality can have different meanings:</a:t>
            </a:r>
          </a:p>
          <a:p>
            <a:pPr lvl="1"/>
            <a:r>
              <a:rPr lang="en-US" altLang="en-US"/>
              <a:t>number of input variables</a:t>
            </a:r>
          </a:p>
          <a:p>
            <a:pPr lvl="1"/>
            <a:r>
              <a:rPr lang="en-US" altLang="en-US"/>
              <a:t>number of output variables</a:t>
            </a:r>
          </a:p>
          <a:p>
            <a:pPr lvl="1"/>
            <a:r>
              <a:rPr lang="en-US" altLang="en-US"/>
              <a:t>number of input and output variables</a:t>
            </a:r>
          </a:p>
          <a:p>
            <a:pPr lvl="1"/>
            <a:r>
              <a:rPr lang="en-US" altLang="en-US"/>
              <a:t>number of spatial dimensions in data</a:t>
            </a:r>
          </a:p>
        </p:txBody>
      </p:sp>
    </p:spTree>
    <p:extLst>
      <p:ext uri="{BB962C8B-B14F-4D97-AF65-F5344CB8AC3E}">
        <p14:creationId xmlns:p14="http://schemas.microsoft.com/office/powerpoint/2010/main" val="2312391175"/>
      </p:ext>
    </p:extLst>
  </p:cSld>
  <p:clrMapOvr>
    <a:masterClrMapping/>
  </p:clrMapOvr>
  <p:transition spd="slow">
    <p:pull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1"/>
          <p:cNvSpPr>
            <a:spLocks noGrp="1"/>
          </p:cNvSpPr>
          <p:nvPr>
            <p:ph type="title"/>
          </p:nvPr>
        </p:nvSpPr>
        <p:spPr>
          <a:xfrm>
            <a:off x="1476375" y="115888"/>
            <a:ext cx="5616575" cy="1225550"/>
          </a:xfrm>
        </p:spPr>
        <p:txBody>
          <a:bodyPr/>
          <a:lstStyle/>
          <a:p>
            <a:r>
              <a:rPr lang="en-NZ"/>
              <a:t>Colour and gender</a:t>
            </a:r>
          </a:p>
        </p:txBody>
      </p:sp>
      <p:sp>
        <p:nvSpPr>
          <p:cNvPr id="28679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9pPr>
          </a:lstStyle>
          <a:p>
            <a:fld id="{99AFAFDD-4D12-404A-A1A9-C2BCE4DA0328}" type="slidenum">
              <a:rPr lang="en-GB" sz="1400" smtClean="0"/>
              <a:pPr/>
              <a:t>12</a:t>
            </a:fld>
            <a:endParaRPr lang="en-GB" sz="1400"/>
          </a:p>
        </p:txBody>
      </p:sp>
      <p:pic>
        <p:nvPicPr>
          <p:cNvPr id="28676" name="Picture 2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72375" y="1916832"/>
            <a:ext cx="3999625" cy="4209331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7654" name="Content Placeholder 7"/>
          <p:cNvSpPr>
            <a:spLocks noGrp="1"/>
          </p:cNvSpPr>
          <p:nvPr>
            <p:ph sz="quarter" idx="4"/>
          </p:nvPr>
        </p:nvSpPr>
        <p:spPr/>
        <p:txBody>
          <a:bodyPr>
            <a:normAutofit fontScale="92500" lnSpcReduction="20000"/>
          </a:bodyPr>
          <a:lstStyle/>
          <a:p>
            <a:pPr>
              <a:defRPr/>
            </a:pPr>
            <a:r>
              <a:rPr lang="en-NZ" dirty="0"/>
              <a:t>Women see more colours than men (on average)</a:t>
            </a:r>
          </a:p>
          <a:p>
            <a:pPr>
              <a:defRPr/>
            </a:pPr>
            <a:endParaRPr lang="en-NZ" dirty="0"/>
          </a:p>
          <a:p>
            <a:pPr>
              <a:defRPr/>
            </a:pPr>
            <a:r>
              <a:rPr lang="en-NZ" dirty="0"/>
              <a:t>Perhaps 80% of men are colour blind .. depending on how you measure it. </a:t>
            </a:r>
            <a:r>
              <a:rPr lang="en-NZ" dirty="0">
                <a:sym typeface="Wingdings" pitchFamily="2" charset="2"/>
              </a:rPr>
              <a:t></a:t>
            </a:r>
          </a:p>
          <a:p>
            <a:pPr>
              <a:defRPr/>
            </a:pPr>
            <a:endParaRPr lang="en-NZ" dirty="0">
              <a:sym typeface="Wingdings" pitchFamily="2" charset="2"/>
            </a:endParaRPr>
          </a:p>
          <a:p>
            <a:pPr>
              <a:defRPr/>
            </a:pPr>
            <a:r>
              <a:rPr lang="en-NZ" dirty="0">
                <a:sym typeface="Wingdings" pitchFamily="2" charset="2"/>
              </a:rPr>
              <a:t>There is a difference between seeing the colours on a chart and seeing them in isolation</a:t>
            </a:r>
          </a:p>
        </p:txBody>
      </p:sp>
    </p:spTree>
  </p:cSld>
  <p:clrMapOvr>
    <a:masterClrMapping/>
  </p:clrMapOvr>
  <p:transition spd="slow">
    <p:pull/>
  </p:transition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181DBE5-96A8-4B5B-82A4-080B81DE9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fld id="{87158501-71C5-40DA-B341-5A655E0762A6}" type="slidenum">
              <a:rPr lang="en-US" altLang="en-US" smtClean="0"/>
              <a:pPr/>
              <a:t>120</a:t>
            </a:fld>
            <a:endParaRPr lang="en-US" altLang="en-US"/>
          </a:p>
        </p:txBody>
      </p:sp>
      <p:sp>
        <p:nvSpPr>
          <p:cNvPr id="18434" name="Rectangle 2">
            <a:extLst>
              <a:ext uri="{FF2B5EF4-FFF2-40B4-BE49-F238E27FC236}">
                <a16:creationId xmlns:a16="http://schemas.microsoft.com/office/drawing/2014/main" id="{191044F3-5E52-2DE8-01F2-46BAD422442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Data Transformations</a:t>
            </a:r>
          </a:p>
        </p:txBody>
      </p:sp>
      <p:sp>
        <p:nvSpPr>
          <p:cNvPr id="18435" name="Rectangle 3">
            <a:extLst>
              <a:ext uri="{FF2B5EF4-FFF2-40B4-BE49-F238E27FC236}">
                <a16:creationId xmlns:a16="http://schemas.microsoft.com/office/drawing/2014/main" id="{C2C4DF7C-06F8-2435-F5FE-6CEBD35CBFB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Four types of data transformations:</a:t>
            </a:r>
          </a:p>
          <a:p>
            <a:pPr lvl="1"/>
            <a:r>
              <a:rPr lang="en-US" altLang="en-US"/>
              <a:t>Values to derived values</a:t>
            </a:r>
          </a:p>
          <a:p>
            <a:pPr lvl="1"/>
            <a:r>
              <a:rPr lang="en-US" altLang="en-US"/>
              <a:t>Structure to derived structure</a:t>
            </a:r>
          </a:p>
          <a:p>
            <a:pPr lvl="1"/>
            <a:r>
              <a:rPr lang="en-US" altLang="en-US"/>
              <a:t>Values to derived structure</a:t>
            </a:r>
          </a:p>
          <a:p>
            <a:pPr lvl="1"/>
            <a:r>
              <a:rPr lang="en-US" altLang="en-US"/>
              <a:t>Structure to derived values</a:t>
            </a:r>
          </a:p>
        </p:txBody>
      </p:sp>
    </p:spTree>
    <p:extLst>
      <p:ext uri="{BB962C8B-B14F-4D97-AF65-F5344CB8AC3E}">
        <p14:creationId xmlns:p14="http://schemas.microsoft.com/office/powerpoint/2010/main" val="3464804285"/>
      </p:ext>
    </p:extLst>
  </p:cSld>
  <p:clrMapOvr>
    <a:masterClrMapping/>
  </p:clrMapOvr>
  <p:transition spd="slow">
    <p:pull/>
  </p:transition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B2F14949-B881-5409-ABAF-D8039B8333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A17869-5747-425B-A10B-B3A348ADFE9F}" type="slidenum">
              <a:rPr lang="en-US" altLang="en-US"/>
              <a:pPr/>
              <a:t>121</a:t>
            </a:fld>
            <a:endParaRPr lang="en-US" altLang="en-US"/>
          </a:p>
        </p:txBody>
      </p:sp>
      <p:pic>
        <p:nvPicPr>
          <p:cNvPr id="37890" name="Picture 2">
            <a:extLst>
              <a:ext uri="{FF2B5EF4-FFF2-40B4-BE49-F238E27FC236}">
                <a16:creationId xmlns:a16="http://schemas.microsoft.com/office/drawing/2014/main" id="{D8CCAC44-D494-22C0-E658-E1DD6EC182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228600"/>
            <a:ext cx="6045200" cy="647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9831987"/>
      </p:ext>
    </p:extLst>
  </p:cSld>
  <p:clrMapOvr>
    <a:masterClrMapping/>
  </p:clrMapOvr>
  <p:transition spd="slow">
    <p:pull/>
  </p:transition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819DC120-C7F5-A994-B122-BD0693ADB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AF969-653A-4FFE-8198-DCF1D6210AB6}" type="slidenum">
              <a:rPr lang="en-US" altLang="en-US"/>
              <a:pPr/>
              <a:t>122</a:t>
            </a:fld>
            <a:endParaRPr lang="en-US" altLang="en-US"/>
          </a:p>
        </p:txBody>
      </p:sp>
      <p:pic>
        <p:nvPicPr>
          <p:cNvPr id="38915" name="Picture 3">
            <a:extLst>
              <a:ext uri="{FF2B5EF4-FFF2-40B4-BE49-F238E27FC236}">
                <a16:creationId xmlns:a16="http://schemas.microsoft.com/office/drawing/2014/main" id="{8C82372A-6489-9BDB-8A39-EBEDB484C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228600"/>
            <a:ext cx="4749800" cy="647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3273542"/>
      </p:ext>
    </p:extLst>
  </p:cSld>
  <p:clrMapOvr>
    <a:masterClrMapping/>
  </p:clrMapOvr>
  <p:transition spd="slow">
    <p:pull/>
  </p:transition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7E857AAD-D147-ED41-FB50-22B9747B0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6622B-FE87-43AC-B303-541F9EB96F81}" type="slidenum">
              <a:rPr lang="en-US" altLang="en-US"/>
              <a:pPr/>
              <a:t>123</a:t>
            </a:fld>
            <a:endParaRPr lang="en-US" altLang="en-US"/>
          </a:p>
        </p:txBody>
      </p:sp>
      <p:pic>
        <p:nvPicPr>
          <p:cNvPr id="39938" name="Picture 2">
            <a:extLst>
              <a:ext uri="{FF2B5EF4-FFF2-40B4-BE49-F238E27FC236}">
                <a16:creationId xmlns:a16="http://schemas.microsoft.com/office/drawing/2014/main" id="{E7D78A3D-4716-AA15-EA0F-7727AC8A33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439738"/>
            <a:ext cx="6705600" cy="5846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385422"/>
      </p:ext>
    </p:extLst>
  </p:cSld>
  <p:clrMapOvr>
    <a:masterClrMapping/>
  </p:clrMapOvr>
  <p:transition spd="slow">
    <p:pull/>
  </p:transition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85F69F8D-925E-466F-1C8F-F1E237217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fld id="{87158501-71C5-40DA-B341-5A655E0762A6}" type="slidenum">
              <a:rPr lang="en-US" altLang="en-US" smtClean="0"/>
              <a:pPr/>
              <a:t>124</a:t>
            </a:fld>
            <a:endParaRPr lang="en-US" altLang="en-US"/>
          </a:p>
        </p:txBody>
      </p:sp>
      <p:sp>
        <p:nvSpPr>
          <p:cNvPr id="20482" name="Rectangle 2">
            <a:extLst>
              <a:ext uri="{FF2B5EF4-FFF2-40B4-BE49-F238E27FC236}">
                <a16:creationId xmlns:a16="http://schemas.microsoft.com/office/drawing/2014/main" id="{A16DAC7C-EE02-5D1C-8E8D-320F6ECF9B7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Visual Structures</a:t>
            </a:r>
          </a:p>
        </p:txBody>
      </p:sp>
      <p:sp>
        <p:nvSpPr>
          <p:cNvPr id="20483" name="Rectangle 3">
            <a:extLst>
              <a:ext uri="{FF2B5EF4-FFF2-40B4-BE49-F238E27FC236}">
                <a16:creationId xmlns:a16="http://schemas.microsoft.com/office/drawing/2014/main" id="{CAA7938C-3F90-AF5C-E080-6AE8A85A693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Basic building blocks include:</a:t>
            </a:r>
          </a:p>
          <a:p>
            <a:pPr lvl="1"/>
            <a:r>
              <a:rPr lang="en-US" altLang="en-US"/>
              <a:t>Position</a:t>
            </a:r>
          </a:p>
          <a:p>
            <a:pPr lvl="1"/>
            <a:r>
              <a:rPr lang="en-US" altLang="en-US"/>
              <a:t>Marks</a:t>
            </a:r>
          </a:p>
          <a:p>
            <a:pPr lvl="1"/>
            <a:r>
              <a:rPr lang="en-US" altLang="en-US"/>
              <a:t>Connections</a:t>
            </a:r>
          </a:p>
          <a:p>
            <a:pPr lvl="1"/>
            <a:r>
              <a:rPr lang="en-US" altLang="en-US"/>
              <a:t>Enclosure</a:t>
            </a:r>
          </a:p>
          <a:p>
            <a:pPr lvl="1"/>
            <a:r>
              <a:rPr lang="en-US" altLang="en-US"/>
              <a:t>Retinal properties</a:t>
            </a:r>
          </a:p>
          <a:p>
            <a:pPr lvl="1"/>
            <a:r>
              <a:rPr lang="en-US" altLang="en-US"/>
              <a:t>Temporal encoding</a:t>
            </a:r>
          </a:p>
        </p:txBody>
      </p:sp>
    </p:spTree>
    <p:extLst>
      <p:ext uri="{BB962C8B-B14F-4D97-AF65-F5344CB8AC3E}">
        <p14:creationId xmlns:p14="http://schemas.microsoft.com/office/powerpoint/2010/main" val="2661853923"/>
      </p:ext>
    </p:extLst>
  </p:cSld>
  <p:clrMapOvr>
    <a:masterClrMapping/>
  </p:clrMapOvr>
  <p:transition spd="slow">
    <p:pull/>
  </p:transition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1068D554-6A5F-907E-99CA-7EB498F0C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fld id="{87158501-71C5-40DA-B341-5A655E0762A6}" type="slidenum">
              <a:rPr lang="en-US" altLang="en-US" smtClean="0"/>
              <a:pPr/>
              <a:t>125</a:t>
            </a:fld>
            <a:endParaRPr lang="en-US" altLang="en-US"/>
          </a:p>
        </p:txBody>
      </p:sp>
      <p:sp>
        <p:nvSpPr>
          <p:cNvPr id="21506" name="Rectangle 2">
            <a:extLst>
              <a:ext uri="{FF2B5EF4-FFF2-40B4-BE49-F238E27FC236}">
                <a16:creationId xmlns:a16="http://schemas.microsoft.com/office/drawing/2014/main" id="{37C79A29-80D0-7FC6-373A-F4731DE3D75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Position</a:t>
            </a:r>
          </a:p>
        </p:txBody>
      </p:sp>
      <p:sp>
        <p:nvSpPr>
          <p:cNvPr id="21507" name="Rectangle 3">
            <a:extLst>
              <a:ext uri="{FF2B5EF4-FFF2-40B4-BE49-F238E27FC236}">
                <a16:creationId xmlns:a16="http://schemas.microsoft.com/office/drawing/2014/main" id="{FD75079D-1047-7947-EC46-686DFBFF06D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Fundamental aspect of visual structure</a:t>
            </a:r>
          </a:p>
          <a:p>
            <a:r>
              <a:rPr lang="en-US" altLang="en-US"/>
              <a:t>Four possible axes: unstructured, nominal, ordinal, quantitative</a:t>
            </a:r>
          </a:p>
          <a:p>
            <a:r>
              <a:rPr lang="en-US" altLang="en-US"/>
              <a:t>Techniques to maximize its use:</a:t>
            </a:r>
          </a:p>
          <a:p>
            <a:pPr lvl="1"/>
            <a:r>
              <a:rPr lang="en-US" altLang="en-US"/>
              <a:t>Composition</a:t>
            </a:r>
          </a:p>
          <a:p>
            <a:pPr lvl="1"/>
            <a:r>
              <a:rPr lang="en-US" altLang="en-US"/>
              <a:t>Alignment</a:t>
            </a:r>
          </a:p>
          <a:p>
            <a:pPr lvl="1"/>
            <a:r>
              <a:rPr lang="en-US" altLang="en-US"/>
              <a:t>Folding</a:t>
            </a:r>
          </a:p>
          <a:p>
            <a:pPr lvl="1"/>
            <a:r>
              <a:rPr lang="en-US" altLang="en-US"/>
              <a:t>Recursion</a:t>
            </a:r>
          </a:p>
          <a:p>
            <a:pPr lvl="1"/>
            <a:r>
              <a:rPr lang="en-US" altLang="en-US"/>
              <a:t>Overloading</a:t>
            </a:r>
          </a:p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06199174"/>
      </p:ext>
    </p:extLst>
  </p:cSld>
  <p:clrMapOvr>
    <a:masterClrMapping/>
  </p:clrMapOvr>
  <p:transition spd="slow">
    <p:pull/>
  </p:transition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90D78F13-5DDA-1ABD-76DA-D12FDEC1FD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fld id="{87158501-71C5-40DA-B341-5A655E0762A6}" type="slidenum">
              <a:rPr lang="en-US" altLang="en-US" smtClean="0"/>
              <a:pPr/>
              <a:t>126</a:t>
            </a:fld>
            <a:endParaRPr lang="en-US" altLang="en-US"/>
          </a:p>
        </p:txBody>
      </p:sp>
      <p:sp>
        <p:nvSpPr>
          <p:cNvPr id="22530" name="Rectangle 2">
            <a:extLst>
              <a:ext uri="{FF2B5EF4-FFF2-40B4-BE49-F238E27FC236}">
                <a16:creationId xmlns:a16="http://schemas.microsoft.com/office/drawing/2014/main" id="{7EAFC108-14FF-1B9B-D408-5580B839BD2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Marks</a:t>
            </a:r>
          </a:p>
        </p:txBody>
      </p:sp>
      <p:sp>
        <p:nvSpPr>
          <p:cNvPr id="22531" name="Rectangle 3">
            <a:extLst>
              <a:ext uri="{FF2B5EF4-FFF2-40B4-BE49-F238E27FC236}">
                <a16:creationId xmlns:a16="http://schemas.microsoft.com/office/drawing/2014/main" id="{2325DB98-6AC8-5B6E-DFBC-FFF3CFE8DE0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Four types:</a:t>
            </a:r>
          </a:p>
          <a:p>
            <a:pPr lvl="1"/>
            <a:r>
              <a:rPr lang="en-US" altLang="en-US"/>
              <a:t>points</a:t>
            </a:r>
          </a:p>
          <a:p>
            <a:pPr lvl="1"/>
            <a:r>
              <a:rPr lang="en-US" altLang="en-US"/>
              <a:t>lines</a:t>
            </a:r>
          </a:p>
          <a:p>
            <a:pPr lvl="1"/>
            <a:r>
              <a:rPr lang="en-US" altLang="en-US"/>
              <a:t>areas</a:t>
            </a:r>
          </a:p>
          <a:p>
            <a:pPr lvl="1"/>
            <a:r>
              <a:rPr lang="en-US" altLang="en-US"/>
              <a:t>volumes</a:t>
            </a:r>
          </a:p>
        </p:txBody>
      </p:sp>
    </p:spTree>
    <p:extLst>
      <p:ext uri="{BB962C8B-B14F-4D97-AF65-F5344CB8AC3E}">
        <p14:creationId xmlns:p14="http://schemas.microsoft.com/office/powerpoint/2010/main" val="2135877235"/>
      </p:ext>
    </p:extLst>
  </p:cSld>
  <p:clrMapOvr>
    <a:masterClrMapping/>
  </p:clrMapOvr>
  <p:transition spd="slow">
    <p:pull/>
  </p:transition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0B8847EC-C089-E5A8-8CDE-030B4A785B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fld id="{87158501-71C5-40DA-B341-5A655E0762A6}" type="slidenum">
              <a:rPr lang="en-US" altLang="en-US" smtClean="0"/>
              <a:pPr/>
              <a:t>127</a:t>
            </a:fld>
            <a:endParaRPr lang="en-US" altLang="en-US"/>
          </a:p>
        </p:txBody>
      </p:sp>
      <p:sp>
        <p:nvSpPr>
          <p:cNvPr id="23554" name="Rectangle 2">
            <a:extLst>
              <a:ext uri="{FF2B5EF4-FFF2-40B4-BE49-F238E27FC236}">
                <a16:creationId xmlns:a16="http://schemas.microsoft.com/office/drawing/2014/main" id="{62882FDC-3761-39A2-1632-42F2C8852A6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Connections and Enclosure</a:t>
            </a:r>
          </a:p>
        </p:txBody>
      </p:sp>
      <p:sp>
        <p:nvSpPr>
          <p:cNvPr id="23555" name="Rectangle 3">
            <a:extLst>
              <a:ext uri="{FF2B5EF4-FFF2-40B4-BE49-F238E27FC236}">
                <a16:creationId xmlns:a16="http://schemas.microsoft.com/office/drawing/2014/main" id="{86F94862-5EA7-7289-A898-1D74C4E06CA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Connections show a relationship between objects</a:t>
            </a:r>
          </a:p>
          <a:p>
            <a:r>
              <a:rPr lang="en-US" altLang="en-US"/>
              <a:t>Enclosure can also indicate related objects</a:t>
            </a:r>
          </a:p>
        </p:txBody>
      </p:sp>
    </p:spTree>
    <p:extLst>
      <p:ext uri="{BB962C8B-B14F-4D97-AF65-F5344CB8AC3E}">
        <p14:creationId xmlns:p14="http://schemas.microsoft.com/office/powerpoint/2010/main" val="1767636657"/>
      </p:ext>
    </p:extLst>
  </p:cSld>
  <p:clrMapOvr>
    <a:masterClrMapping/>
  </p:clrMapOvr>
  <p:transition spd="slow">
    <p:pull/>
  </p:transition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C5B11F68-70BD-CA80-4EBD-69BF0041C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fld id="{87158501-71C5-40DA-B341-5A655E0762A6}" type="slidenum">
              <a:rPr lang="en-US" altLang="en-US" smtClean="0"/>
              <a:pPr/>
              <a:t>128</a:t>
            </a:fld>
            <a:endParaRPr lang="en-US" altLang="en-US"/>
          </a:p>
        </p:txBody>
      </p:sp>
      <p:sp>
        <p:nvSpPr>
          <p:cNvPr id="24578" name="Rectangle 2">
            <a:extLst>
              <a:ext uri="{FF2B5EF4-FFF2-40B4-BE49-F238E27FC236}">
                <a16:creationId xmlns:a16="http://schemas.microsoft.com/office/drawing/2014/main" id="{B8981551-2883-B172-A8F6-9B7507DB3DE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Retinal Properties</a:t>
            </a:r>
          </a:p>
        </p:txBody>
      </p:sp>
      <p:sp>
        <p:nvSpPr>
          <p:cNvPr id="24579" name="Rectangle 3">
            <a:extLst>
              <a:ext uri="{FF2B5EF4-FFF2-40B4-BE49-F238E27FC236}">
                <a16:creationId xmlns:a16="http://schemas.microsoft.com/office/drawing/2014/main" id="{0645AD8E-DE28-333B-38D2-5F8C5FAA2F8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1143000"/>
            <a:ext cx="8077200" cy="4953000"/>
          </a:xfrm>
        </p:spPr>
        <p:txBody>
          <a:bodyPr/>
          <a:lstStyle/>
          <a:p>
            <a:r>
              <a:rPr lang="en-US" altLang="en-US"/>
              <a:t>Include colour, size, texture, shape, orientation</a:t>
            </a:r>
          </a:p>
        </p:txBody>
      </p:sp>
      <p:pic>
        <p:nvPicPr>
          <p:cNvPr id="24580" name="Picture 4">
            <a:extLst>
              <a:ext uri="{FF2B5EF4-FFF2-40B4-BE49-F238E27FC236}">
                <a16:creationId xmlns:a16="http://schemas.microsoft.com/office/drawing/2014/main" id="{5C52FF6C-3904-E400-87D1-593BF06C5E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752600"/>
            <a:ext cx="6248400" cy="4900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6832809"/>
      </p:ext>
    </p:extLst>
  </p:cSld>
  <p:clrMapOvr>
    <a:masterClrMapping/>
  </p:clrMapOvr>
  <p:transition spd="slow">
    <p:pull/>
  </p:transition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F3889448-7FF4-E170-ABF7-1F72C989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fld id="{87158501-71C5-40DA-B341-5A655E0762A6}" type="slidenum">
              <a:rPr lang="en-US" altLang="en-US" smtClean="0"/>
              <a:pPr/>
              <a:t>129</a:t>
            </a:fld>
            <a:endParaRPr lang="en-US" altLang="en-US"/>
          </a:p>
        </p:txBody>
      </p:sp>
      <p:sp>
        <p:nvSpPr>
          <p:cNvPr id="25602" name="Rectangle 2">
            <a:extLst>
              <a:ext uri="{FF2B5EF4-FFF2-40B4-BE49-F238E27FC236}">
                <a16:creationId xmlns:a16="http://schemas.microsoft.com/office/drawing/2014/main" id="{52E5C5F4-BE57-083D-9BB2-70255CF6704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Temporal Encoding</a:t>
            </a:r>
          </a:p>
        </p:txBody>
      </p:sp>
      <p:sp>
        <p:nvSpPr>
          <p:cNvPr id="25603" name="Rectangle 3">
            <a:extLst>
              <a:ext uri="{FF2B5EF4-FFF2-40B4-BE49-F238E27FC236}">
                <a16:creationId xmlns:a16="http://schemas.microsoft.com/office/drawing/2014/main" id="{0663F626-25E6-1FEA-684B-6FE6661E778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Humans are very sensitive to changes in mark position and their retinal properties</a:t>
            </a:r>
          </a:p>
          <a:p>
            <a:r>
              <a:rPr lang="en-US" altLang="en-US"/>
              <a:t>Data shown may or may not be time-based</a:t>
            </a:r>
          </a:p>
        </p:txBody>
      </p:sp>
    </p:spTree>
    <p:extLst>
      <p:ext uri="{BB962C8B-B14F-4D97-AF65-F5344CB8AC3E}">
        <p14:creationId xmlns:p14="http://schemas.microsoft.com/office/powerpoint/2010/main" val="3418566338"/>
      </p:ext>
    </p:extLst>
  </p:cSld>
  <p:clrMapOvr>
    <a:masterClrMapping/>
  </p:clrMapOvr>
  <p:transition spd="slow">
    <p:pull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82BFCF49-0AC2-48DD-B61A-5E030C5C920D}" type="slidenum">
              <a:rPr lang="en-GB" smtClean="0"/>
              <a:pPr>
                <a:defRPr/>
              </a:pPr>
              <a:t>13</a:t>
            </a:fld>
            <a:endParaRPr lang="en-GB"/>
          </a:p>
        </p:txBody>
      </p:sp>
      <p:pic>
        <p:nvPicPr>
          <p:cNvPr id="6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107504" y="-20239"/>
            <a:ext cx="7740352" cy="6878239"/>
          </a:xfrm>
          <a:prstGeom prst="rect">
            <a:avLst/>
          </a:prstGeom>
        </p:spPr>
      </p:pic>
      <p:sp>
        <p:nvSpPr>
          <p:cNvPr id="7" name="Oval Callout 6"/>
          <p:cNvSpPr/>
          <p:nvPr/>
        </p:nvSpPr>
        <p:spPr bwMode="auto">
          <a:xfrm>
            <a:off x="7847856" y="4725144"/>
            <a:ext cx="1403648" cy="1296144"/>
          </a:xfrm>
          <a:prstGeom prst="wedgeEllipseCallout">
            <a:avLst>
              <a:gd name="adj1" fmla="val -80143"/>
              <a:gd name="adj2" fmla="val 77241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NZ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" charset="0"/>
              </a:rPr>
              <a:t>Oops </a:t>
            </a:r>
          </a:p>
        </p:txBody>
      </p:sp>
    </p:spTree>
    <p:extLst>
      <p:ext uri="{BB962C8B-B14F-4D97-AF65-F5344CB8AC3E}">
        <p14:creationId xmlns:p14="http://schemas.microsoft.com/office/powerpoint/2010/main" val="1691415013"/>
      </p:ext>
    </p:extLst>
  </p:cSld>
  <p:clrMapOvr>
    <a:masterClrMapping/>
  </p:clrMapOvr>
  <p:transition spd="slow">
    <p:pull/>
  </p:transition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29AA0AE2-9425-7716-99AC-479D5704E3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fld id="{87158501-71C5-40DA-B341-5A655E0762A6}" type="slidenum">
              <a:rPr lang="en-US" altLang="en-US" smtClean="0"/>
              <a:pPr/>
              <a:t>130</a:t>
            </a:fld>
            <a:endParaRPr lang="en-US" altLang="en-US"/>
          </a:p>
        </p:txBody>
      </p:sp>
      <p:sp>
        <p:nvSpPr>
          <p:cNvPr id="26626" name="Rectangle 2">
            <a:extLst>
              <a:ext uri="{FF2B5EF4-FFF2-40B4-BE49-F238E27FC236}">
                <a16:creationId xmlns:a16="http://schemas.microsoft.com/office/drawing/2014/main" id="{718F7802-AEFF-520C-FA88-6F5B01EF7B2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View Transformations</a:t>
            </a:r>
          </a:p>
        </p:txBody>
      </p:sp>
      <p:sp>
        <p:nvSpPr>
          <p:cNvPr id="26627" name="Rectangle 3">
            <a:extLst>
              <a:ext uri="{FF2B5EF4-FFF2-40B4-BE49-F238E27FC236}">
                <a16:creationId xmlns:a16="http://schemas.microsoft.com/office/drawing/2014/main" id="{EFC25B23-9259-B333-10C1-D31319C33D6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Make a static presentation interactive</a:t>
            </a:r>
          </a:p>
          <a:p>
            <a:r>
              <a:rPr lang="en-US" altLang="en-US"/>
              <a:t>Three common transformations:</a:t>
            </a:r>
          </a:p>
          <a:p>
            <a:pPr lvl="1"/>
            <a:r>
              <a:rPr lang="en-US" altLang="en-US"/>
              <a:t>Location probes</a:t>
            </a:r>
          </a:p>
          <a:p>
            <a:pPr lvl="1"/>
            <a:r>
              <a:rPr lang="en-US" altLang="en-US"/>
              <a:t>Viewport controls</a:t>
            </a:r>
          </a:p>
          <a:p>
            <a:pPr lvl="1"/>
            <a:r>
              <a:rPr lang="en-US" altLang="en-US"/>
              <a:t>Distortions</a:t>
            </a:r>
          </a:p>
        </p:txBody>
      </p:sp>
    </p:spTree>
    <p:extLst>
      <p:ext uri="{BB962C8B-B14F-4D97-AF65-F5344CB8AC3E}">
        <p14:creationId xmlns:p14="http://schemas.microsoft.com/office/powerpoint/2010/main" val="866085704"/>
      </p:ext>
    </p:extLst>
  </p:cSld>
  <p:clrMapOvr>
    <a:masterClrMapping/>
  </p:clrMapOvr>
  <p:transition spd="slow">
    <p:pull/>
  </p:transition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970DEC02-64D2-EB6E-91E1-2F2442A176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fld id="{87158501-71C5-40DA-B341-5A655E0762A6}" type="slidenum">
              <a:rPr lang="en-US" altLang="en-US" smtClean="0"/>
              <a:pPr/>
              <a:t>131</a:t>
            </a:fld>
            <a:endParaRPr lang="en-US" altLang="en-US"/>
          </a:p>
        </p:txBody>
      </p:sp>
      <p:sp>
        <p:nvSpPr>
          <p:cNvPr id="28674" name="Rectangle 2">
            <a:extLst>
              <a:ext uri="{FF2B5EF4-FFF2-40B4-BE49-F238E27FC236}">
                <a16:creationId xmlns:a16="http://schemas.microsoft.com/office/drawing/2014/main" id="{D8B98299-992A-01CA-C416-23B2C59BEF6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Scientific Visualization</a:t>
            </a:r>
          </a:p>
        </p:txBody>
      </p:sp>
      <p:pic>
        <p:nvPicPr>
          <p:cNvPr id="28676" name="Picture 4">
            <a:extLst>
              <a:ext uri="{FF2B5EF4-FFF2-40B4-BE49-F238E27FC236}">
                <a16:creationId xmlns:a16="http://schemas.microsoft.com/office/drawing/2014/main" id="{5F216350-C66C-BEA8-2525-763AF9DA6E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524000"/>
            <a:ext cx="6402388" cy="4162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2791707"/>
      </p:ext>
    </p:extLst>
  </p:cSld>
  <p:clrMapOvr>
    <a:masterClrMapping/>
  </p:clrMapOvr>
  <p:transition spd="slow">
    <p:pull/>
  </p:transition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A4126246-2055-C455-F5B2-E24E1C5C2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fld id="{87158501-71C5-40DA-B341-5A655E0762A6}" type="slidenum">
              <a:rPr lang="en-US" altLang="en-US" smtClean="0"/>
              <a:pPr/>
              <a:t>132</a:t>
            </a:fld>
            <a:endParaRPr lang="en-US" altLang="en-US"/>
          </a:p>
        </p:txBody>
      </p:sp>
      <p:sp>
        <p:nvSpPr>
          <p:cNvPr id="29698" name="Rectangle 2">
            <a:extLst>
              <a:ext uri="{FF2B5EF4-FFF2-40B4-BE49-F238E27FC236}">
                <a16:creationId xmlns:a16="http://schemas.microsoft.com/office/drawing/2014/main" id="{249B8DEF-34A0-B9A7-E9BD-F03E77A44AE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GIS</a:t>
            </a:r>
          </a:p>
        </p:txBody>
      </p:sp>
      <p:pic>
        <p:nvPicPr>
          <p:cNvPr id="29700" name="Picture 4">
            <a:extLst>
              <a:ext uri="{FF2B5EF4-FFF2-40B4-BE49-F238E27FC236}">
                <a16:creationId xmlns:a16="http://schemas.microsoft.com/office/drawing/2014/main" id="{6C5BCCD1-D39E-5D2F-0B25-60833B6C2E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1371600"/>
            <a:ext cx="5886450" cy="4232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7725997"/>
      </p:ext>
    </p:extLst>
  </p:cSld>
  <p:clrMapOvr>
    <a:masterClrMapping/>
  </p:clrMapOvr>
  <p:transition spd="slow">
    <p:pull/>
  </p:transition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ECA9D7D4-2FA5-8892-AA1D-DAE25D0EB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fld id="{87158501-71C5-40DA-B341-5A655E0762A6}" type="slidenum">
              <a:rPr lang="en-US" altLang="en-US" smtClean="0"/>
              <a:pPr/>
              <a:t>133</a:t>
            </a:fld>
            <a:endParaRPr lang="en-US" altLang="en-US"/>
          </a:p>
        </p:txBody>
      </p:sp>
      <p:sp>
        <p:nvSpPr>
          <p:cNvPr id="30722" name="Rectangle 2">
            <a:extLst>
              <a:ext uri="{FF2B5EF4-FFF2-40B4-BE49-F238E27FC236}">
                <a16:creationId xmlns:a16="http://schemas.microsoft.com/office/drawing/2014/main" id="{1FE73853-3B19-9C87-AB1D-CEBC0052FB4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152400"/>
            <a:ext cx="8534400" cy="762000"/>
          </a:xfrm>
        </p:spPr>
        <p:txBody>
          <a:bodyPr/>
          <a:lstStyle/>
          <a:p>
            <a:r>
              <a:rPr lang="en-US" altLang="en-US"/>
              <a:t> Multi-Dimensional Scattergraphs</a:t>
            </a:r>
          </a:p>
        </p:txBody>
      </p:sp>
      <p:sp>
        <p:nvSpPr>
          <p:cNvPr id="30723" name="Rectangle 3">
            <a:extLst>
              <a:ext uri="{FF2B5EF4-FFF2-40B4-BE49-F238E27FC236}">
                <a16:creationId xmlns:a16="http://schemas.microsoft.com/office/drawing/2014/main" id="{AAD7E413-7172-CB26-8845-869306FD016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  <p:pic>
        <p:nvPicPr>
          <p:cNvPr id="30724" name="Picture 4">
            <a:extLst>
              <a:ext uri="{FF2B5EF4-FFF2-40B4-BE49-F238E27FC236}">
                <a16:creationId xmlns:a16="http://schemas.microsoft.com/office/drawing/2014/main" id="{67406EEF-B0F4-A278-20C7-8FE4C23805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914400"/>
            <a:ext cx="7886700" cy="5354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3956917"/>
      </p:ext>
    </p:extLst>
  </p:cSld>
  <p:clrMapOvr>
    <a:masterClrMapping/>
  </p:clrMapOvr>
  <p:transition spd="slow">
    <p:pull/>
  </p:transition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FFEFAD82-459B-4820-8234-B6F8B932FB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fld id="{87158501-71C5-40DA-B341-5A655E0762A6}" type="slidenum">
              <a:rPr lang="en-US" altLang="en-US" smtClean="0"/>
              <a:pPr/>
              <a:t>134</a:t>
            </a:fld>
            <a:endParaRPr lang="en-US" altLang="en-US"/>
          </a:p>
        </p:txBody>
      </p:sp>
      <p:sp>
        <p:nvSpPr>
          <p:cNvPr id="31746" name="Rectangle 2">
            <a:extLst>
              <a:ext uri="{FF2B5EF4-FFF2-40B4-BE49-F238E27FC236}">
                <a16:creationId xmlns:a16="http://schemas.microsoft.com/office/drawing/2014/main" id="{22BEBAA4-A93A-4A31-585D-A8E82E40889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Worlds-Within-Worlds</a:t>
            </a:r>
          </a:p>
        </p:txBody>
      </p:sp>
      <p:pic>
        <p:nvPicPr>
          <p:cNvPr id="31748" name="Picture 4">
            <a:extLst>
              <a:ext uri="{FF2B5EF4-FFF2-40B4-BE49-F238E27FC236}">
                <a16:creationId xmlns:a16="http://schemas.microsoft.com/office/drawing/2014/main" id="{84C65727-98B2-F4A8-A639-C13878BE99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2060848"/>
            <a:ext cx="6019800" cy="4295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2311839"/>
      </p:ext>
    </p:extLst>
  </p:cSld>
  <p:clrMapOvr>
    <a:masterClrMapping/>
  </p:clrMapOvr>
  <p:transition spd="slow">
    <p:pull/>
  </p:transition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2BB6F2F6-151B-8C06-B261-8190720A6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fld id="{87158501-71C5-40DA-B341-5A655E0762A6}" type="slidenum">
              <a:rPr lang="en-US" altLang="en-US" smtClean="0"/>
              <a:pPr/>
              <a:t>135</a:t>
            </a:fld>
            <a:endParaRPr lang="en-US" altLang="en-US"/>
          </a:p>
        </p:txBody>
      </p:sp>
      <p:sp>
        <p:nvSpPr>
          <p:cNvPr id="32770" name="Rectangle 2">
            <a:extLst>
              <a:ext uri="{FF2B5EF4-FFF2-40B4-BE49-F238E27FC236}">
                <a16:creationId xmlns:a16="http://schemas.microsoft.com/office/drawing/2014/main" id="{D69AF259-213F-128C-EEE4-F9DC633E157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Multi-Dimensional Tables</a:t>
            </a:r>
          </a:p>
        </p:txBody>
      </p:sp>
      <p:sp>
        <p:nvSpPr>
          <p:cNvPr id="32771" name="Rectangle 3">
            <a:extLst>
              <a:ext uri="{FF2B5EF4-FFF2-40B4-BE49-F238E27FC236}">
                <a16:creationId xmlns:a16="http://schemas.microsoft.com/office/drawing/2014/main" id="{F826E480-7617-89E4-C2D1-45235C78A26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  <p:pic>
        <p:nvPicPr>
          <p:cNvPr id="32772" name="Picture 4">
            <a:extLst>
              <a:ext uri="{FF2B5EF4-FFF2-40B4-BE49-F238E27FC236}">
                <a16:creationId xmlns:a16="http://schemas.microsoft.com/office/drawing/2014/main" id="{59AF3577-E4D8-489B-E37B-C3E40E27CB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143000"/>
            <a:ext cx="7696200" cy="4984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7675940"/>
      </p:ext>
    </p:extLst>
  </p:cSld>
  <p:clrMapOvr>
    <a:masterClrMapping/>
  </p:clrMapOvr>
  <p:transition spd="slow">
    <p:pull/>
  </p:transition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EAC6FBCE-3D36-8344-1063-85298CE05D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fld id="{87158501-71C5-40DA-B341-5A655E0762A6}" type="slidenum">
              <a:rPr lang="en-US" altLang="en-US" smtClean="0"/>
              <a:pPr/>
              <a:t>136</a:t>
            </a:fld>
            <a:endParaRPr lang="en-US" altLang="en-US"/>
          </a:p>
        </p:txBody>
      </p:sp>
      <p:sp>
        <p:nvSpPr>
          <p:cNvPr id="33794" name="Rectangle 2">
            <a:extLst>
              <a:ext uri="{FF2B5EF4-FFF2-40B4-BE49-F238E27FC236}">
                <a16:creationId xmlns:a16="http://schemas.microsoft.com/office/drawing/2014/main" id="{41F74F94-36E2-6380-6918-D771C874787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Information Landscapes</a:t>
            </a:r>
          </a:p>
        </p:txBody>
      </p:sp>
      <p:pic>
        <p:nvPicPr>
          <p:cNvPr id="33796" name="Picture 4">
            <a:extLst>
              <a:ext uri="{FF2B5EF4-FFF2-40B4-BE49-F238E27FC236}">
                <a16:creationId xmlns:a16="http://schemas.microsoft.com/office/drawing/2014/main" id="{C5338FA7-BCCD-0DA1-BEF1-17F7257F55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556792"/>
            <a:ext cx="6019800" cy="5133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841469"/>
      </p:ext>
    </p:extLst>
  </p:cSld>
  <p:clrMapOvr>
    <a:masterClrMapping/>
  </p:clrMapOvr>
  <p:transition spd="slow">
    <p:pull/>
  </p:transition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B47E515E-CDAE-3637-71CC-0304CDBC4C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fld id="{87158501-71C5-40DA-B341-5A655E0762A6}" type="slidenum">
              <a:rPr lang="en-US" altLang="en-US" smtClean="0"/>
              <a:pPr/>
              <a:t>137</a:t>
            </a:fld>
            <a:endParaRPr lang="en-US" altLang="en-US"/>
          </a:p>
        </p:txBody>
      </p:sp>
      <p:sp>
        <p:nvSpPr>
          <p:cNvPr id="34818" name="Rectangle 2">
            <a:extLst>
              <a:ext uri="{FF2B5EF4-FFF2-40B4-BE49-F238E27FC236}">
                <a16:creationId xmlns:a16="http://schemas.microsoft.com/office/drawing/2014/main" id="{CCEB49A5-648D-C9F0-5F3A-4DB2409164D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Node and Link Diagrams</a:t>
            </a:r>
          </a:p>
        </p:txBody>
      </p:sp>
      <p:pic>
        <p:nvPicPr>
          <p:cNvPr id="34820" name="Picture 4">
            <a:extLst>
              <a:ext uri="{FF2B5EF4-FFF2-40B4-BE49-F238E27FC236}">
                <a16:creationId xmlns:a16="http://schemas.microsoft.com/office/drawing/2014/main" id="{AE87D252-D0EA-308E-F730-59D223E37F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1628800"/>
            <a:ext cx="5338763" cy="4779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0782897"/>
      </p:ext>
    </p:extLst>
  </p:cSld>
  <p:clrMapOvr>
    <a:masterClrMapping/>
  </p:clrMapOvr>
  <p:transition spd="slow">
    <p:pull/>
  </p:transition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B8C75AAC-DCD0-9A0B-674C-5C84CEC644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fld id="{87158501-71C5-40DA-B341-5A655E0762A6}" type="slidenum">
              <a:rPr lang="en-US" altLang="en-US" smtClean="0"/>
              <a:pPr/>
              <a:t>138</a:t>
            </a:fld>
            <a:endParaRPr lang="en-US" altLang="en-US"/>
          </a:p>
        </p:txBody>
      </p:sp>
      <p:sp>
        <p:nvSpPr>
          <p:cNvPr id="35842" name="Rectangle 2">
            <a:extLst>
              <a:ext uri="{FF2B5EF4-FFF2-40B4-BE49-F238E27FC236}">
                <a16:creationId xmlns:a16="http://schemas.microsoft.com/office/drawing/2014/main" id="{8B4B7484-9C7D-0B4D-4B37-03D1AB4A378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Trees</a:t>
            </a:r>
          </a:p>
        </p:txBody>
      </p:sp>
      <p:pic>
        <p:nvPicPr>
          <p:cNvPr id="35844" name="Picture 4">
            <a:extLst>
              <a:ext uri="{FF2B5EF4-FFF2-40B4-BE49-F238E27FC236}">
                <a16:creationId xmlns:a16="http://schemas.microsoft.com/office/drawing/2014/main" id="{DAC9B04E-11EE-D944-84D7-4EB6D46806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1066800"/>
            <a:ext cx="5092700" cy="533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2911184"/>
      </p:ext>
    </p:extLst>
  </p:cSld>
  <p:clrMapOvr>
    <a:masterClrMapping/>
  </p:clrMapOvr>
  <p:transition spd="slow">
    <p:pull/>
  </p:transition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A510F47F-88F0-6564-AAAB-461D8F31D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fld id="{87158501-71C5-40DA-B341-5A655E0762A6}" type="slidenum">
              <a:rPr lang="en-US" altLang="en-US" smtClean="0"/>
              <a:pPr/>
              <a:t>139</a:t>
            </a:fld>
            <a:endParaRPr lang="en-US" altLang="en-US"/>
          </a:p>
        </p:txBody>
      </p:sp>
      <p:sp>
        <p:nvSpPr>
          <p:cNvPr id="36866" name="Rectangle 2">
            <a:extLst>
              <a:ext uri="{FF2B5EF4-FFF2-40B4-BE49-F238E27FC236}">
                <a16:creationId xmlns:a16="http://schemas.microsoft.com/office/drawing/2014/main" id="{2C7ED7E6-81A4-BD35-65B2-9EB9D20E88E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Special Data Transforms</a:t>
            </a:r>
          </a:p>
        </p:txBody>
      </p:sp>
      <p:pic>
        <p:nvPicPr>
          <p:cNvPr id="36868" name="Picture 4">
            <a:extLst>
              <a:ext uri="{FF2B5EF4-FFF2-40B4-BE49-F238E27FC236}">
                <a16:creationId xmlns:a16="http://schemas.microsoft.com/office/drawing/2014/main" id="{F04376E7-2AF9-A190-FF05-1317EC2D2B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503362"/>
            <a:ext cx="6669088" cy="5354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1762508"/>
      </p:ext>
    </p:extLst>
  </p:cSld>
  <p:clrMapOvr>
    <a:masterClrMapping/>
  </p:clrMapOvr>
  <p:transition spd="slow">
    <p:pull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/>
          <p:cNvSpPr>
            <a:spLocks noGrp="1"/>
          </p:cNvSpPr>
          <p:nvPr>
            <p:ph type="title"/>
          </p:nvPr>
        </p:nvSpPr>
        <p:spPr>
          <a:xfrm>
            <a:off x="1475656" y="274638"/>
            <a:ext cx="7489378" cy="1143000"/>
          </a:xfrm>
        </p:spPr>
        <p:txBody>
          <a:bodyPr/>
          <a:lstStyle/>
          <a:p>
            <a:r>
              <a:rPr lang="en-NZ" dirty="0"/>
              <a:t>Central versus peripheral vision</a:t>
            </a:r>
          </a:p>
        </p:txBody>
      </p:sp>
      <p:sp>
        <p:nvSpPr>
          <p:cNvPr id="29704" name="Slide Number Placeholder 7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9pPr>
          </a:lstStyle>
          <a:p>
            <a:fld id="{146935F4-C502-4D54-B64D-0266B0AB6622}" type="slidenum">
              <a:rPr lang="en-GB" sz="1400" smtClean="0"/>
              <a:pPr/>
              <a:t>14</a:t>
            </a:fld>
            <a:endParaRPr lang="en-GB" sz="1400"/>
          </a:p>
        </p:txBody>
      </p:sp>
      <p:sp>
        <p:nvSpPr>
          <p:cNvPr id="29700" name="Content Placeholder 3"/>
          <p:cNvSpPr>
            <a:spLocks noGrp="1"/>
          </p:cNvSpPr>
          <p:nvPr>
            <p:ph sz="quarter" idx="2"/>
          </p:nvPr>
        </p:nvSpPr>
        <p:spPr>
          <a:xfrm>
            <a:off x="457200" y="2174875"/>
            <a:ext cx="4040188" cy="2549525"/>
          </a:xfrm>
        </p:spPr>
        <p:txBody>
          <a:bodyPr/>
          <a:lstStyle/>
          <a:p>
            <a:r>
              <a:rPr lang="en-NZ" dirty="0"/>
              <a:t>More cone cells</a:t>
            </a:r>
          </a:p>
          <a:p>
            <a:r>
              <a:rPr lang="en-NZ" dirty="0"/>
              <a:t>Better detail and focus	</a:t>
            </a:r>
          </a:p>
        </p:txBody>
      </p:sp>
      <p:sp>
        <p:nvSpPr>
          <p:cNvPr id="29702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2190750"/>
          </a:xfrm>
        </p:spPr>
        <p:txBody>
          <a:bodyPr/>
          <a:lstStyle/>
          <a:p>
            <a:r>
              <a:rPr lang="en-NZ" dirty="0"/>
              <a:t>Less cells in general and more rod cells </a:t>
            </a:r>
          </a:p>
          <a:p>
            <a:r>
              <a:rPr lang="en-NZ" dirty="0"/>
              <a:t>Good movement detection</a:t>
            </a:r>
          </a:p>
        </p:txBody>
      </p:sp>
      <p:sp>
        <p:nvSpPr>
          <p:cNvPr id="29699" name="Text Placeholder 2"/>
          <p:cNvSpPr>
            <a:spLocks noGrp="1"/>
          </p:cNvSpPr>
          <p:nvPr>
            <p:ph type="body" sz="quarter" idx="1"/>
          </p:nvPr>
        </p:nvSpPr>
        <p:spPr>
          <a:xfrm>
            <a:off x="457200" y="1636713"/>
            <a:ext cx="4040188" cy="639762"/>
          </a:xfrm>
        </p:spPr>
        <p:txBody>
          <a:bodyPr/>
          <a:lstStyle/>
          <a:p>
            <a:r>
              <a:rPr lang="en-NZ"/>
              <a:t>Central</a:t>
            </a:r>
          </a:p>
        </p:txBody>
      </p:sp>
      <p:sp>
        <p:nvSpPr>
          <p:cNvPr id="29701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636713"/>
            <a:ext cx="4041775" cy="639762"/>
          </a:xfrm>
        </p:spPr>
        <p:txBody>
          <a:bodyPr/>
          <a:lstStyle/>
          <a:p>
            <a:r>
              <a:rPr lang="en-NZ"/>
              <a:t>Peripheral </a:t>
            </a:r>
          </a:p>
        </p:txBody>
      </p:sp>
      <p:pic>
        <p:nvPicPr>
          <p:cNvPr id="2970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3734124"/>
            <a:ext cx="5112568" cy="3000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>
    <p:pull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500" y="3563938"/>
            <a:ext cx="3492500" cy="3095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/>
              <a:t>Interpreting the signal</a:t>
            </a:r>
          </a:p>
        </p:txBody>
      </p:sp>
      <p:sp>
        <p:nvSpPr>
          <p:cNvPr id="30725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GB" sz="2400"/>
              <a:t>Size and depth</a:t>
            </a:r>
          </a:p>
          <a:p>
            <a:pPr lvl="1" eaLnBrk="1" hangingPunct="1">
              <a:lnSpc>
                <a:spcPct val="90000"/>
              </a:lnSpc>
              <a:spcBef>
                <a:spcPct val="40000"/>
              </a:spcBef>
            </a:pPr>
            <a:r>
              <a:rPr lang="en-GB" sz="2000"/>
              <a:t>visual angle indicates how much of view object occupies</a:t>
            </a:r>
            <a:br>
              <a:rPr lang="en-GB" sz="2000"/>
            </a:br>
            <a:r>
              <a:rPr lang="en-GB" sz="2000"/>
              <a:t>	</a:t>
            </a:r>
            <a:r>
              <a:rPr lang="en-GB" sz="1600"/>
              <a:t>(relates to size and distance from eye)</a:t>
            </a:r>
          </a:p>
          <a:p>
            <a:pPr lvl="1" eaLnBrk="1" hangingPunct="1">
              <a:lnSpc>
                <a:spcPct val="90000"/>
              </a:lnSpc>
              <a:spcBef>
                <a:spcPct val="40000"/>
              </a:spcBef>
            </a:pPr>
            <a:r>
              <a:rPr lang="en-GB" sz="2000"/>
              <a:t>visual acuity is ability to </a:t>
            </a:r>
            <a:br>
              <a:rPr lang="en-GB" sz="2000"/>
            </a:br>
            <a:r>
              <a:rPr lang="en-GB" sz="2000"/>
              <a:t>perceive detail </a:t>
            </a:r>
            <a:r>
              <a:rPr lang="en-GB" sz="1600"/>
              <a:t>(limited)</a:t>
            </a:r>
            <a:endParaRPr lang="en-GB" sz="2000"/>
          </a:p>
          <a:p>
            <a:pPr lvl="1" eaLnBrk="1" hangingPunct="1">
              <a:lnSpc>
                <a:spcPct val="90000"/>
              </a:lnSpc>
              <a:spcBef>
                <a:spcPct val="40000"/>
              </a:spcBef>
            </a:pPr>
            <a:r>
              <a:rPr lang="en-GB" sz="2000"/>
              <a:t>familiar objects perceived as </a:t>
            </a:r>
            <a:br>
              <a:rPr lang="en-GB" sz="2000"/>
            </a:br>
            <a:r>
              <a:rPr lang="en-GB" sz="2000"/>
              <a:t>constant size </a:t>
            </a:r>
            <a:r>
              <a:rPr lang="en-GB" sz="1600"/>
              <a:t>in spite of changes in </a:t>
            </a:r>
            <a:br>
              <a:rPr lang="en-GB" sz="1600"/>
            </a:br>
            <a:r>
              <a:rPr lang="en-GB" sz="1600"/>
              <a:t>visual angle when far away)</a:t>
            </a:r>
            <a:endParaRPr lang="en-GB" sz="1800"/>
          </a:p>
          <a:p>
            <a:pPr lvl="1" eaLnBrk="1" hangingPunct="1">
              <a:lnSpc>
                <a:spcPct val="90000"/>
              </a:lnSpc>
              <a:spcBef>
                <a:spcPct val="40000"/>
              </a:spcBef>
            </a:pPr>
            <a:r>
              <a:rPr lang="en-GB" sz="2000"/>
              <a:t>cues like overlapping help </a:t>
            </a:r>
            <a:br>
              <a:rPr lang="en-GB" sz="2000"/>
            </a:br>
            <a:r>
              <a:rPr lang="en-GB" sz="2000"/>
              <a:t>perception of size and depth</a:t>
            </a:r>
          </a:p>
          <a:p>
            <a:pPr eaLnBrk="1" hangingPunct="1">
              <a:lnSpc>
                <a:spcPct val="90000"/>
              </a:lnSpc>
              <a:spcBef>
                <a:spcPct val="40000"/>
              </a:spcBef>
            </a:pPr>
            <a:r>
              <a:rPr lang="en-GB" sz="2400"/>
              <a:t>What does this mean for </a:t>
            </a:r>
            <a:br>
              <a:rPr lang="en-GB" sz="2400"/>
            </a:br>
            <a:r>
              <a:rPr lang="en-GB" sz="2400"/>
              <a:t>items on the screen periphery? </a:t>
            </a:r>
          </a:p>
        </p:txBody>
      </p:sp>
      <p:sp>
        <p:nvSpPr>
          <p:cNvPr id="30723" name="Slide Number Placeholder 5"/>
          <p:cNvSpPr>
            <a:spLocks noGrp="1"/>
          </p:cNvSpPr>
          <p:nvPr>
            <p:ph type="sldNum" sz="quarter" idx="1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9pPr>
          </a:lstStyle>
          <a:p>
            <a:fld id="{917D4669-9D6A-4985-A464-F879904A2F4F}" type="slidenum">
              <a:rPr lang="en-GB" sz="1400" smtClean="0"/>
              <a:pPr/>
              <a:t>15</a:t>
            </a:fld>
            <a:endParaRPr lang="en-GB" sz="1400"/>
          </a:p>
        </p:txBody>
      </p:sp>
    </p:spTree>
  </p:cSld>
  <p:clrMapOvr>
    <a:masterClrMapping/>
  </p:clrMapOvr>
  <p:transition spd="slow">
    <p:pull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/>
              <a:t>Interpreting the signal (cont)</a:t>
            </a:r>
          </a:p>
        </p:txBody>
      </p:sp>
      <p:sp>
        <p:nvSpPr>
          <p:cNvPr id="31748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pPr eaLnBrk="1" hangingPunct="1"/>
            <a:r>
              <a:rPr lang="en-GB"/>
              <a:t>The visual system compensates (to some degree) for:</a:t>
            </a:r>
          </a:p>
          <a:p>
            <a:pPr lvl="1" eaLnBrk="1" hangingPunct="1"/>
            <a:r>
              <a:rPr lang="en-GB"/>
              <a:t>movement</a:t>
            </a:r>
          </a:p>
          <a:p>
            <a:pPr lvl="1" eaLnBrk="1" hangingPunct="1"/>
            <a:r>
              <a:rPr lang="en-GB"/>
              <a:t>changes in luminance.</a:t>
            </a:r>
          </a:p>
          <a:p>
            <a:pPr lvl="4" eaLnBrk="1" hangingPunct="1"/>
            <a:endParaRPr lang="en-GB" sz="1800"/>
          </a:p>
          <a:p>
            <a:pPr eaLnBrk="1" hangingPunct="1"/>
            <a:r>
              <a:rPr lang="en-GB"/>
              <a:t>Context is used to resolve ambiguity</a:t>
            </a:r>
          </a:p>
          <a:p>
            <a:pPr lvl="4" eaLnBrk="1" hangingPunct="1"/>
            <a:endParaRPr lang="en-GB" sz="1800"/>
          </a:p>
          <a:p>
            <a:pPr eaLnBrk="1" hangingPunct="1"/>
            <a:r>
              <a:rPr lang="en-GB"/>
              <a:t>Optical illusions sometimes occur due to over compensation</a:t>
            </a:r>
          </a:p>
        </p:txBody>
      </p:sp>
      <p:sp>
        <p:nvSpPr>
          <p:cNvPr id="31746" name="Slide Number Placeholder 5"/>
          <p:cNvSpPr>
            <a:spLocks noGrp="1"/>
          </p:cNvSpPr>
          <p:nvPr>
            <p:ph type="sldNum" sz="quarter" idx="1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9pPr>
          </a:lstStyle>
          <a:p>
            <a:fld id="{1B00FD49-7A16-4257-A1F1-086B574A2EFA}" type="slidenum">
              <a:rPr lang="en-GB" sz="1400" smtClean="0"/>
              <a:pPr/>
              <a:t>16</a:t>
            </a:fld>
            <a:endParaRPr lang="en-GB" sz="1400"/>
          </a:p>
        </p:txBody>
      </p:sp>
    </p:spTree>
  </p:cSld>
  <p:clrMapOvr>
    <a:masterClrMapping/>
  </p:clrMapOvr>
  <p:transition spd="slow">
    <p:pull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1" name="Rectangle 2"/>
          <p:cNvSpPr>
            <a:spLocks noGrp="1" noChangeArrowheads="1"/>
          </p:cNvSpPr>
          <p:nvPr>
            <p:ph type="title"/>
          </p:nvPr>
        </p:nvSpPr>
        <p:spPr>
          <a:xfrm>
            <a:off x="327025" y="28575"/>
            <a:ext cx="7467600" cy="1143000"/>
          </a:xfrm>
        </p:spPr>
        <p:txBody>
          <a:bodyPr/>
          <a:lstStyle/>
          <a:p>
            <a:pPr eaLnBrk="1" hangingPunct="1"/>
            <a:r>
              <a:rPr lang="en-GB" dirty="0"/>
              <a:t>Optical Illusions</a:t>
            </a:r>
          </a:p>
        </p:txBody>
      </p:sp>
      <p:sp>
        <p:nvSpPr>
          <p:cNvPr id="32770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9pPr>
          </a:lstStyle>
          <a:p>
            <a:fld id="{DD0B309E-4813-490E-89E9-B42D312C779F}" type="slidenum">
              <a:rPr lang="en-GB" sz="1400" smtClean="0"/>
              <a:pPr/>
              <a:t>17</a:t>
            </a:fld>
            <a:endParaRPr lang="en-GB" sz="1400"/>
          </a:p>
        </p:txBody>
      </p:sp>
      <p:grpSp>
        <p:nvGrpSpPr>
          <p:cNvPr id="32772" name="Group 45"/>
          <p:cNvGrpSpPr>
            <a:grpSpLocks/>
          </p:cNvGrpSpPr>
          <p:nvPr/>
        </p:nvGrpSpPr>
        <p:grpSpPr bwMode="auto">
          <a:xfrm>
            <a:off x="250825" y="2133600"/>
            <a:ext cx="1447800" cy="2057400"/>
            <a:chOff x="2448" y="1152"/>
            <a:chExt cx="912" cy="1296"/>
          </a:xfrm>
        </p:grpSpPr>
        <p:grpSp>
          <p:nvGrpSpPr>
            <p:cNvPr id="32793" name="Group 16"/>
            <p:cNvGrpSpPr>
              <a:grpSpLocks/>
            </p:cNvGrpSpPr>
            <p:nvPr/>
          </p:nvGrpSpPr>
          <p:grpSpPr bwMode="auto">
            <a:xfrm>
              <a:off x="2448" y="1152"/>
              <a:ext cx="912" cy="1296"/>
              <a:chOff x="2448" y="1152"/>
              <a:chExt cx="912" cy="1296"/>
            </a:xfrm>
          </p:grpSpPr>
          <p:sp>
            <p:nvSpPr>
              <p:cNvPr id="32796" name="AutoShape 5"/>
              <p:cNvSpPr>
                <a:spLocks noChangeArrowheads="1"/>
              </p:cNvSpPr>
              <p:nvPr/>
            </p:nvSpPr>
            <p:spPr bwMode="auto">
              <a:xfrm>
                <a:off x="2448" y="1152"/>
                <a:ext cx="384" cy="1296"/>
              </a:xfrm>
              <a:prstGeom prst="parallelogram">
                <a:avLst>
                  <a:gd name="adj" fmla="val 83856"/>
                </a:avLst>
              </a:prstGeom>
              <a:solidFill>
                <a:schemeClr val="folHlink"/>
              </a:solidFill>
              <a:ln w="9525">
                <a:solidFill>
                  <a:schemeClr val="folHlink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NZ"/>
              </a:p>
            </p:txBody>
          </p:sp>
          <p:sp>
            <p:nvSpPr>
              <p:cNvPr id="32797" name="AutoShape 6"/>
              <p:cNvSpPr>
                <a:spLocks noChangeArrowheads="1"/>
              </p:cNvSpPr>
              <p:nvPr/>
            </p:nvSpPr>
            <p:spPr bwMode="auto">
              <a:xfrm flipH="1">
                <a:off x="2976" y="1152"/>
                <a:ext cx="384" cy="1296"/>
              </a:xfrm>
              <a:prstGeom prst="parallelogram">
                <a:avLst>
                  <a:gd name="adj" fmla="val 83856"/>
                </a:avLst>
              </a:prstGeom>
              <a:solidFill>
                <a:schemeClr val="folHlink"/>
              </a:solidFill>
              <a:ln w="9525">
                <a:solidFill>
                  <a:schemeClr val="folHlink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NZ"/>
              </a:p>
            </p:txBody>
          </p:sp>
          <p:sp>
            <p:nvSpPr>
              <p:cNvPr id="32798" name="Line 8"/>
              <p:cNvSpPr>
                <a:spLocks noChangeShapeType="1"/>
              </p:cNvSpPr>
              <p:nvPr/>
            </p:nvSpPr>
            <p:spPr bwMode="auto">
              <a:xfrm>
                <a:off x="2496" y="2304"/>
                <a:ext cx="768" cy="0"/>
              </a:xfrm>
              <a:prstGeom prst="line">
                <a:avLst/>
              </a:prstGeom>
              <a:noFill/>
              <a:ln w="57150">
                <a:solidFill>
                  <a:schemeClr val="folHlink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Z"/>
              </a:p>
            </p:txBody>
          </p:sp>
          <p:sp>
            <p:nvSpPr>
              <p:cNvPr id="32799" name="Line 9"/>
              <p:cNvSpPr>
                <a:spLocks noChangeShapeType="1"/>
              </p:cNvSpPr>
              <p:nvPr/>
            </p:nvSpPr>
            <p:spPr bwMode="auto">
              <a:xfrm>
                <a:off x="2544" y="2160"/>
                <a:ext cx="720" cy="0"/>
              </a:xfrm>
              <a:prstGeom prst="line">
                <a:avLst/>
              </a:prstGeom>
              <a:noFill/>
              <a:ln w="57150">
                <a:solidFill>
                  <a:schemeClr val="folHlink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Z"/>
              </a:p>
            </p:txBody>
          </p:sp>
          <p:sp>
            <p:nvSpPr>
              <p:cNvPr id="32800" name="Line 10"/>
              <p:cNvSpPr>
                <a:spLocks noChangeShapeType="1"/>
              </p:cNvSpPr>
              <p:nvPr/>
            </p:nvSpPr>
            <p:spPr bwMode="auto">
              <a:xfrm>
                <a:off x="2592" y="2016"/>
                <a:ext cx="624" cy="0"/>
              </a:xfrm>
              <a:prstGeom prst="line">
                <a:avLst/>
              </a:prstGeom>
              <a:noFill/>
              <a:ln w="57150">
                <a:solidFill>
                  <a:schemeClr val="folHlink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Z"/>
              </a:p>
            </p:txBody>
          </p:sp>
          <p:sp>
            <p:nvSpPr>
              <p:cNvPr id="32801" name="Line 11"/>
              <p:cNvSpPr>
                <a:spLocks noChangeShapeType="1"/>
              </p:cNvSpPr>
              <p:nvPr/>
            </p:nvSpPr>
            <p:spPr bwMode="auto">
              <a:xfrm>
                <a:off x="2640" y="1872"/>
                <a:ext cx="528" cy="0"/>
              </a:xfrm>
              <a:prstGeom prst="line">
                <a:avLst/>
              </a:prstGeom>
              <a:noFill/>
              <a:ln w="57150">
                <a:solidFill>
                  <a:schemeClr val="folHlink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Z"/>
              </a:p>
            </p:txBody>
          </p:sp>
          <p:sp>
            <p:nvSpPr>
              <p:cNvPr id="32802" name="Line 12"/>
              <p:cNvSpPr>
                <a:spLocks noChangeShapeType="1"/>
              </p:cNvSpPr>
              <p:nvPr/>
            </p:nvSpPr>
            <p:spPr bwMode="auto">
              <a:xfrm>
                <a:off x="2688" y="1728"/>
                <a:ext cx="432" cy="0"/>
              </a:xfrm>
              <a:prstGeom prst="line">
                <a:avLst/>
              </a:prstGeom>
              <a:noFill/>
              <a:ln w="57150">
                <a:solidFill>
                  <a:schemeClr val="folHlink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Z"/>
              </a:p>
            </p:txBody>
          </p:sp>
          <p:sp>
            <p:nvSpPr>
              <p:cNvPr id="32803" name="Line 13"/>
              <p:cNvSpPr>
                <a:spLocks noChangeShapeType="1"/>
              </p:cNvSpPr>
              <p:nvPr/>
            </p:nvSpPr>
            <p:spPr bwMode="auto">
              <a:xfrm>
                <a:off x="2688" y="1584"/>
                <a:ext cx="432" cy="0"/>
              </a:xfrm>
              <a:prstGeom prst="line">
                <a:avLst/>
              </a:prstGeom>
              <a:noFill/>
              <a:ln w="57150">
                <a:solidFill>
                  <a:schemeClr val="folHlink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Z"/>
              </a:p>
            </p:txBody>
          </p:sp>
          <p:sp>
            <p:nvSpPr>
              <p:cNvPr id="32804" name="Line 14"/>
              <p:cNvSpPr>
                <a:spLocks noChangeShapeType="1"/>
              </p:cNvSpPr>
              <p:nvPr/>
            </p:nvSpPr>
            <p:spPr bwMode="auto">
              <a:xfrm>
                <a:off x="2736" y="1440"/>
                <a:ext cx="336" cy="0"/>
              </a:xfrm>
              <a:prstGeom prst="line">
                <a:avLst/>
              </a:prstGeom>
              <a:noFill/>
              <a:ln w="57150">
                <a:solidFill>
                  <a:schemeClr val="folHlink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Z"/>
              </a:p>
            </p:txBody>
          </p:sp>
          <p:sp>
            <p:nvSpPr>
              <p:cNvPr id="32805" name="Line 15"/>
              <p:cNvSpPr>
                <a:spLocks noChangeShapeType="1"/>
              </p:cNvSpPr>
              <p:nvPr/>
            </p:nvSpPr>
            <p:spPr bwMode="auto">
              <a:xfrm>
                <a:off x="2784" y="1296"/>
                <a:ext cx="240" cy="0"/>
              </a:xfrm>
              <a:prstGeom prst="line">
                <a:avLst/>
              </a:prstGeom>
              <a:noFill/>
              <a:ln w="57150">
                <a:solidFill>
                  <a:schemeClr val="folHlink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Z"/>
              </a:p>
            </p:txBody>
          </p:sp>
        </p:grpSp>
        <p:sp>
          <p:nvSpPr>
            <p:cNvPr id="32794" name="Rectangle 17"/>
            <p:cNvSpPr>
              <a:spLocks noChangeArrowheads="1"/>
            </p:cNvSpPr>
            <p:nvPr/>
          </p:nvSpPr>
          <p:spPr bwMode="auto">
            <a:xfrm>
              <a:off x="2688" y="2160"/>
              <a:ext cx="432" cy="192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rgbClr val="555A5E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NZ"/>
            </a:p>
          </p:txBody>
        </p:sp>
        <p:sp>
          <p:nvSpPr>
            <p:cNvPr id="32795" name="Rectangle 18"/>
            <p:cNvSpPr>
              <a:spLocks noChangeArrowheads="1"/>
            </p:cNvSpPr>
            <p:nvPr/>
          </p:nvSpPr>
          <p:spPr bwMode="auto">
            <a:xfrm>
              <a:off x="2688" y="1296"/>
              <a:ext cx="432" cy="192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rgbClr val="555A5E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NZ"/>
            </a:p>
          </p:txBody>
        </p:sp>
      </p:grpSp>
      <p:grpSp>
        <p:nvGrpSpPr>
          <p:cNvPr id="32773" name="Group 46"/>
          <p:cNvGrpSpPr>
            <a:grpSpLocks/>
          </p:cNvGrpSpPr>
          <p:nvPr/>
        </p:nvGrpSpPr>
        <p:grpSpPr bwMode="auto">
          <a:xfrm>
            <a:off x="6804025" y="2781300"/>
            <a:ext cx="2133600" cy="1066800"/>
            <a:chOff x="2208" y="2880"/>
            <a:chExt cx="1344" cy="672"/>
          </a:xfrm>
        </p:grpSpPr>
        <p:grpSp>
          <p:nvGrpSpPr>
            <p:cNvPr id="32777" name="Group 42"/>
            <p:cNvGrpSpPr>
              <a:grpSpLocks/>
            </p:cNvGrpSpPr>
            <p:nvPr/>
          </p:nvGrpSpPr>
          <p:grpSpPr bwMode="auto">
            <a:xfrm>
              <a:off x="2208" y="2880"/>
              <a:ext cx="1344" cy="288"/>
              <a:chOff x="3696" y="2880"/>
              <a:chExt cx="1344" cy="288"/>
            </a:xfrm>
          </p:grpSpPr>
          <p:grpSp>
            <p:nvGrpSpPr>
              <p:cNvPr id="32786" name="Group 28"/>
              <p:cNvGrpSpPr>
                <a:grpSpLocks/>
              </p:cNvGrpSpPr>
              <p:nvPr/>
            </p:nvGrpSpPr>
            <p:grpSpPr bwMode="auto">
              <a:xfrm>
                <a:off x="4800" y="2880"/>
                <a:ext cx="240" cy="288"/>
                <a:chOff x="4272" y="2832"/>
                <a:chExt cx="240" cy="288"/>
              </a:xfrm>
            </p:grpSpPr>
            <p:sp>
              <p:nvSpPr>
                <p:cNvPr id="32791" name="Line 26"/>
                <p:cNvSpPr>
                  <a:spLocks noChangeShapeType="1"/>
                </p:cNvSpPr>
                <p:nvPr/>
              </p:nvSpPr>
              <p:spPr bwMode="auto">
                <a:xfrm flipH="1">
                  <a:off x="4272" y="2832"/>
                  <a:ext cx="240" cy="144"/>
                </a:xfrm>
                <a:prstGeom prst="line">
                  <a:avLst/>
                </a:prstGeom>
                <a:noFill/>
                <a:ln w="38100">
                  <a:solidFill>
                    <a:schemeClr val="accent2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NZ"/>
                </a:p>
              </p:txBody>
            </p:sp>
            <p:sp>
              <p:nvSpPr>
                <p:cNvPr id="32792" name="Line 27"/>
                <p:cNvSpPr>
                  <a:spLocks noChangeShapeType="1"/>
                </p:cNvSpPr>
                <p:nvPr/>
              </p:nvSpPr>
              <p:spPr bwMode="auto">
                <a:xfrm>
                  <a:off x="4272" y="2976"/>
                  <a:ext cx="240" cy="144"/>
                </a:xfrm>
                <a:prstGeom prst="line">
                  <a:avLst/>
                </a:prstGeom>
                <a:noFill/>
                <a:ln w="38100">
                  <a:solidFill>
                    <a:schemeClr val="accent2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NZ"/>
                </a:p>
              </p:txBody>
            </p:sp>
          </p:grpSp>
          <p:grpSp>
            <p:nvGrpSpPr>
              <p:cNvPr id="32787" name="Group 29"/>
              <p:cNvGrpSpPr>
                <a:grpSpLocks/>
              </p:cNvGrpSpPr>
              <p:nvPr/>
            </p:nvGrpSpPr>
            <p:grpSpPr bwMode="auto">
              <a:xfrm flipH="1">
                <a:off x="3696" y="2880"/>
                <a:ext cx="240" cy="288"/>
                <a:chOff x="4272" y="2832"/>
                <a:chExt cx="240" cy="288"/>
              </a:xfrm>
            </p:grpSpPr>
            <p:sp>
              <p:nvSpPr>
                <p:cNvPr id="32789" name="Line 30"/>
                <p:cNvSpPr>
                  <a:spLocks noChangeShapeType="1"/>
                </p:cNvSpPr>
                <p:nvPr/>
              </p:nvSpPr>
              <p:spPr bwMode="auto">
                <a:xfrm flipH="1">
                  <a:off x="4272" y="2832"/>
                  <a:ext cx="240" cy="144"/>
                </a:xfrm>
                <a:prstGeom prst="line">
                  <a:avLst/>
                </a:prstGeom>
                <a:noFill/>
                <a:ln w="38100">
                  <a:solidFill>
                    <a:schemeClr val="accent2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NZ"/>
                </a:p>
              </p:txBody>
            </p:sp>
            <p:sp>
              <p:nvSpPr>
                <p:cNvPr id="32790" name="Line 31"/>
                <p:cNvSpPr>
                  <a:spLocks noChangeShapeType="1"/>
                </p:cNvSpPr>
                <p:nvPr/>
              </p:nvSpPr>
              <p:spPr bwMode="auto">
                <a:xfrm>
                  <a:off x="4272" y="2976"/>
                  <a:ext cx="240" cy="144"/>
                </a:xfrm>
                <a:prstGeom prst="line">
                  <a:avLst/>
                </a:prstGeom>
                <a:noFill/>
                <a:ln w="38100">
                  <a:solidFill>
                    <a:schemeClr val="accent2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NZ"/>
                </a:p>
              </p:txBody>
            </p:sp>
          </p:grpSp>
          <p:sp>
            <p:nvSpPr>
              <p:cNvPr id="32788" name="Line 32"/>
              <p:cNvSpPr>
                <a:spLocks noChangeShapeType="1"/>
              </p:cNvSpPr>
              <p:nvPr/>
            </p:nvSpPr>
            <p:spPr bwMode="auto">
              <a:xfrm flipH="1">
                <a:off x="3936" y="3024"/>
                <a:ext cx="864" cy="0"/>
              </a:xfrm>
              <a:prstGeom prst="line">
                <a:avLst/>
              </a:prstGeom>
              <a:noFill/>
              <a:ln w="38100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Z"/>
              </a:p>
            </p:txBody>
          </p:sp>
        </p:grpSp>
        <p:grpSp>
          <p:nvGrpSpPr>
            <p:cNvPr id="32778" name="Group 40"/>
            <p:cNvGrpSpPr>
              <a:grpSpLocks/>
            </p:cNvGrpSpPr>
            <p:nvPr/>
          </p:nvGrpSpPr>
          <p:grpSpPr bwMode="auto">
            <a:xfrm>
              <a:off x="2400" y="3264"/>
              <a:ext cx="960" cy="288"/>
              <a:chOff x="3888" y="3264"/>
              <a:chExt cx="960" cy="288"/>
            </a:xfrm>
          </p:grpSpPr>
          <p:grpSp>
            <p:nvGrpSpPr>
              <p:cNvPr id="32779" name="Group 33"/>
              <p:cNvGrpSpPr>
                <a:grpSpLocks/>
              </p:cNvGrpSpPr>
              <p:nvPr/>
            </p:nvGrpSpPr>
            <p:grpSpPr bwMode="auto">
              <a:xfrm flipH="1">
                <a:off x="4608" y="3264"/>
                <a:ext cx="240" cy="288"/>
                <a:chOff x="4272" y="2832"/>
                <a:chExt cx="240" cy="288"/>
              </a:xfrm>
            </p:grpSpPr>
            <p:sp>
              <p:nvSpPr>
                <p:cNvPr id="32784" name="Line 34"/>
                <p:cNvSpPr>
                  <a:spLocks noChangeShapeType="1"/>
                </p:cNvSpPr>
                <p:nvPr/>
              </p:nvSpPr>
              <p:spPr bwMode="auto">
                <a:xfrm flipH="1">
                  <a:off x="4272" y="2832"/>
                  <a:ext cx="240" cy="144"/>
                </a:xfrm>
                <a:prstGeom prst="line">
                  <a:avLst/>
                </a:prstGeom>
                <a:noFill/>
                <a:ln w="38100">
                  <a:solidFill>
                    <a:schemeClr val="accent2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NZ"/>
                </a:p>
              </p:txBody>
            </p:sp>
            <p:sp>
              <p:nvSpPr>
                <p:cNvPr id="32785" name="Line 35"/>
                <p:cNvSpPr>
                  <a:spLocks noChangeShapeType="1"/>
                </p:cNvSpPr>
                <p:nvPr/>
              </p:nvSpPr>
              <p:spPr bwMode="auto">
                <a:xfrm>
                  <a:off x="4272" y="2976"/>
                  <a:ext cx="240" cy="144"/>
                </a:xfrm>
                <a:prstGeom prst="line">
                  <a:avLst/>
                </a:prstGeom>
                <a:noFill/>
                <a:ln w="38100">
                  <a:solidFill>
                    <a:schemeClr val="accent2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NZ"/>
                </a:p>
              </p:txBody>
            </p:sp>
          </p:grpSp>
          <p:grpSp>
            <p:nvGrpSpPr>
              <p:cNvPr id="32780" name="Group 36"/>
              <p:cNvGrpSpPr>
                <a:grpSpLocks/>
              </p:cNvGrpSpPr>
              <p:nvPr/>
            </p:nvGrpSpPr>
            <p:grpSpPr bwMode="auto">
              <a:xfrm>
                <a:off x="3888" y="3264"/>
                <a:ext cx="240" cy="288"/>
                <a:chOff x="4272" y="2832"/>
                <a:chExt cx="240" cy="288"/>
              </a:xfrm>
            </p:grpSpPr>
            <p:sp>
              <p:nvSpPr>
                <p:cNvPr id="32782" name="Line 37"/>
                <p:cNvSpPr>
                  <a:spLocks noChangeShapeType="1"/>
                </p:cNvSpPr>
                <p:nvPr/>
              </p:nvSpPr>
              <p:spPr bwMode="auto">
                <a:xfrm flipH="1">
                  <a:off x="4272" y="2832"/>
                  <a:ext cx="240" cy="144"/>
                </a:xfrm>
                <a:prstGeom prst="line">
                  <a:avLst/>
                </a:prstGeom>
                <a:noFill/>
                <a:ln w="38100">
                  <a:solidFill>
                    <a:schemeClr val="accent2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NZ"/>
                </a:p>
              </p:txBody>
            </p:sp>
            <p:sp>
              <p:nvSpPr>
                <p:cNvPr id="32783" name="Line 38"/>
                <p:cNvSpPr>
                  <a:spLocks noChangeShapeType="1"/>
                </p:cNvSpPr>
                <p:nvPr/>
              </p:nvSpPr>
              <p:spPr bwMode="auto">
                <a:xfrm>
                  <a:off x="4272" y="2976"/>
                  <a:ext cx="240" cy="144"/>
                </a:xfrm>
                <a:prstGeom prst="line">
                  <a:avLst/>
                </a:prstGeom>
                <a:noFill/>
                <a:ln w="38100">
                  <a:solidFill>
                    <a:schemeClr val="accent2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NZ"/>
                </a:p>
              </p:txBody>
            </p:sp>
          </p:grpSp>
          <p:sp>
            <p:nvSpPr>
              <p:cNvPr id="32781" name="Line 39"/>
              <p:cNvSpPr>
                <a:spLocks noChangeShapeType="1"/>
              </p:cNvSpPr>
              <p:nvPr/>
            </p:nvSpPr>
            <p:spPr bwMode="auto">
              <a:xfrm flipH="1">
                <a:off x="3936" y="3408"/>
                <a:ext cx="864" cy="0"/>
              </a:xfrm>
              <a:prstGeom prst="line">
                <a:avLst/>
              </a:prstGeom>
              <a:noFill/>
              <a:ln w="38100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Z"/>
              </a:p>
            </p:txBody>
          </p:sp>
        </p:grpSp>
      </p:grpSp>
      <p:pic>
        <p:nvPicPr>
          <p:cNvPr id="32774" name="Picture 49" descr="Optical Illus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388" y="333375"/>
            <a:ext cx="1571625" cy="166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75" name="Rectangle 50"/>
          <p:cNvSpPr>
            <a:spLocks noChangeArrowheads="1"/>
          </p:cNvSpPr>
          <p:nvPr/>
        </p:nvSpPr>
        <p:spPr bwMode="auto">
          <a:xfrm>
            <a:off x="468313" y="5805488"/>
            <a:ext cx="324479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NZ" dirty="0">
                <a:hlinkClick r:id="rId4"/>
              </a:rPr>
              <a:t>http://michaelbach.de/ot/</a:t>
            </a:r>
            <a:endParaRPr lang="en-NZ" dirty="0"/>
          </a:p>
        </p:txBody>
      </p:sp>
      <p:pic>
        <p:nvPicPr>
          <p:cNvPr id="32776" name="Picture 52" descr="Bild optische Täuschunge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4075" y="1198563"/>
            <a:ext cx="4464050" cy="443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>
    <p:pull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/>
              <a:t>Reading</a:t>
            </a:r>
          </a:p>
        </p:txBody>
      </p:sp>
      <p:sp>
        <p:nvSpPr>
          <p:cNvPr id="30725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  <a:defRPr/>
            </a:pPr>
            <a:r>
              <a:rPr lang="en-GB" sz="2400" dirty="0"/>
              <a:t>Several stages: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GB" sz="2000" dirty="0"/>
              <a:t>visual pattern perceived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GB" sz="2000" dirty="0"/>
              <a:t>decoded using internal representation of language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GB" sz="2000" dirty="0"/>
              <a:t>interpreted using knowledge of syntax, semantics, pragmatics</a:t>
            </a:r>
          </a:p>
          <a:p>
            <a:pPr lvl="4" eaLnBrk="1" hangingPunct="1">
              <a:lnSpc>
                <a:spcPct val="90000"/>
              </a:lnSpc>
              <a:defRPr/>
            </a:pPr>
            <a:endParaRPr lang="en-GB" sz="1600" dirty="0"/>
          </a:p>
          <a:p>
            <a:pPr eaLnBrk="1" hangingPunct="1">
              <a:lnSpc>
                <a:spcPct val="90000"/>
              </a:lnSpc>
              <a:defRPr/>
            </a:pPr>
            <a:r>
              <a:rPr lang="en-GB" sz="2400" dirty="0"/>
              <a:t>Reading involves saccades and fixations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GB" sz="2400" dirty="0"/>
              <a:t>Perception occurs during fixations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GB" sz="2400" dirty="0"/>
              <a:t>Word shape is very important to recognition</a:t>
            </a:r>
          </a:p>
          <a:p>
            <a:pPr eaLnBrk="1" hangingPunct="1">
              <a:lnSpc>
                <a:spcPct val="90000"/>
              </a:lnSpc>
              <a:defRPr/>
            </a:pPr>
            <a:endParaRPr lang="en-GB" sz="2400" dirty="0"/>
          </a:p>
          <a:p>
            <a:pPr lvl="1" eaLnBrk="1" hangingPunct="1">
              <a:lnSpc>
                <a:spcPct val="90000"/>
              </a:lnSpc>
              <a:defRPr/>
            </a:pPr>
            <a:r>
              <a:rPr lang="en-GB" sz="1800" dirty="0"/>
              <a:t>There are two main theories about how we read, one from psychology and one from typography… suffice to say, that either way the same things are important </a:t>
            </a:r>
          </a:p>
          <a:p>
            <a:pPr marL="0" indent="0" eaLnBrk="1" hangingPunct="1">
              <a:lnSpc>
                <a:spcPct val="90000"/>
              </a:lnSpc>
              <a:buFontTx/>
              <a:buNone/>
              <a:defRPr/>
            </a:pPr>
            <a:endParaRPr lang="en-GB" sz="2400" dirty="0"/>
          </a:p>
        </p:txBody>
      </p:sp>
      <p:sp>
        <p:nvSpPr>
          <p:cNvPr id="33794" name="Slide Number Placeholder 5"/>
          <p:cNvSpPr>
            <a:spLocks noGrp="1"/>
          </p:cNvSpPr>
          <p:nvPr>
            <p:ph type="sldNum" sz="quarter" idx="1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9pPr>
          </a:lstStyle>
          <a:p>
            <a:fld id="{B23632C8-72E8-452B-89BD-7CC431AEEC94}" type="slidenum">
              <a:rPr lang="en-GB" sz="1400" smtClean="0"/>
              <a:pPr/>
              <a:t>18</a:t>
            </a:fld>
            <a:endParaRPr lang="en-GB" sz="1400"/>
          </a:p>
        </p:txBody>
      </p:sp>
    </p:spTree>
  </p:cSld>
  <p:clrMapOvr>
    <a:masterClrMapping/>
  </p:clrMapOvr>
  <p:transition spd="slow">
    <p:pull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NZ"/>
              <a:t>Word shapes</a:t>
            </a:r>
            <a:endParaRPr lang="en-US"/>
          </a:p>
        </p:txBody>
      </p:sp>
      <p:sp>
        <p:nvSpPr>
          <p:cNvPr id="34818" name="Slide Number Placeholder 5"/>
          <p:cNvSpPr>
            <a:spLocks noGrp="1"/>
          </p:cNvSpPr>
          <p:nvPr>
            <p:ph type="sldNum" sz="quarter" idx="1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9pPr>
          </a:lstStyle>
          <a:p>
            <a:fld id="{3C988749-31B1-469C-9491-879D4ECE1391}" type="slidenum">
              <a:rPr lang="en-GB" sz="1400" smtClean="0"/>
              <a:pPr/>
              <a:t>19</a:t>
            </a:fld>
            <a:endParaRPr lang="en-GB" sz="140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026" name="Ink 1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284663" y="2708275"/>
              <a:ext cx="539750" cy="595313"/>
            </p14:xfrm>
          </p:contentPart>
        </mc:Choice>
        <mc:Fallback xmlns="">
          <p:pic>
            <p:nvPicPr>
              <p:cNvPr id="1026" name="Ink 1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276741" y="2704316"/>
                <a:ext cx="562795" cy="61510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027" name="Ink 1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763713" y="2708275"/>
              <a:ext cx="601662" cy="596900"/>
            </p14:xfrm>
          </p:contentPart>
        </mc:Choice>
        <mc:Fallback xmlns="">
          <p:pic>
            <p:nvPicPr>
              <p:cNvPr id="1027" name="Ink 1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748590" y="2693515"/>
                <a:ext cx="633347" cy="62750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028" name="Ink 1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011863" y="2133600"/>
              <a:ext cx="1031875" cy="1100138"/>
            </p14:xfrm>
          </p:contentPart>
        </mc:Choice>
        <mc:Fallback xmlns="">
          <p:pic>
            <p:nvPicPr>
              <p:cNvPr id="1028" name="Ink 1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997466" y="2121716"/>
                <a:ext cx="1061388" cy="11267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029" name="Ink 1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601788" y="2589213"/>
              <a:ext cx="862012" cy="876300"/>
            </p14:xfrm>
          </p:contentPart>
        </mc:Choice>
        <mc:Fallback xmlns="">
          <p:pic>
            <p:nvPicPr>
              <p:cNvPr id="1029" name="Ink 1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586665" y="2573732"/>
                <a:ext cx="894058" cy="90798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030" name="Ink 1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203700" y="2611438"/>
              <a:ext cx="754063" cy="838200"/>
            </p14:xfrm>
          </p:contentPart>
        </mc:Choice>
        <mc:Fallback xmlns="">
          <p:pic>
            <p:nvPicPr>
              <p:cNvPr id="1030" name="Ink 1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188583" y="2599196"/>
                <a:ext cx="785377" cy="86592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031" name="Ink 1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848350" y="2019300"/>
              <a:ext cx="1276350" cy="1274763"/>
            </p14:xfrm>
          </p:contentPart>
        </mc:Choice>
        <mc:Fallback xmlns="">
          <p:pic>
            <p:nvPicPr>
              <p:cNvPr id="1031" name="Ink 1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832868" y="2002745"/>
                <a:ext cx="1308754" cy="130751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032" name="Ink 2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839913" y="4551363"/>
              <a:ext cx="34925" cy="838200"/>
            </p14:xfrm>
          </p:contentPart>
        </mc:Choice>
        <mc:Fallback xmlns="">
          <p:pic>
            <p:nvPicPr>
              <p:cNvPr id="1032" name="Ink 2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830192" y="4546324"/>
                <a:ext cx="55448" cy="85727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033" name="Ink 2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843213" y="4437063"/>
              <a:ext cx="969962" cy="862012"/>
            </p14:xfrm>
          </p:contentPart>
        </mc:Choice>
        <mc:Fallback xmlns="">
          <p:pic>
            <p:nvPicPr>
              <p:cNvPr id="1033" name="Ink 2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829531" y="4428781"/>
                <a:ext cx="988684" cy="88433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034" name="Ink 2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464050" y="4381500"/>
              <a:ext cx="952500" cy="731838"/>
            </p14:xfrm>
          </p:contentPart>
        </mc:Choice>
        <mc:Fallback xmlns="">
          <p:pic>
            <p:nvPicPr>
              <p:cNvPr id="1034" name="Ink 2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4459730" y="4376820"/>
                <a:ext cx="961139" cy="74875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035" name="Ink 2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156325" y="4249738"/>
              <a:ext cx="1071563" cy="1174750"/>
            </p14:xfrm>
          </p:contentPart>
        </mc:Choice>
        <mc:Fallback xmlns="">
          <p:pic>
            <p:nvPicPr>
              <p:cNvPr id="1035" name="Ink 2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6144447" y="4236417"/>
                <a:ext cx="1098919" cy="12042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036" name="Ink 2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677988" y="4376738"/>
              <a:ext cx="331787" cy="1184275"/>
            </p14:xfrm>
          </p:contentPart>
        </mc:Choice>
        <mc:Fallback xmlns="">
          <p:pic>
            <p:nvPicPr>
              <p:cNvPr id="1036" name="Ink 2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1664673" y="4363059"/>
                <a:ext cx="354098" cy="121271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037" name="Ink 3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725738" y="4273550"/>
              <a:ext cx="1160462" cy="1146175"/>
            </p14:xfrm>
          </p:contentPart>
        </mc:Choice>
        <mc:Fallback xmlns="">
          <p:pic>
            <p:nvPicPr>
              <p:cNvPr id="1037" name="Ink 3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2710980" y="4257351"/>
                <a:ext cx="1191417" cy="117749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1038" name="Ink 3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400550" y="4295775"/>
              <a:ext cx="1062038" cy="930275"/>
            </p14:xfrm>
          </p:contentPart>
        </mc:Choice>
        <mc:Fallback xmlns="">
          <p:pic>
            <p:nvPicPr>
              <p:cNvPr id="1038" name="Ink 3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4385429" y="4279574"/>
                <a:ext cx="1093359" cy="96195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1039" name="Ink 3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097588" y="4148138"/>
              <a:ext cx="1247775" cy="1316037"/>
            </p14:xfrm>
          </p:contentPart>
        </mc:Choice>
        <mc:Fallback xmlns="">
          <p:pic>
            <p:nvPicPr>
              <p:cNvPr id="1039" name="Ink 3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6082828" y="4130860"/>
                <a:ext cx="1279815" cy="1350594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1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10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1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/>
              <a:t>Learning outcomes </a:t>
            </a:r>
          </a:p>
        </p:txBody>
      </p:sp>
      <p:sp>
        <p:nvSpPr>
          <p:cNvPr id="2048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NZ"/>
              <a:t>What are the two stages of the visual system?</a:t>
            </a:r>
          </a:p>
          <a:p>
            <a:r>
              <a:rPr lang="en-NZ"/>
              <a:t>How do luminance and colour effect visual perception?</a:t>
            </a:r>
          </a:p>
          <a:p>
            <a:r>
              <a:rPr lang="en-NZ"/>
              <a:t>What is the difference between central and peripheral vision?</a:t>
            </a:r>
          </a:p>
          <a:p>
            <a:r>
              <a:rPr lang="en-NZ"/>
              <a:t>How do we read?</a:t>
            </a:r>
          </a:p>
          <a:p>
            <a:endParaRPr lang="en-NZ"/>
          </a:p>
        </p:txBody>
      </p:sp>
      <p:sp>
        <p:nvSpPr>
          <p:cNvPr id="20484" name="Slide Number Placeholder 4"/>
          <p:cNvSpPr>
            <a:spLocks noGrp="1"/>
          </p:cNvSpPr>
          <p:nvPr>
            <p:ph type="sldNum" sz="quarter" idx="1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9pPr>
          </a:lstStyle>
          <a:p>
            <a:fld id="{6076DE19-1E57-4000-843F-DCA92F20033C}" type="slidenum">
              <a:rPr lang="en-GB" sz="1400" smtClean="0"/>
              <a:pPr/>
              <a:t>2</a:t>
            </a:fld>
            <a:endParaRPr lang="en-GB" sz="1400"/>
          </a:p>
        </p:txBody>
      </p:sp>
    </p:spTree>
  </p:cSld>
  <p:clrMapOvr>
    <a:masterClrMapping/>
  </p:clrMapOvr>
  <p:transition spd="slow">
    <p:pull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/>
              <a:t>What if	….</a:t>
            </a:r>
          </a:p>
        </p:txBody>
      </p:sp>
      <p:sp>
        <p:nvSpPr>
          <p:cNvPr id="36868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pPr eaLnBrk="1" hangingPunct="1"/>
            <a:r>
              <a:rPr lang="en-GB" dirty="0"/>
              <a:t>Your visual attention is need for another activity</a:t>
            </a:r>
          </a:p>
          <a:p>
            <a:pPr lvl="1" eaLnBrk="1" hangingPunct="1"/>
            <a:r>
              <a:rPr lang="en-GB" dirty="0"/>
              <a:t>Driving &amp; cell phone / </a:t>
            </a:r>
            <a:r>
              <a:rPr lang="en-GB" dirty="0" err="1"/>
              <a:t>gpa</a:t>
            </a:r>
            <a:r>
              <a:rPr lang="en-GB" dirty="0"/>
              <a:t> navigation….</a:t>
            </a:r>
          </a:p>
          <a:p>
            <a:pPr eaLnBrk="1" hangingPunct="1"/>
            <a:r>
              <a:rPr lang="en-GB" dirty="0"/>
              <a:t>Are colour blind?</a:t>
            </a:r>
          </a:p>
          <a:p>
            <a:pPr eaLnBrk="1" hangingPunct="1"/>
            <a:r>
              <a:rPr lang="en-GB" dirty="0"/>
              <a:t>Needed reading glasses?</a:t>
            </a:r>
          </a:p>
          <a:p>
            <a:pPr eaLnBrk="1" hangingPunct="1"/>
            <a:r>
              <a:rPr lang="en-GB" dirty="0"/>
              <a:t>Have really poor eye sight that cannot be corrected by glasses?</a:t>
            </a:r>
          </a:p>
          <a:p>
            <a:pPr eaLnBrk="1" hangingPunct="1"/>
            <a:r>
              <a:rPr lang="en-GB" dirty="0"/>
              <a:t>You are blind?</a:t>
            </a:r>
          </a:p>
          <a:p>
            <a:pPr eaLnBrk="1" hangingPunct="1"/>
            <a:endParaRPr lang="en-GB" dirty="0"/>
          </a:p>
        </p:txBody>
      </p:sp>
      <p:sp>
        <p:nvSpPr>
          <p:cNvPr id="36866" name="Slide Number Placeholder 5"/>
          <p:cNvSpPr>
            <a:spLocks noGrp="1"/>
          </p:cNvSpPr>
          <p:nvPr>
            <p:ph type="sldNum" sz="quarter" idx="1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9pPr>
          </a:lstStyle>
          <a:p>
            <a:fld id="{F3BF565F-E9DC-4D1E-A214-F37F24E960FB}" type="slidenum">
              <a:rPr lang="en-GB" sz="1400" smtClean="0"/>
              <a:pPr/>
              <a:t>20</a:t>
            </a:fld>
            <a:endParaRPr lang="en-GB" sz="1400"/>
          </a:p>
        </p:txBody>
      </p:sp>
    </p:spTree>
  </p:cSld>
  <p:clrMapOvr>
    <a:masterClrMapping/>
  </p:clrMapOvr>
  <p:transition spd="slow">
    <p:pull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69906" y="218666"/>
            <a:ext cx="4806203" cy="1206386"/>
          </a:xfrm>
          <a:prstGeom prst="rect">
            <a:avLst/>
          </a:prstGeom>
        </p:spPr>
        <p:txBody>
          <a:bodyPr vert="horz" wrap="square" lIns="0" tIns="11206" rIns="0" bIns="0" rtlCol="0" anchor="b">
            <a:spAutoFit/>
          </a:bodyPr>
          <a:lstStyle/>
          <a:p>
            <a:pPr marL="11206">
              <a:spcBef>
                <a:spcPts val="88"/>
              </a:spcBef>
            </a:pPr>
            <a:r>
              <a:rPr sz="3883" dirty="0">
                <a:solidFill>
                  <a:srgbClr val="000000"/>
                </a:solidFill>
              </a:rPr>
              <a:t>A</a:t>
            </a:r>
            <a:r>
              <a:rPr sz="3883" spc="-35" dirty="0">
                <a:solidFill>
                  <a:srgbClr val="000000"/>
                </a:solidFill>
              </a:rPr>
              <a:t> </a:t>
            </a:r>
            <a:r>
              <a:rPr sz="3883" spc="-9" dirty="0">
                <a:solidFill>
                  <a:srgbClr val="000000"/>
                </a:solidFill>
              </a:rPr>
              <a:t>Visualization</a:t>
            </a:r>
            <a:r>
              <a:rPr sz="3883" spc="-49" dirty="0">
                <a:solidFill>
                  <a:srgbClr val="000000"/>
                </a:solidFill>
              </a:rPr>
              <a:t> </a:t>
            </a:r>
            <a:r>
              <a:rPr sz="3883" dirty="0">
                <a:solidFill>
                  <a:srgbClr val="000000"/>
                </a:solidFill>
              </a:rPr>
              <a:t>Pipeline</a:t>
            </a:r>
            <a:endParaRPr sz="3883"/>
          </a:p>
        </p:txBody>
      </p:sp>
      <p:sp>
        <p:nvSpPr>
          <p:cNvPr id="3" name="object 3"/>
          <p:cNvSpPr/>
          <p:nvPr/>
        </p:nvSpPr>
        <p:spPr>
          <a:xfrm>
            <a:off x="1266713" y="1984787"/>
            <a:ext cx="2308972" cy="560854"/>
          </a:xfrm>
          <a:custGeom>
            <a:avLst/>
            <a:gdLst/>
            <a:ahLst/>
            <a:cxnLst/>
            <a:rect l="l" t="t" r="r" b="b"/>
            <a:pathLst>
              <a:path w="2616835" h="635635">
                <a:moveTo>
                  <a:pt x="2616708" y="521208"/>
                </a:moveTo>
                <a:lnTo>
                  <a:pt x="2616708" y="114300"/>
                </a:lnTo>
                <a:lnTo>
                  <a:pt x="2615184" y="102108"/>
                </a:lnTo>
                <a:lnTo>
                  <a:pt x="2602992" y="59436"/>
                </a:lnTo>
                <a:lnTo>
                  <a:pt x="2589276" y="41148"/>
                </a:lnTo>
                <a:lnTo>
                  <a:pt x="2583180" y="33528"/>
                </a:lnTo>
                <a:lnTo>
                  <a:pt x="2546604" y="9144"/>
                </a:lnTo>
                <a:lnTo>
                  <a:pt x="2513076" y="1524"/>
                </a:lnTo>
                <a:lnTo>
                  <a:pt x="2502408" y="0"/>
                </a:lnTo>
                <a:lnTo>
                  <a:pt x="114300" y="0"/>
                </a:lnTo>
                <a:lnTo>
                  <a:pt x="70104" y="9144"/>
                </a:lnTo>
                <a:lnTo>
                  <a:pt x="59436" y="15240"/>
                </a:lnTo>
                <a:lnTo>
                  <a:pt x="50292" y="19812"/>
                </a:lnTo>
                <a:lnTo>
                  <a:pt x="13716" y="60960"/>
                </a:lnTo>
                <a:lnTo>
                  <a:pt x="3048" y="92964"/>
                </a:lnTo>
                <a:lnTo>
                  <a:pt x="0" y="114300"/>
                </a:lnTo>
                <a:lnTo>
                  <a:pt x="0" y="521208"/>
                </a:lnTo>
                <a:lnTo>
                  <a:pt x="1524" y="533400"/>
                </a:lnTo>
                <a:lnTo>
                  <a:pt x="13716" y="576072"/>
                </a:lnTo>
                <a:lnTo>
                  <a:pt x="25908" y="592531"/>
                </a:lnTo>
                <a:lnTo>
                  <a:pt x="25908" y="105156"/>
                </a:lnTo>
                <a:lnTo>
                  <a:pt x="27432" y="96012"/>
                </a:lnTo>
                <a:lnTo>
                  <a:pt x="30480" y="88392"/>
                </a:lnTo>
                <a:lnTo>
                  <a:pt x="33528" y="79248"/>
                </a:lnTo>
                <a:lnTo>
                  <a:pt x="36576" y="71628"/>
                </a:lnTo>
                <a:lnTo>
                  <a:pt x="80772" y="32004"/>
                </a:lnTo>
                <a:lnTo>
                  <a:pt x="2511552" y="25908"/>
                </a:lnTo>
                <a:lnTo>
                  <a:pt x="2520696" y="27432"/>
                </a:lnTo>
                <a:lnTo>
                  <a:pt x="2558796" y="45720"/>
                </a:lnTo>
                <a:lnTo>
                  <a:pt x="2584704" y="80772"/>
                </a:lnTo>
                <a:lnTo>
                  <a:pt x="2590800" y="106680"/>
                </a:lnTo>
                <a:lnTo>
                  <a:pt x="2590800" y="592836"/>
                </a:lnTo>
                <a:lnTo>
                  <a:pt x="2602992" y="574548"/>
                </a:lnTo>
                <a:lnTo>
                  <a:pt x="2607564" y="565404"/>
                </a:lnTo>
                <a:lnTo>
                  <a:pt x="2612136" y="554736"/>
                </a:lnTo>
                <a:lnTo>
                  <a:pt x="2613660" y="544068"/>
                </a:lnTo>
                <a:lnTo>
                  <a:pt x="2615184" y="531876"/>
                </a:lnTo>
                <a:lnTo>
                  <a:pt x="2616708" y="521208"/>
                </a:lnTo>
                <a:close/>
              </a:path>
              <a:path w="2616835" h="635635">
                <a:moveTo>
                  <a:pt x="2590800" y="592836"/>
                </a:moveTo>
                <a:lnTo>
                  <a:pt x="2590800" y="530352"/>
                </a:lnTo>
                <a:lnTo>
                  <a:pt x="2589276" y="539496"/>
                </a:lnTo>
                <a:lnTo>
                  <a:pt x="2586228" y="548640"/>
                </a:lnTo>
                <a:lnTo>
                  <a:pt x="2558796" y="589788"/>
                </a:lnTo>
                <a:lnTo>
                  <a:pt x="2543556" y="598932"/>
                </a:lnTo>
                <a:lnTo>
                  <a:pt x="2535936" y="603504"/>
                </a:lnTo>
                <a:lnTo>
                  <a:pt x="2528316" y="606552"/>
                </a:lnTo>
                <a:lnTo>
                  <a:pt x="2510028" y="609600"/>
                </a:lnTo>
                <a:lnTo>
                  <a:pt x="105156" y="609600"/>
                </a:lnTo>
                <a:lnTo>
                  <a:pt x="86868" y="606552"/>
                </a:lnTo>
                <a:lnTo>
                  <a:pt x="45720" y="577596"/>
                </a:lnTo>
                <a:lnTo>
                  <a:pt x="25908" y="528828"/>
                </a:lnTo>
                <a:lnTo>
                  <a:pt x="25908" y="592531"/>
                </a:lnTo>
                <a:lnTo>
                  <a:pt x="27432" y="594360"/>
                </a:lnTo>
                <a:lnTo>
                  <a:pt x="33528" y="601980"/>
                </a:lnTo>
                <a:lnTo>
                  <a:pt x="42672" y="609600"/>
                </a:lnTo>
                <a:lnTo>
                  <a:pt x="60960" y="621792"/>
                </a:lnTo>
                <a:lnTo>
                  <a:pt x="70104" y="626364"/>
                </a:lnTo>
                <a:lnTo>
                  <a:pt x="80772" y="630936"/>
                </a:lnTo>
                <a:lnTo>
                  <a:pt x="91440" y="632460"/>
                </a:lnTo>
                <a:lnTo>
                  <a:pt x="103632" y="635508"/>
                </a:lnTo>
                <a:lnTo>
                  <a:pt x="2502408" y="635508"/>
                </a:lnTo>
                <a:lnTo>
                  <a:pt x="2546604" y="626364"/>
                </a:lnTo>
                <a:lnTo>
                  <a:pt x="2583180" y="601980"/>
                </a:lnTo>
                <a:lnTo>
                  <a:pt x="2590800" y="592836"/>
                </a:lnTo>
                <a:close/>
              </a:path>
            </a:pathLst>
          </a:custGeom>
          <a:solidFill>
            <a:srgbClr val="375D89"/>
          </a:solidFill>
        </p:spPr>
        <p:txBody>
          <a:bodyPr wrap="square" lIns="0" tIns="0" rIns="0" bIns="0" rtlCol="0"/>
          <a:lstStyle/>
          <a:p>
            <a:endParaRPr sz="2118"/>
          </a:p>
        </p:txBody>
      </p:sp>
      <p:sp>
        <p:nvSpPr>
          <p:cNvPr id="4" name="object 4"/>
          <p:cNvSpPr txBox="1"/>
          <p:nvPr/>
        </p:nvSpPr>
        <p:spPr>
          <a:xfrm>
            <a:off x="1751703" y="2118807"/>
            <a:ext cx="1339663" cy="25567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588" spc="-13" dirty="0">
                <a:latin typeface="Calibri"/>
                <a:cs typeface="Calibri"/>
              </a:rPr>
              <a:t>Data</a:t>
            </a:r>
            <a:r>
              <a:rPr sz="1588" spc="-44" dirty="0">
                <a:latin typeface="Calibri"/>
                <a:cs typeface="Calibri"/>
              </a:rPr>
              <a:t> </a:t>
            </a:r>
            <a:r>
              <a:rPr sz="1588" spc="-4" dirty="0">
                <a:latin typeface="Calibri"/>
                <a:cs typeface="Calibri"/>
              </a:rPr>
              <a:t>acquisition</a:t>
            </a:r>
            <a:endParaRPr sz="1588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871831" y="2993315"/>
            <a:ext cx="2308972" cy="560854"/>
          </a:xfrm>
          <a:custGeom>
            <a:avLst/>
            <a:gdLst/>
            <a:ahLst/>
            <a:cxnLst/>
            <a:rect l="l" t="t" r="r" b="b"/>
            <a:pathLst>
              <a:path w="2616835" h="635635">
                <a:moveTo>
                  <a:pt x="2616708" y="521208"/>
                </a:moveTo>
                <a:lnTo>
                  <a:pt x="2616708" y="114300"/>
                </a:lnTo>
                <a:lnTo>
                  <a:pt x="2615184" y="102108"/>
                </a:lnTo>
                <a:lnTo>
                  <a:pt x="2602992" y="59436"/>
                </a:lnTo>
                <a:lnTo>
                  <a:pt x="2589276" y="41148"/>
                </a:lnTo>
                <a:lnTo>
                  <a:pt x="2583180" y="33528"/>
                </a:lnTo>
                <a:lnTo>
                  <a:pt x="2546604" y="9144"/>
                </a:lnTo>
                <a:lnTo>
                  <a:pt x="2513076" y="1524"/>
                </a:lnTo>
                <a:lnTo>
                  <a:pt x="2502408" y="0"/>
                </a:lnTo>
                <a:lnTo>
                  <a:pt x="114300" y="0"/>
                </a:lnTo>
                <a:lnTo>
                  <a:pt x="102108" y="1524"/>
                </a:lnTo>
                <a:lnTo>
                  <a:pt x="91440" y="3048"/>
                </a:lnTo>
                <a:lnTo>
                  <a:pt x="79248" y="6096"/>
                </a:lnTo>
                <a:lnTo>
                  <a:pt x="70104" y="9144"/>
                </a:lnTo>
                <a:lnTo>
                  <a:pt x="59436" y="15240"/>
                </a:lnTo>
                <a:lnTo>
                  <a:pt x="50292" y="19812"/>
                </a:lnTo>
                <a:lnTo>
                  <a:pt x="13716" y="60960"/>
                </a:lnTo>
                <a:lnTo>
                  <a:pt x="3048" y="92964"/>
                </a:lnTo>
                <a:lnTo>
                  <a:pt x="0" y="114300"/>
                </a:lnTo>
                <a:lnTo>
                  <a:pt x="0" y="521208"/>
                </a:lnTo>
                <a:lnTo>
                  <a:pt x="1524" y="533400"/>
                </a:lnTo>
                <a:lnTo>
                  <a:pt x="13716" y="576072"/>
                </a:lnTo>
                <a:lnTo>
                  <a:pt x="25908" y="592531"/>
                </a:lnTo>
                <a:lnTo>
                  <a:pt x="25908" y="105156"/>
                </a:lnTo>
                <a:lnTo>
                  <a:pt x="27432" y="96012"/>
                </a:lnTo>
                <a:lnTo>
                  <a:pt x="30480" y="88392"/>
                </a:lnTo>
                <a:lnTo>
                  <a:pt x="33528" y="79248"/>
                </a:lnTo>
                <a:lnTo>
                  <a:pt x="36576" y="71628"/>
                </a:lnTo>
                <a:lnTo>
                  <a:pt x="80772" y="32004"/>
                </a:lnTo>
                <a:lnTo>
                  <a:pt x="106680" y="25908"/>
                </a:lnTo>
                <a:lnTo>
                  <a:pt x="2511552" y="25908"/>
                </a:lnTo>
                <a:lnTo>
                  <a:pt x="2552700" y="41148"/>
                </a:lnTo>
                <a:lnTo>
                  <a:pt x="2584704" y="80772"/>
                </a:lnTo>
                <a:lnTo>
                  <a:pt x="2590800" y="106680"/>
                </a:lnTo>
                <a:lnTo>
                  <a:pt x="2590800" y="592836"/>
                </a:lnTo>
                <a:lnTo>
                  <a:pt x="2602992" y="574548"/>
                </a:lnTo>
                <a:lnTo>
                  <a:pt x="2607564" y="565404"/>
                </a:lnTo>
                <a:lnTo>
                  <a:pt x="2612136" y="554736"/>
                </a:lnTo>
                <a:lnTo>
                  <a:pt x="2613660" y="544068"/>
                </a:lnTo>
                <a:lnTo>
                  <a:pt x="2615184" y="531876"/>
                </a:lnTo>
                <a:lnTo>
                  <a:pt x="2616708" y="521208"/>
                </a:lnTo>
                <a:close/>
              </a:path>
              <a:path w="2616835" h="635635">
                <a:moveTo>
                  <a:pt x="2590800" y="592836"/>
                </a:moveTo>
                <a:lnTo>
                  <a:pt x="2590800" y="530352"/>
                </a:lnTo>
                <a:lnTo>
                  <a:pt x="2589276" y="539496"/>
                </a:lnTo>
                <a:lnTo>
                  <a:pt x="2586228" y="548640"/>
                </a:lnTo>
                <a:lnTo>
                  <a:pt x="2558796" y="589788"/>
                </a:lnTo>
                <a:lnTo>
                  <a:pt x="2543556" y="598932"/>
                </a:lnTo>
                <a:lnTo>
                  <a:pt x="2535936" y="603504"/>
                </a:lnTo>
                <a:lnTo>
                  <a:pt x="2528316" y="606552"/>
                </a:lnTo>
                <a:lnTo>
                  <a:pt x="2510028" y="609600"/>
                </a:lnTo>
                <a:lnTo>
                  <a:pt x="105156" y="609600"/>
                </a:lnTo>
                <a:lnTo>
                  <a:pt x="64008" y="594360"/>
                </a:lnTo>
                <a:lnTo>
                  <a:pt x="32004" y="554736"/>
                </a:lnTo>
                <a:lnTo>
                  <a:pt x="25908" y="528828"/>
                </a:lnTo>
                <a:lnTo>
                  <a:pt x="25908" y="592531"/>
                </a:lnTo>
                <a:lnTo>
                  <a:pt x="27432" y="594360"/>
                </a:lnTo>
                <a:lnTo>
                  <a:pt x="33528" y="601980"/>
                </a:lnTo>
                <a:lnTo>
                  <a:pt x="42672" y="609600"/>
                </a:lnTo>
                <a:lnTo>
                  <a:pt x="60960" y="621792"/>
                </a:lnTo>
                <a:lnTo>
                  <a:pt x="70104" y="626364"/>
                </a:lnTo>
                <a:lnTo>
                  <a:pt x="80772" y="630936"/>
                </a:lnTo>
                <a:lnTo>
                  <a:pt x="91440" y="632460"/>
                </a:lnTo>
                <a:lnTo>
                  <a:pt x="103632" y="635508"/>
                </a:lnTo>
                <a:lnTo>
                  <a:pt x="2502408" y="635508"/>
                </a:lnTo>
                <a:lnTo>
                  <a:pt x="2514600" y="633984"/>
                </a:lnTo>
                <a:lnTo>
                  <a:pt x="2557272" y="621792"/>
                </a:lnTo>
                <a:lnTo>
                  <a:pt x="2583180" y="601980"/>
                </a:lnTo>
                <a:lnTo>
                  <a:pt x="2590800" y="592836"/>
                </a:lnTo>
                <a:close/>
              </a:path>
            </a:pathLst>
          </a:custGeom>
          <a:solidFill>
            <a:srgbClr val="375D89"/>
          </a:solidFill>
        </p:spPr>
        <p:txBody>
          <a:bodyPr wrap="square" lIns="0" tIns="0" rIns="0" bIns="0" rtlCol="0"/>
          <a:lstStyle/>
          <a:p>
            <a:endParaRPr sz="2118"/>
          </a:p>
        </p:txBody>
      </p:sp>
      <p:sp>
        <p:nvSpPr>
          <p:cNvPr id="6" name="object 6"/>
          <p:cNvSpPr txBox="1"/>
          <p:nvPr/>
        </p:nvSpPr>
        <p:spPr>
          <a:xfrm>
            <a:off x="2234451" y="3127336"/>
            <a:ext cx="1586753" cy="25567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588" spc="-13" dirty="0">
                <a:latin typeface="Calibri"/>
                <a:cs typeface="Calibri"/>
              </a:rPr>
              <a:t>Data</a:t>
            </a:r>
            <a:r>
              <a:rPr sz="1588" spc="-18" dirty="0">
                <a:latin typeface="Calibri"/>
                <a:cs typeface="Calibri"/>
              </a:rPr>
              <a:t> </a:t>
            </a:r>
            <a:r>
              <a:rPr sz="1588" spc="-4" dirty="0">
                <a:latin typeface="Calibri"/>
                <a:cs typeface="Calibri"/>
              </a:rPr>
              <a:t>enhancement</a:t>
            </a:r>
            <a:endParaRPr sz="1588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34400" y="4011872"/>
            <a:ext cx="2292476" cy="543011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2970006" y="4135865"/>
            <a:ext cx="1817593" cy="25567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588" spc="-9" dirty="0">
                <a:solidFill>
                  <a:srgbClr val="FFFFFF"/>
                </a:solidFill>
                <a:latin typeface="Calibri"/>
                <a:cs typeface="Calibri"/>
              </a:rPr>
              <a:t>Visualization</a:t>
            </a:r>
            <a:r>
              <a:rPr sz="1588" spc="-18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588" spc="-4" dirty="0">
                <a:solidFill>
                  <a:srgbClr val="FFFFFF"/>
                </a:solidFill>
                <a:latin typeface="Calibri"/>
                <a:cs typeface="Calibri"/>
              </a:rPr>
              <a:t>mapping</a:t>
            </a:r>
            <a:endParaRPr sz="1588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552713" y="5031890"/>
            <a:ext cx="2241737" cy="560854"/>
          </a:xfrm>
          <a:custGeom>
            <a:avLst/>
            <a:gdLst/>
            <a:ahLst/>
            <a:cxnLst/>
            <a:rect l="l" t="t" r="r" b="b"/>
            <a:pathLst>
              <a:path w="2540635" h="635635">
                <a:moveTo>
                  <a:pt x="2540508" y="521208"/>
                </a:moveTo>
                <a:lnTo>
                  <a:pt x="2540508" y="114300"/>
                </a:lnTo>
                <a:lnTo>
                  <a:pt x="2531364" y="70104"/>
                </a:lnTo>
                <a:lnTo>
                  <a:pt x="2513076" y="41148"/>
                </a:lnTo>
                <a:lnTo>
                  <a:pt x="2506980" y="33528"/>
                </a:lnTo>
                <a:lnTo>
                  <a:pt x="2470404" y="9144"/>
                </a:lnTo>
                <a:lnTo>
                  <a:pt x="2436876" y="1524"/>
                </a:lnTo>
                <a:lnTo>
                  <a:pt x="2426208" y="0"/>
                </a:lnTo>
                <a:lnTo>
                  <a:pt x="114300" y="0"/>
                </a:lnTo>
                <a:lnTo>
                  <a:pt x="70104" y="9144"/>
                </a:lnTo>
                <a:lnTo>
                  <a:pt x="41148" y="27432"/>
                </a:lnTo>
                <a:lnTo>
                  <a:pt x="33528" y="33528"/>
                </a:lnTo>
                <a:lnTo>
                  <a:pt x="9144" y="70104"/>
                </a:lnTo>
                <a:lnTo>
                  <a:pt x="1524" y="103632"/>
                </a:lnTo>
                <a:lnTo>
                  <a:pt x="0" y="114300"/>
                </a:lnTo>
                <a:lnTo>
                  <a:pt x="0" y="521208"/>
                </a:lnTo>
                <a:lnTo>
                  <a:pt x="9144" y="565404"/>
                </a:lnTo>
                <a:lnTo>
                  <a:pt x="25908" y="592531"/>
                </a:lnTo>
                <a:lnTo>
                  <a:pt x="25908" y="105156"/>
                </a:lnTo>
                <a:lnTo>
                  <a:pt x="27432" y="96012"/>
                </a:lnTo>
                <a:lnTo>
                  <a:pt x="45720" y="57912"/>
                </a:lnTo>
                <a:lnTo>
                  <a:pt x="80772" y="32004"/>
                </a:lnTo>
                <a:lnTo>
                  <a:pt x="2435352" y="25908"/>
                </a:lnTo>
                <a:lnTo>
                  <a:pt x="2444496" y="27432"/>
                </a:lnTo>
                <a:lnTo>
                  <a:pt x="2482596" y="45720"/>
                </a:lnTo>
                <a:lnTo>
                  <a:pt x="2508504" y="80772"/>
                </a:lnTo>
                <a:lnTo>
                  <a:pt x="2514600" y="592836"/>
                </a:lnTo>
                <a:lnTo>
                  <a:pt x="2526792" y="574548"/>
                </a:lnTo>
                <a:lnTo>
                  <a:pt x="2531364" y="565404"/>
                </a:lnTo>
                <a:lnTo>
                  <a:pt x="2535936" y="554736"/>
                </a:lnTo>
                <a:lnTo>
                  <a:pt x="2537460" y="544068"/>
                </a:lnTo>
                <a:lnTo>
                  <a:pt x="2538984" y="531876"/>
                </a:lnTo>
                <a:lnTo>
                  <a:pt x="2540508" y="521208"/>
                </a:lnTo>
                <a:close/>
              </a:path>
              <a:path w="2540635" h="635635">
                <a:moveTo>
                  <a:pt x="2514600" y="592836"/>
                </a:moveTo>
                <a:lnTo>
                  <a:pt x="2514600" y="530352"/>
                </a:lnTo>
                <a:lnTo>
                  <a:pt x="2513076" y="539496"/>
                </a:lnTo>
                <a:lnTo>
                  <a:pt x="2510028" y="548640"/>
                </a:lnTo>
                <a:lnTo>
                  <a:pt x="2482596" y="589788"/>
                </a:lnTo>
                <a:lnTo>
                  <a:pt x="2433828" y="609600"/>
                </a:lnTo>
                <a:lnTo>
                  <a:pt x="105156" y="609600"/>
                </a:lnTo>
                <a:lnTo>
                  <a:pt x="96012" y="608076"/>
                </a:lnTo>
                <a:lnTo>
                  <a:pt x="57912" y="589788"/>
                </a:lnTo>
                <a:lnTo>
                  <a:pt x="36576" y="562356"/>
                </a:lnTo>
                <a:lnTo>
                  <a:pt x="32004" y="554736"/>
                </a:lnTo>
                <a:lnTo>
                  <a:pt x="28956" y="547116"/>
                </a:lnTo>
                <a:lnTo>
                  <a:pt x="25908" y="528828"/>
                </a:lnTo>
                <a:lnTo>
                  <a:pt x="25908" y="592531"/>
                </a:lnTo>
                <a:lnTo>
                  <a:pt x="27432" y="594360"/>
                </a:lnTo>
                <a:lnTo>
                  <a:pt x="33528" y="601980"/>
                </a:lnTo>
                <a:lnTo>
                  <a:pt x="42672" y="609600"/>
                </a:lnTo>
                <a:lnTo>
                  <a:pt x="80772" y="630936"/>
                </a:lnTo>
                <a:lnTo>
                  <a:pt x="103632" y="633984"/>
                </a:lnTo>
                <a:lnTo>
                  <a:pt x="114300" y="635508"/>
                </a:lnTo>
                <a:lnTo>
                  <a:pt x="2426208" y="635508"/>
                </a:lnTo>
                <a:lnTo>
                  <a:pt x="2470404" y="626364"/>
                </a:lnTo>
                <a:lnTo>
                  <a:pt x="2499360" y="608076"/>
                </a:lnTo>
                <a:lnTo>
                  <a:pt x="2506980" y="601980"/>
                </a:lnTo>
                <a:lnTo>
                  <a:pt x="2514600" y="592836"/>
                </a:lnTo>
                <a:close/>
              </a:path>
            </a:pathLst>
          </a:custGeom>
          <a:solidFill>
            <a:srgbClr val="375D89"/>
          </a:solidFill>
        </p:spPr>
        <p:txBody>
          <a:bodyPr wrap="square" lIns="0" tIns="0" rIns="0" bIns="0" rtlCol="0"/>
          <a:lstStyle/>
          <a:p>
            <a:endParaRPr sz="2118"/>
          </a:p>
        </p:txBody>
      </p:sp>
      <p:sp>
        <p:nvSpPr>
          <p:cNvPr id="10" name="object 10"/>
          <p:cNvSpPr txBox="1"/>
          <p:nvPr/>
        </p:nvSpPr>
        <p:spPr>
          <a:xfrm>
            <a:off x="3838686" y="5165909"/>
            <a:ext cx="1671917" cy="25567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588" spc="-9" dirty="0">
                <a:latin typeface="Calibri"/>
                <a:cs typeface="Calibri"/>
              </a:rPr>
              <a:t>Rendering</a:t>
            </a:r>
            <a:r>
              <a:rPr sz="1588" spc="-4" dirty="0">
                <a:latin typeface="Calibri"/>
                <a:cs typeface="Calibri"/>
              </a:rPr>
              <a:t> (ND-&gt;2D)</a:t>
            </a:r>
            <a:endParaRPr sz="1588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796576" y="3858856"/>
            <a:ext cx="2169459" cy="744401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367012" marR="4483" indent="-356366" algn="r">
              <a:spcBef>
                <a:spcPts val="88"/>
              </a:spcBef>
            </a:pPr>
            <a:r>
              <a:rPr sz="1588" spc="-13" dirty="0">
                <a:latin typeface="Calibri"/>
                <a:cs typeface="Calibri"/>
              </a:rPr>
              <a:t>Data</a:t>
            </a:r>
            <a:r>
              <a:rPr sz="1588" spc="-4" dirty="0">
                <a:latin typeface="Calibri"/>
                <a:cs typeface="Calibri"/>
              </a:rPr>
              <a:t> </a:t>
            </a:r>
            <a:r>
              <a:rPr sz="1588" spc="-9" dirty="0">
                <a:latin typeface="Calibri"/>
                <a:cs typeface="Calibri"/>
              </a:rPr>
              <a:t>are </a:t>
            </a:r>
            <a:r>
              <a:rPr sz="1588" dirty="0">
                <a:latin typeface="Calibri"/>
                <a:cs typeface="Calibri"/>
              </a:rPr>
              <a:t>mapped </a:t>
            </a:r>
            <a:r>
              <a:rPr sz="1588" spc="-9" dirty="0">
                <a:latin typeface="Calibri"/>
                <a:cs typeface="Calibri"/>
              </a:rPr>
              <a:t>to</a:t>
            </a:r>
            <a:r>
              <a:rPr sz="1588" spc="-18" dirty="0">
                <a:latin typeface="Calibri"/>
                <a:cs typeface="Calibri"/>
              </a:rPr>
              <a:t> </a:t>
            </a:r>
            <a:r>
              <a:rPr sz="1588" spc="-4" dirty="0">
                <a:latin typeface="Calibri"/>
                <a:cs typeface="Calibri"/>
              </a:rPr>
              <a:t>visual </a:t>
            </a:r>
            <a:r>
              <a:rPr sz="1588" spc="-344" dirty="0">
                <a:latin typeface="Calibri"/>
                <a:cs typeface="Calibri"/>
              </a:rPr>
              <a:t> </a:t>
            </a:r>
            <a:r>
              <a:rPr sz="1588" spc="-4" dirty="0">
                <a:latin typeface="Calibri"/>
                <a:cs typeface="Calibri"/>
              </a:rPr>
              <a:t>primitives,</a:t>
            </a:r>
            <a:r>
              <a:rPr sz="1588" spc="-22" dirty="0">
                <a:latin typeface="Calibri"/>
                <a:cs typeface="Calibri"/>
              </a:rPr>
              <a:t> </a:t>
            </a:r>
            <a:r>
              <a:rPr sz="1588" spc="4" dirty="0">
                <a:latin typeface="Calibri"/>
                <a:cs typeface="Calibri"/>
              </a:rPr>
              <a:t>e.g.</a:t>
            </a:r>
            <a:r>
              <a:rPr sz="1588" spc="-44" dirty="0">
                <a:latin typeface="Calibri"/>
                <a:cs typeface="Calibri"/>
              </a:rPr>
              <a:t> </a:t>
            </a:r>
            <a:r>
              <a:rPr sz="1588" spc="-13" dirty="0">
                <a:latin typeface="Calibri"/>
                <a:cs typeface="Calibri"/>
              </a:rPr>
              <a:t>colors,</a:t>
            </a:r>
            <a:endParaRPr sz="1588">
              <a:latin typeface="Calibri"/>
              <a:cs typeface="Calibri"/>
            </a:endParaRPr>
          </a:p>
          <a:p>
            <a:pPr marR="4483" algn="r"/>
            <a:r>
              <a:rPr sz="1588" spc="-18" dirty="0">
                <a:latin typeface="Calibri"/>
                <a:cs typeface="Calibri"/>
              </a:rPr>
              <a:t>geometry,</a:t>
            </a:r>
            <a:r>
              <a:rPr sz="1588" spc="-62" dirty="0">
                <a:latin typeface="Calibri"/>
                <a:cs typeface="Calibri"/>
              </a:rPr>
              <a:t> </a:t>
            </a:r>
            <a:r>
              <a:rPr sz="1588" spc="-13" dirty="0">
                <a:latin typeface="Calibri"/>
                <a:cs typeface="Calibri"/>
              </a:rPr>
              <a:t>etc.</a:t>
            </a:r>
            <a:endParaRPr sz="1588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507465" y="2054261"/>
            <a:ext cx="2459131" cy="25567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588" spc="-13" dirty="0">
                <a:latin typeface="Calibri"/>
                <a:cs typeface="Calibri"/>
              </a:rPr>
              <a:t>Data</a:t>
            </a:r>
            <a:r>
              <a:rPr sz="1588" spc="-22" dirty="0">
                <a:latin typeface="Calibri"/>
                <a:cs typeface="Calibri"/>
              </a:rPr>
              <a:t> </a:t>
            </a:r>
            <a:r>
              <a:rPr sz="1588" spc="-9" dirty="0">
                <a:latin typeface="Calibri"/>
                <a:cs typeface="Calibri"/>
              </a:rPr>
              <a:t>are</a:t>
            </a:r>
            <a:r>
              <a:rPr sz="1588" spc="-26" dirty="0">
                <a:latin typeface="Calibri"/>
                <a:cs typeface="Calibri"/>
              </a:rPr>
              <a:t> </a:t>
            </a:r>
            <a:r>
              <a:rPr sz="1588" spc="-9" dirty="0">
                <a:latin typeface="Calibri"/>
                <a:cs typeface="Calibri"/>
              </a:rPr>
              <a:t>generated/collected.</a:t>
            </a:r>
            <a:endParaRPr sz="1588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322356" y="3023793"/>
            <a:ext cx="1642782" cy="25567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588" spc="-13" dirty="0">
                <a:latin typeface="Calibri"/>
                <a:cs typeface="Calibri"/>
              </a:rPr>
              <a:t>Data</a:t>
            </a:r>
            <a:r>
              <a:rPr sz="1588" spc="-18" dirty="0">
                <a:latin typeface="Calibri"/>
                <a:cs typeface="Calibri"/>
              </a:rPr>
              <a:t> </a:t>
            </a:r>
            <a:r>
              <a:rPr sz="1588" spc="-9" dirty="0">
                <a:latin typeface="Calibri"/>
                <a:cs typeface="Calibri"/>
              </a:rPr>
              <a:t>are</a:t>
            </a:r>
            <a:r>
              <a:rPr sz="1588" spc="-22" dirty="0">
                <a:latin typeface="Calibri"/>
                <a:cs typeface="Calibri"/>
              </a:rPr>
              <a:t> </a:t>
            </a:r>
            <a:r>
              <a:rPr sz="1588" spc="-4" dirty="0">
                <a:latin typeface="Calibri"/>
                <a:cs typeface="Calibri"/>
              </a:rPr>
              <a:t>processed.</a:t>
            </a:r>
            <a:endParaRPr sz="1588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120650" y="5164564"/>
            <a:ext cx="1847850" cy="25567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588" spc="-4" dirty="0">
                <a:latin typeface="Calibri"/>
                <a:cs typeface="Calibri"/>
              </a:rPr>
              <a:t>Images</a:t>
            </a:r>
            <a:r>
              <a:rPr sz="1588" spc="-40" dirty="0">
                <a:latin typeface="Calibri"/>
                <a:cs typeface="Calibri"/>
              </a:rPr>
              <a:t> </a:t>
            </a:r>
            <a:r>
              <a:rPr sz="1588" spc="-9" dirty="0">
                <a:latin typeface="Calibri"/>
                <a:cs typeface="Calibri"/>
              </a:rPr>
              <a:t>are generated.</a:t>
            </a:r>
            <a:endParaRPr sz="1588">
              <a:latin typeface="Calibri"/>
              <a:cs typeface="Calibri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1535655" y="2522668"/>
            <a:ext cx="2040031" cy="2791946"/>
            <a:chOff x="1588008" y="2859024"/>
            <a:chExt cx="2312035" cy="3164205"/>
          </a:xfrm>
        </p:grpSpPr>
        <p:sp>
          <p:nvSpPr>
            <p:cNvPr id="16" name="object 16"/>
            <p:cNvSpPr/>
            <p:nvPr/>
          </p:nvSpPr>
          <p:spPr>
            <a:xfrm>
              <a:off x="1600199" y="3220211"/>
              <a:ext cx="381000" cy="478790"/>
            </a:xfrm>
            <a:custGeom>
              <a:avLst/>
              <a:gdLst/>
              <a:ahLst/>
              <a:cxnLst/>
              <a:rect l="l" t="t" r="r" b="b"/>
              <a:pathLst>
                <a:path w="381000" h="478789">
                  <a:moveTo>
                    <a:pt x="380999" y="394715"/>
                  </a:moveTo>
                  <a:lnTo>
                    <a:pt x="286511" y="288035"/>
                  </a:lnTo>
                  <a:lnTo>
                    <a:pt x="286511" y="336803"/>
                  </a:lnTo>
                  <a:lnTo>
                    <a:pt x="237753" y="322024"/>
                  </a:lnTo>
                  <a:lnTo>
                    <a:pt x="192340" y="301776"/>
                  </a:lnTo>
                  <a:lnTo>
                    <a:pt x="150696" y="276535"/>
                  </a:lnTo>
                  <a:lnTo>
                    <a:pt x="113239" y="246778"/>
                  </a:lnTo>
                  <a:lnTo>
                    <a:pt x="80390" y="212978"/>
                  </a:lnTo>
                  <a:lnTo>
                    <a:pt x="52571" y="175613"/>
                  </a:lnTo>
                  <a:lnTo>
                    <a:pt x="30202" y="135157"/>
                  </a:lnTo>
                  <a:lnTo>
                    <a:pt x="13703" y="92086"/>
                  </a:lnTo>
                  <a:lnTo>
                    <a:pt x="3496" y="46875"/>
                  </a:lnTo>
                  <a:lnTo>
                    <a:pt x="0" y="0"/>
                  </a:lnTo>
                  <a:lnTo>
                    <a:pt x="0" y="94487"/>
                  </a:lnTo>
                  <a:lnTo>
                    <a:pt x="3496" y="141363"/>
                  </a:lnTo>
                  <a:lnTo>
                    <a:pt x="13703" y="186574"/>
                  </a:lnTo>
                  <a:lnTo>
                    <a:pt x="30202" y="229645"/>
                  </a:lnTo>
                  <a:lnTo>
                    <a:pt x="52571" y="270101"/>
                  </a:lnTo>
                  <a:lnTo>
                    <a:pt x="80390" y="307466"/>
                  </a:lnTo>
                  <a:lnTo>
                    <a:pt x="113239" y="341266"/>
                  </a:lnTo>
                  <a:lnTo>
                    <a:pt x="150696" y="371023"/>
                  </a:lnTo>
                  <a:lnTo>
                    <a:pt x="192340" y="396264"/>
                  </a:lnTo>
                  <a:lnTo>
                    <a:pt x="237753" y="416512"/>
                  </a:lnTo>
                  <a:lnTo>
                    <a:pt x="286511" y="431291"/>
                  </a:lnTo>
                  <a:lnTo>
                    <a:pt x="286511" y="478535"/>
                  </a:lnTo>
                  <a:lnTo>
                    <a:pt x="380999" y="394715"/>
                  </a:lnTo>
                  <a:close/>
                </a:path>
              </a:pathLst>
            </a:custGeom>
            <a:solidFill>
              <a:srgbClr val="4F80BC"/>
            </a:solidFill>
          </p:spPr>
          <p:txBody>
            <a:bodyPr wrap="square" lIns="0" tIns="0" rIns="0" bIns="0" rtlCol="0"/>
            <a:lstStyle/>
            <a:p>
              <a:endParaRPr sz="2118"/>
            </a:p>
          </p:txBody>
        </p:sp>
        <p:sp>
          <p:nvSpPr>
            <p:cNvPr id="17" name="object 17"/>
            <p:cNvSpPr/>
            <p:nvPr/>
          </p:nvSpPr>
          <p:spPr>
            <a:xfrm>
              <a:off x="1601088" y="2872739"/>
              <a:ext cx="380365" cy="394970"/>
            </a:xfrm>
            <a:custGeom>
              <a:avLst/>
              <a:gdLst/>
              <a:ahLst/>
              <a:cxnLst/>
              <a:rect l="l" t="t" r="r" b="b"/>
              <a:pathLst>
                <a:path w="380364" h="394970">
                  <a:moveTo>
                    <a:pt x="380110" y="94487"/>
                  </a:moveTo>
                  <a:lnTo>
                    <a:pt x="380110" y="0"/>
                  </a:lnTo>
                  <a:lnTo>
                    <a:pt x="367514" y="47"/>
                  </a:lnTo>
                  <a:lnTo>
                    <a:pt x="354774" y="380"/>
                  </a:lnTo>
                  <a:lnTo>
                    <a:pt x="277494" y="12558"/>
                  </a:lnTo>
                  <a:lnTo>
                    <a:pt x="229742" y="27827"/>
                  </a:lnTo>
                  <a:lnTo>
                    <a:pt x="185419" y="48386"/>
                  </a:lnTo>
                  <a:lnTo>
                    <a:pt x="144906" y="73772"/>
                  </a:lnTo>
                  <a:lnTo>
                    <a:pt x="108584" y="103519"/>
                  </a:lnTo>
                  <a:lnTo>
                    <a:pt x="76834" y="137159"/>
                  </a:lnTo>
                  <a:lnTo>
                    <a:pt x="50037" y="174229"/>
                  </a:lnTo>
                  <a:lnTo>
                    <a:pt x="28574" y="214263"/>
                  </a:lnTo>
                  <a:lnTo>
                    <a:pt x="12826" y="256793"/>
                  </a:lnTo>
                  <a:lnTo>
                    <a:pt x="3174" y="301356"/>
                  </a:lnTo>
                  <a:lnTo>
                    <a:pt x="0" y="347486"/>
                  </a:lnTo>
                  <a:lnTo>
                    <a:pt x="3682" y="394715"/>
                  </a:lnTo>
                  <a:lnTo>
                    <a:pt x="14030" y="348907"/>
                  </a:lnTo>
                  <a:lnTo>
                    <a:pt x="30615" y="305669"/>
                  </a:lnTo>
                  <a:lnTo>
                    <a:pt x="52951" y="265377"/>
                  </a:lnTo>
                  <a:lnTo>
                    <a:pt x="80549" y="228411"/>
                  </a:lnTo>
                  <a:lnTo>
                    <a:pt x="112922" y="195147"/>
                  </a:lnTo>
                  <a:lnTo>
                    <a:pt x="149581" y="165964"/>
                  </a:lnTo>
                  <a:lnTo>
                    <a:pt x="190040" y="141240"/>
                  </a:lnTo>
                  <a:lnTo>
                    <a:pt x="233810" y="121353"/>
                  </a:lnTo>
                  <a:lnTo>
                    <a:pt x="280404" y="106679"/>
                  </a:lnTo>
                  <a:lnTo>
                    <a:pt x="329333" y="97598"/>
                  </a:lnTo>
                  <a:lnTo>
                    <a:pt x="380110" y="94487"/>
                  </a:lnTo>
                  <a:close/>
                </a:path>
              </a:pathLst>
            </a:custGeom>
            <a:solidFill>
              <a:srgbClr val="3F6797"/>
            </a:solidFill>
          </p:spPr>
          <p:txBody>
            <a:bodyPr wrap="square" lIns="0" tIns="0" rIns="0" bIns="0" rtlCol="0"/>
            <a:lstStyle/>
            <a:p>
              <a:endParaRPr sz="2118"/>
            </a:p>
          </p:txBody>
        </p:sp>
        <p:sp>
          <p:nvSpPr>
            <p:cNvPr id="18" name="object 18"/>
            <p:cNvSpPr/>
            <p:nvPr/>
          </p:nvSpPr>
          <p:spPr>
            <a:xfrm>
              <a:off x="1588008" y="2859024"/>
              <a:ext cx="407034" cy="853440"/>
            </a:xfrm>
            <a:custGeom>
              <a:avLst/>
              <a:gdLst/>
              <a:ahLst/>
              <a:cxnLst/>
              <a:rect l="l" t="t" r="r" b="b"/>
              <a:pathLst>
                <a:path w="407035" h="853439">
                  <a:moveTo>
                    <a:pt x="406908" y="115824"/>
                  </a:moveTo>
                  <a:lnTo>
                    <a:pt x="406908" y="9144"/>
                  </a:lnTo>
                  <a:lnTo>
                    <a:pt x="405384" y="6096"/>
                  </a:lnTo>
                  <a:lnTo>
                    <a:pt x="402336" y="4572"/>
                  </a:lnTo>
                  <a:lnTo>
                    <a:pt x="400812" y="1524"/>
                  </a:lnTo>
                  <a:lnTo>
                    <a:pt x="397764" y="0"/>
                  </a:lnTo>
                  <a:lnTo>
                    <a:pt x="393192" y="0"/>
                  </a:lnTo>
                  <a:lnTo>
                    <a:pt x="333756" y="4572"/>
                  </a:lnTo>
                  <a:lnTo>
                    <a:pt x="277368" y="16764"/>
                  </a:lnTo>
                  <a:lnTo>
                    <a:pt x="240792" y="28956"/>
                  </a:lnTo>
                  <a:lnTo>
                    <a:pt x="224028" y="36576"/>
                  </a:lnTo>
                  <a:lnTo>
                    <a:pt x="205740" y="44196"/>
                  </a:lnTo>
                  <a:lnTo>
                    <a:pt x="190500" y="51816"/>
                  </a:lnTo>
                  <a:lnTo>
                    <a:pt x="173736" y="62484"/>
                  </a:lnTo>
                  <a:lnTo>
                    <a:pt x="158496" y="71628"/>
                  </a:lnTo>
                  <a:lnTo>
                    <a:pt x="143256" y="82296"/>
                  </a:lnTo>
                  <a:lnTo>
                    <a:pt x="129540" y="94488"/>
                  </a:lnTo>
                  <a:lnTo>
                    <a:pt x="115824" y="105156"/>
                  </a:lnTo>
                  <a:lnTo>
                    <a:pt x="89916" y="131064"/>
                  </a:lnTo>
                  <a:lnTo>
                    <a:pt x="79248" y="144780"/>
                  </a:lnTo>
                  <a:lnTo>
                    <a:pt x="67056" y="158496"/>
                  </a:lnTo>
                  <a:lnTo>
                    <a:pt x="57912" y="173736"/>
                  </a:lnTo>
                  <a:lnTo>
                    <a:pt x="47244" y="188976"/>
                  </a:lnTo>
                  <a:lnTo>
                    <a:pt x="39624" y="204216"/>
                  </a:lnTo>
                  <a:lnTo>
                    <a:pt x="18288" y="252984"/>
                  </a:lnTo>
                  <a:lnTo>
                    <a:pt x="1524" y="324612"/>
                  </a:lnTo>
                  <a:lnTo>
                    <a:pt x="0" y="342900"/>
                  </a:lnTo>
                  <a:lnTo>
                    <a:pt x="0" y="361188"/>
                  </a:lnTo>
                  <a:lnTo>
                    <a:pt x="13993" y="361188"/>
                  </a:lnTo>
                  <a:lnTo>
                    <a:pt x="15240" y="356616"/>
                  </a:lnTo>
                  <a:lnTo>
                    <a:pt x="21336" y="341376"/>
                  </a:lnTo>
                  <a:lnTo>
                    <a:pt x="25908" y="326136"/>
                  </a:lnTo>
                  <a:lnTo>
                    <a:pt x="28302" y="321346"/>
                  </a:lnTo>
                  <a:lnTo>
                    <a:pt x="33528" y="292608"/>
                  </a:lnTo>
                  <a:lnTo>
                    <a:pt x="36576" y="277368"/>
                  </a:lnTo>
                  <a:lnTo>
                    <a:pt x="42672" y="260604"/>
                  </a:lnTo>
                  <a:lnTo>
                    <a:pt x="47244" y="245364"/>
                  </a:lnTo>
                  <a:lnTo>
                    <a:pt x="54864" y="230124"/>
                  </a:lnTo>
                  <a:lnTo>
                    <a:pt x="62484" y="216408"/>
                  </a:lnTo>
                  <a:lnTo>
                    <a:pt x="70104" y="201168"/>
                  </a:lnTo>
                  <a:lnTo>
                    <a:pt x="99060" y="160020"/>
                  </a:lnTo>
                  <a:lnTo>
                    <a:pt x="132588" y="123444"/>
                  </a:lnTo>
                  <a:lnTo>
                    <a:pt x="187452" y="83820"/>
                  </a:lnTo>
                  <a:lnTo>
                    <a:pt x="234696" y="59436"/>
                  </a:lnTo>
                  <a:lnTo>
                    <a:pt x="249936" y="51816"/>
                  </a:lnTo>
                  <a:lnTo>
                    <a:pt x="266700" y="45720"/>
                  </a:lnTo>
                  <a:lnTo>
                    <a:pt x="284988" y="41148"/>
                  </a:lnTo>
                  <a:lnTo>
                    <a:pt x="301752" y="36576"/>
                  </a:lnTo>
                  <a:lnTo>
                    <a:pt x="320040" y="32004"/>
                  </a:lnTo>
                  <a:lnTo>
                    <a:pt x="338328" y="28956"/>
                  </a:lnTo>
                  <a:lnTo>
                    <a:pt x="374904" y="25908"/>
                  </a:lnTo>
                  <a:lnTo>
                    <a:pt x="381000" y="25908"/>
                  </a:lnTo>
                  <a:lnTo>
                    <a:pt x="381000" y="13716"/>
                  </a:lnTo>
                  <a:lnTo>
                    <a:pt x="394716" y="25908"/>
                  </a:lnTo>
                  <a:lnTo>
                    <a:pt x="394716" y="120396"/>
                  </a:lnTo>
                  <a:lnTo>
                    <a:pt x="400812" y="120396"/>
                  </a:lnTo>
                  <a:lnTo>
                    <a:pt x="406908" y="115824"/>
                  </a:lnTo>
                  <a:close/>
                </a:path>
                <a:path w="407035" h="853439">
                  <a:moveTo>
                    <a:pt x="13993" y="361188"/>
                  </a:moveTo>
                  <a:lnTo>
                    <a:pt x="0" y="361188"/>
                  </a:lnTo>
                  <a:lnTo>
                    <a:pt x="0" y="376428"/>
                  </a:lnTo>
                  <a:lnTo>
                    <a:pt x="3048" y="406908"/>
                  </a:lnTo>
                  <a:lnTo>
                    <a:pt x="4572" y="413766"/>
                  </a:lnTo>
                  <a:lnTo>
                    <a:pt x="4572" y="406908"/>
                  </a:lnTo>
                  <a:lnTo>
                    <a:pt x="10668" y="373380"/>
                  </a:lnTo>
                  <a:lnTo>
                    <a:pt x="13993" y="361188"/>
                  </a:lnTo>
                  <a:close/>
                </a:path>
                <a:path w="407035" h="853439">
                  <a:moveTo>
                    <a:pt x="310896" y="811953"/>
                  </a:moveTo>
                  <a:lnTo>
                    <a:pt x="310896" y="786384"/>
                  </a:lnTo>
                  <a:lnTo>
                    <a:pt x="307848" y="781812"/>
                  </a:lnTo>
                  <a:lnTo>
                    <a:pt x="301752" y="780288"/>
                  </a:lnTo>
                  <a:lnTo>
                    <a:pt x="271272" y="771144"/>
                  </a:lnTo>
                  <a:lnTo>
                    <a:pt x="214884" y="748284"/>
                  </a:lnTo>
                  <a:lnTo>
                    <a:pt x="164592" y="717804"/>
                  </a:lnTo>
                  <a:lnTo>
                    <a:pt x="120396" y="681228"/>
                  </a:lnTo>
                  <a:lnTo>
                    <a:pt x="85344" y="638556"/>
                  </a:lnTo>
                  <a:lnTo>
                    <a:pt x="56388" y="589788"/>
                  </a:lnTo>
                  <a:lnTo>
                    <a:pt x="41148" y="551688"/>
                  </a:lnTo>
                  <a:lnTo>
                    <a:pt x="36576" y="539496"/>
                  </a:lnTo>
                  <a:lnTo>
                    <a:pt x="30480" y="512064"/>
                  </a:lnTo>
                  <a:lnTo>
                    <a:pt x="28560" y="494792"/>
                  </a:lnTo>
                  <a:lnTo>
                    <a:pt x="21336" y="478536"/>
                  </a:lnTo>
                  <a:lnTo>
                    <a:pt x="12192" y="451104"/>
                  </a:lnTo>
                  <a:lnTo>
                    <a:pt x="6096" y="420624"/>
                  </a:lnTo>
                  <a:lnTo>
                    <a:pt x="3048" y="406908"/>
                  </a:lnTo>
                  <a:lnTo>
                    <a:pt x="0" y="376428"/>
                  </a:lnTo>
                  <a:lnTo>
                    <a:pt x="0" y="470916"/>
                  </a:lnTo>
                  <a:lnTo>
                    <a:pt x="9144" y="531876"/>
                  </a:lnTo>
                  <a:lnTo>
                    <a:pt x="21336" y="574548"/>
                  </a:lnTo>
                  <a:lnTo>
                    <a:pt x="48768" y="629412"/>
                  </a:lnTo>
                  <a:lnTo>
                    <a:pt x="83820" y="678180"/>
                  </a:lnTo>
                  <a:lnTo>
                    <a:pt x="126492" y="720852"/>
                  </a:lnTo>
                  <a:lnTo>
                    <a:pt x="176784" y="757428"/>
                  </a:lnTo>
                  <a:lnTo>
                    <a:pt x="233172" y="784860"/>
                  </a:lnTo>
                  <a:lnTo>
                    <a:pt x="263652" y="795528"/>
                  </a:lnTo>
                  <a:lnTo>
                    <a:pt x="280416" y="801624"/>
                  </a:lnTo>
                  <a:lnTo>
                    <a:pt x="286512" y="802843"/>
                  </a:lnTo>
                  <a:lnTo>
                    <a:pt x="286512" y="792480"/>
                  </a:lnTo>
                  <a:lnTo>
                    <a:pt x="295656" y="804672"/>
                  </a:lnTo>
                  <a:lnTo>
                    <a:pt x="295656" y="825258"/>
                  </a:lnTo>
                  <a:lnTo>
                    <a:pt x="310896" y="811953"/>
                  </a:lnTo>
                  <a:close/>
                </a:path>
                <a:path w="407035" h="853439">
                  <a:moveTo>
                    <a:pt x="29391" y="407778"/>
                  </a:moveTo>
                  <a:lnTo>
                    <a:pt x="28956" y="403860"/>
                  </a:lnTo>
                  <a:lnTo>
                    <a:pt x="27432" y="388620"/>
                  </a:lnTo>
                  <a:lnTo>
                    <a:pt x="25908" y="374904"/>
                  </a:lnTo>
                  <a:lnTo>
                    <a:pt x="25908" y="361188"/>
                  </a:lnTo>
                  <a:lnTo>
                    <a:pt x="13993" y="361188"/>
                  </a:lnTo>
                  <a:lnTo>
                    <a:pt x="10668" y="373380"/>
                  </a:lnTo>
                  <a:lnTo>
                    <a:pt x="4572" y="406908"/>
                  </a:lnTo>
                  <a:lnTo>
                    <a:pt x="28956" y="409956"/>
                  </a:lnTo>
                  <a:lnTo>
                    <a:pt x="29391" y="407778"/>
                  </a:lnTo>
                  <a:close/>
                </a:path>
                <a:path w="407035" h="853439">
                  <a:moveTo>
                    <a:pt x="301752" y="685800"/>
                  </a:moveTo>
                  <a:lnTo>
                    <a:pt x="243840" y="665988"/>
                  </a:lnTo>
                  <a:lnTo>
                    <a:pt x="190500" y="640080"/>
                  </a:lnTo>
                  <a:lnTo>
                    <a:pt x="143256" y="606552"/>
                  </a:lnTo>
                  <a:lnTo>
                    <a:pt x="102108" y="565404"/>
                  </a:lnTo>
                  <a:lnTo>
                    <a:pt x="70104" y="521208"/>
                  </a:lnTo>
                  <a:lnTo>
                    <a:pt x="50292" y="483108"/>
                  </a:lnTo>
                  <a:lnTo>
                    <a:pt x="36576" y="443484"/>
                  </a:lnTo>
                  <a:lnTo>
                    <a:pt x="29391" y="407778"/>
                  </a:lnTo>
                  <a:lnTo>
                    <a:pt x="28956" y="409956"/>
                  </a:lnTo>
                  <a:lnTo>
                    <a:pt x="4572" y="406908"/>
                  </a:lnTo>
                  <a:lnTo>
                    <a:pt x="4572" y="413766"/>
                  </a:lnTo>
                  <a:lnTo>
                    <a:pt x="6096" y="420624"/>
                  </a:lnTo>
                  <a:lnTo>
                    <a:pt x="12192" y="451104"/>
                  </a:lnTo>
                  <a:lnTo>
                    <a:pt x="21336" y="478536"/>
                  </a:lnTo>
                  <a:lnTo>
                    <a:pt x="25908" y="488823"/>
                  </a:lnTo>
                  <a:lnTo>
                    <a:pt x="25908" y="469392"/>
                  </a:lnTo>
                  <a:lnTo>
                    <a:pt x="27432" y="484632"/>
                  </a:lnTo>
                  <a:lnTo>
                    <a:pt x="47244" y="531876"/>
                  </a:lnTo>
                  <a:lnTo>
                    <a:pt x="82296" y="582168"/>
                  </a:lnTo>
                  <a:lnTo>
                    <a:pt x="126492" y="624840"/>
                  </a:lnTo>
                  <a:lnTo>
                    <a:pt x="175260" y="661416"/>
                  </a:lnTo>
                  <a:lnTo>
                    <a:pt x="233172" y="688848"/>
                  </a:lnTo>
                  <a:lnTo>
                    <a:pt x="278892" y="705612"/>
                  </a:lnTo>
                  <a:lnTo>
                    <a:pt x="286512" y="707690"/>
                  </a:lnTo>
                  <a:lnTo>
                    <a:pt x="286512" y="697992"/>
                  </a:lnTo>
                  <a:lnTo>
                    <a:pt x="301752" y="685800"/>
                  </a:lnTo>
                  <a:close/>
                </a:path>
                <a:path w="407035" h="853439">
                  <a:moveTo>
                    <a:pt x="28302" y="321346"/>
                  </a:moveTo>
                  <a:lnTo>
                    <a:pt x="25908" y="326136"/>
                  </a:lnTo>
                  <a:lnTo>
                    <a:pt x="21336" y="341376"/>
                  </a:lnTo>
                  <a:lnTo>
                    <a:pt x="15240" y="356616"/>
                  </a:lnTo>
                  <a:lnTo>
                    <a:pt x="13993" y="361188"/>
                  </a:lnTo>
                  <a:lnTo>
                    <a:pt x="25908" y="361188"/>
                  </a:lnTo>
                  <a:lnTo>
                    <a:pt x="25908" y="342900"/>
                  </a:lnTo>
                  <a:lnTo>
                    <a:pt x="27432" y="326136"/>
                  </a:lnTo>
                  <a:lnTo>
                    <a:pt x="28302" y="321346"/>
                  </a:lnTo>
                  <a:close/>
                </a:path>
                <a:path w="407035" h="853439">
                  <a:moveTo>
                    <a:pt x="393192" y="96012"/>
                  </a:moveTo>
                  <a:lnTo>
                    <a:pt x="374904" y="96139"/>
                  </a:lnTo>
                  <a:lnTo>
                    <a:pt x="339852" y="99060"/>
                  </a:lnTo>
                  <a:lnTo>
                    <a:pt x="323088" y="102108"/>
                  </a:lnTo>
                  <a:lnTo>
                    <a:pt x="304800" y="105156"/>
                  </a:lnTo>
                  <a:lnTo>
                    <a:pt x="288036" y="108204"/>
                  </a:lnTo>
                  <a:lnTo>
                    <a:pt x="271272" y="114300"/>
                  </a:lnTo>
                  <a:lnTo>
                    <a:pt x="254508" y="118872"/>
                  </a:lnTo>
                  <a:lnTo>
                    <a:pt x="192024" y="146304"/>
                  </a:lnTo>
                  <a:lnTo>
                    <a:pt x="135636" y="182880"/>
                  </a:lnTo>
                  <a:lnTo>
                    <a:pt x="88392" y="228600"/>
                  </a:lnTo>
                  <a:lnTo>
                    <a:pt x="77724" y="242316"/>
                  </a:lnTo>
                  <a:lnTo>
                    <a:pt x="67056" y="254508"/>
                  </a:lnTo>
                  <a:lnTo>
                    <a:pt x="41148" y="295656"/>
                  </a:lnTo>
                  <a:lnTo>
                    <a:pt x="25908" y="342900"/>
                  </a:lnTo>
                  <a:lnTo>
                    <a:pt x="25908" y="374904"/>
                  </a:lnTo>
                  <a:lnTo>
                    <a:pt x="27432" y="388620"/>
                  </a:lnTo>
                  <a:lnTo>
                    <a:pt x="28956" y="403860"/>
                  </a:lnTo>
                  <a:lnTo>
                    <a:pt x="29391" y="407778"/>
                  </a:lnTo>
                  <a:lnTo>
                    <a:pt x="35052" y="379476"/>
                  </a:lnTo>
                  <a:lnTo>
                    <a:pt x="39624" y="365760"/>
                  </a:lnTo>
                  <a:lnTo>
                    <a:pt x="44196" y="350520"/>
                  </a:lnTo>
                  <a:lnTo>
                    <a:pt x="62484" y="309372"/>
                  </a:lnTo>
                  <a:lnTo>
                    <a:pt x="70104" y="295656"/>
                  </a:lnTo>
                  <a:lnTo>
                    <a:pt x="79248" y="283464"/>
                  </a:lnTo>
                  <a:lnTo>
                    <a:pt x="86868" y="269748"/>
                  </a:lnTo>
                  <a:lnTo>
                    <a:pt x="96012" y="257556"/>
                  </a:lnTo>
                  <a:lnTo>
                    <a:pt x="106680" y="246888"/>
                  </a:lnTo>
                  <a:lnTo>
                    <a:pt x="128016" y="224028"/>
                  </a:lnTo>
                  <a:lnTo>
                    <a:pt x="176784" y="185928"/>
                  </a:lnTo>
                  <a:lnTo>
                    <a:pt x="217932" y="161544"/>
                  </a:lnTo>
                  <a:lnTo>
                    <a:pt x="262128" y="143256"/>
                  </a:lnTo>
                  <a:lnTo>
                    <a:pt x="294132" y="134112"/>
                  </a:lnTo>
                  <a:lnTo>
                    <a:pt x="309372" y="129540"/>
                  </a:lnTo>
                  <a:lnTo>
                    <a:pt x="326136" y="126492"/>
                  </a:lnTo>
                  <a:lnTo>
                    <a:pt x="342900" y="124968"/>
                  </a:lnTo>
                  <a:lnTo>
                    <a:pt x="359664" y="121920"/>
                  </a:lnTo>
                  <a:lnTo>
                    <a:pt x="376428" y="121920"/>
                  </a:lnTo>
                  <a:lnTo>
                    <a:pt x="381000" y="121539"/>
                  </a:lnTo>
                  <a:lnTo>
                    <a:pt x="381000" y="108204"/>
                  </a:lnTo>
                  <a:lnTo>
                    <a:pt x="393192" y="96012"/>
                  </a:lnTo>
                  <a:close/>
                </a:path>
                <a:path w="407035" h="853439">
                  <a:moveTo>
                    <a:pt x="28560" y="494792"/>
                  </a:moveTo>
                  <a:lnTo>
                    <a:pt x="27432" y="484632"/>
                  </a:lnTo>
                  <a:lnTo>
                    <a:pt x="25908" y="469392"/>
                  </a:lnTo>
                  <a:lnTo>
                    <a:pt x="25908" y="488823"/>
                  </a:lnTo>
                  <a:lnTo>
                    <a:pt x="28560" y="494792"/>
                  </a:lnTo>
                  <a:close/>
                </a:path>
                <a:path w="407035" h="853439">
                  <a:moveTo>
                    <a:pt x="406908" y="760476"/>
                  </a:moveTo>
                  <a:lnTo>
                    <a:pt x="406908" y="752856"/>
                  </a:lnTo>
                  <a:lnTo>
                    <a:pt x="405384" y="749808"/>
                  </a:lnTo>
                  <a:lnTo>
                    <a:pt x="403860" y="748284"/>
                  </a:lnTo>
                  <a:lnTo>
                    <a:pt x="307848" y="641604"/>
                  </a:lnTo>
                  <a:lnTo>
                    <a:pt x="304800" y="637032"/>
                  </a:lnTo>
                  <a:lnTo>
                    <a:pt x="298704" y="635508"/>
                  </a:lnTo>
                  <a:lnTo>
                    <a:pt x="294132" y="638556"/>
                  </a:lnTo>
                  <a:lnTo>
                    <a:pt x="289560" y="640080"/>
                  </a:lnTo>
                  <a:lnTo>
                    <a:pt x="286512" y="644652"/>
                  </a:lnTo>
                  <a:lnTo>
                    <a:pt x="286512" y="681228"/>
                  </a:lnTo>
                  <a:lnTo>
                    <a:pt x="289560" y="682142"/>
                  </a:lnTo>
                  <a:lnTo>
                    <a:pt x="289560" y="658368"/>
                  </a:lnTo>
                  <a:lnTo>
                    <a:pt x="310896" y="649224"/>
                  </a:lnTo>
                  <a:lnTo>
                    <a:pt x="310896" y="682457"/>
                  </a:lnTo>
                  <a:lnTo>
                    <a:pt x="375577" y="755485"/>
                  </a:lnTo>
                  <a:lnTo>
                    <a:pt x="385572" y="746760"/>
                  </a:lnTo>
                  <a:lnTo>
                    <a:pt x="385572" y="779949"/>
                  </a:lnTo>
                  <a:lnTo>
                    <a:pt x="402336" y="765048"/>
                  </a:lnTo>
                  <a:lnTo>
                    <a:pt x="405384" y="763524"/>
                  </a:lnTo>
                  <a:lnTo>
                    <a:pt x="406908" y="760476"/>
                  </a:lnTo>
                  <a:close/>
                </a:path>
                <a:path w="407035" h="853439">
                  <a:moveTo>
                    <a:pt x="301752" y="710184"/>
                  </a:moveTo>
                  <a:lnTo>
                    <a:pt x="301752" y="685800"/>
                  </a:lnTo>
                  <a:lnTo>
                    <a:pt x="286512" y="697992"/>
                  </a:lnTo>
                  <a:lnTo>
                    <a:pt x="286512" y="707690"/>
                  </a:lnTo>
                  <a:lnTo>
                    <a:pt x="295656" y="710184"/>
                  </a:lnTo>
                  <a:lnTo>
                    <a:pt x="301752" y="710184"/>
                  </a:lnTo>
                  <a:close/>
                </a:path>
                <a:path w="407035" h="853439">
                  <a:moveTo>
                    <a:pt x="295656" y="804672"/>
                  </a:moveTo>
                  <a:lnTo>
                    <a:pt x="286512" y="792480"/>
                  </a:lnTo>
                  <a:lnTo>
                    <a:pt x="286512" y="802843"/>
                  </a:lnTo>
                  <a:lnTo>
                    <a:pt x="295656" y="804672"/>
                  </a:lnTo>
                  <a:close/>
                </a:path>
                <a:path w="407035" h="853439">
                  <a:moveTo>
                    <a:pt x="295656" y="825258"/>
                  </a:moveTo>
                  <a:lnTo>
                    <a:pt x="295656" y="804672"/>
                  </a:lnTo>
                  <a:lnTo>
                    <a:pt x="286512" y="802843"/>
                  </a:lnTo>
                  <a:lnTo>
                    <a:pt x="286512" y="845820"/>
                  </a:lnTo>
                  <a:lnTo>
                    <a:pt x="289560" y="850392"/>
                  </a:lnTo>
                  <a:lnTo>
                    <a:pt x="289560" y="830580"/>
                  </a:lnTo>
                  <a:lnTo>
                    <a:pt x="295656" y="825258"/>
                  </a:lnTo>
                  <a:close/>
                </a:path>
                <a:path w="407035" h="853439">
                  <a:moveTo>
                    <a:pt x="310896" y="682457"/>
                  </a:moveTo>
                  <a:lnTo>
                    <a:pt x="310896" y="649224"/>
                  </a:lnTo>
                  <a:lnTo>
                    <a:pt x="289560" y="658368"/>
                  </a:lnTo>
                  <a:lnTo>
                    <a:pt x="310896" y="682457"/>
                  </a:lnTo>
                  <a:close/>
                </a:path>
                <a:path w="407035" h="853439">
                  <a:moveTo>
                    <a:pt x="310896" y="701040"/>
                  </a:moveTo>
                  <a:lnTo>
                    <a:pt x="310896" y="682457"/>
                  </a:lnTo>
                  <a:lnTo>
                    <a:pt x="289560" y="658368"/>
                  </a:lnTo>
                  <a:lnTo>
                    <a:pt x="289560" y="682142"/>
                  </a:lnTo>
                  <a:lnTo>
                    <a:pt x="301752" y="685800"/>
                  </a:lnTo>
                  <a:lnTo>
                    <a:pt x="301752" y="710184"/>
                  </a:lnTo>
                  <a:lnTo>
                    <a:pt x="303276" y="710184"/>
                  </a:lnTo>
                  <a:lnTo>
                    <a:pt x="306324" y="707136"/>
                  </a:lnTo>
                  <a:lnTo>
                    <a:pt x="309372" y="705612"/>
                  </a:lnTo>
                  <a:lnTo>
                    <a:pt x="310896" y="701040"/>
                  </a:lnTo>
                  <a:close/>
                </a:path>
                <a:path w="407035" h="853439">
                  <a:moveTo>
                    <a:pt x="385572" y="779949"/>
                  </a:moveTo>
                  <a:lnTo>
                    <a:pt x="385572" y="746760"/>
                  </a:lnTo>
                  <a:lnTo>
                    <a:pt x="384048" y="765048"/>
                  </a:lnTo>
                  <a:lnTo>
                    <a:pt x="375577" y="755485"/>
                  </a:lnTo>
                  <a:lnTo>
                    <a:pt x="289560" y="830580"/>
                  </a:lnTo>
                  <a:lnTo>
                    <a:pt x="310896" y="839724"/>
                  </a:lnTo>
                  <a:lnTo>
                    <a:pt x="310896" y="846328"/>
                  </a:lnTo>
                  <a:lnTo>
                    <a:pt x="385572" y="779949"/>
                  </a:lnTo>
                  <a:close/>
                </a:path>
                <a:path w="407035" h="853439">
                  <a:moveTo>
                    <a:pt x="310896" y="846328"/>
                  </a:moveTo>
                  <a:lnTo>
                    <a:pt x="310896" y="839724"/>
                  </a:lnTo>
                  <a:lnTo>
                    <a:pt x="289560" y="830580"/>
                  </a:lnTo>
                  <a:lnTo>
                    <a:pt x="289560" y="850392"/>
                  </a:lnTo>
                  <a:lnTo>
                    <a:pt x="298704" y="853440"/>
                  </a:lnTo>
                  <a:lnTo>
                    <a:pt x="303276" y="853440"/>
                  </a:lnTo>
                  <a:lnTo>
                    <a:pt x="306324" y="850392"/>
                  </a:lnTo>
                  <a:lnTo>
                    <a:pt x="310896" y="846328"/>
                  </a:lnTo>
                  <a:close/>
                </a:path>
                <a:path w="407035" h="853439">
                  <a:moveTo>
                    <a:pt x="385572" y="746760"/>
                  </a:moveTo>
                  <a:lnTo>
                    <a:pt x="375577" y="755485"/>
                  </a:lnTo>
                  <a:lnTo>
                    <a:pt x="384048" y="765048"/>
                  </a:lnTo>
                  <a:lnTo>
                    <a:pt x="385572" y="746760"/>
                  </a:lnTo>
                  <a:close/>
                </a:path>
                <a:path w="407035" h="853439">
                  <a:moveTo>
                    <a:pt x="394716" y="25908"/>
                  </a:moveTo>
                  <a:lnTo>
                    <a:pt x="381000" y="13716"/>
                  </a:lnTo>
                  <a:lnTo>
                    <a:pt x="381000" y="25908"/>
                  </a:lnTo>
                  <a:lnTo>
                    <a:pt x="394716" y="25908"/>
                  </a:lnTo>
                  <a:close/>
                </a:path>
                <a:path w="407035" h="853439">
                  <a:moveTo>
                    <a:pt x="394716" y="120396"/>
                  </a:moveTo>
                  <a:lnTo>
                    <a:pt x="394716" y="25908"/>
                  </a:lnTo>
                  <a:lnTo>
                    <a:pt x="381000" y="25908"/>
                  </a:lnTo>
                  <a:lnTo>
                    <a:pt x="381000" y="96012"/>
                  </a:lnTo>
                  <a:lnTo>
                    <a:pt x="393192" y="96012"/>
                  </a:lnTo>
                  <a:lnTo>
                    <a:pt x="393192" y="120523"/>
                  </a:lnTo>
                  <a:lnTo>
                    <a:pt x="394716" y="120396"/>
                  </a:lnTo>
                  <a:close/>
                </a:path>
                <a:path w="407035" h="853439">
                  <a:moveTo>
                    <a:pt x="393192" y="120523"/>
                  </a:moveTo>
                  <a:lnTo>
                    <a:pt x="393192" y="96012"/>
                  </a:lnTo>
                  <a:lnTo>
                    <a:pt x="381000" y="108204"/>
                  </a:lnTo>
                  <a:lnTo>
                    <a:pt x="381000" y="121539"/>
                  </a:lnTo>
                  <a:lnTo>
                    <a:pt x="393192" y="120523"/>
                  </a:lnTo>
                  <a:close/>
                </a:path>
              </a:pathLst>
            </a:custGeom>
            <a:solidFill>
              <a:srgbClr val="375D89"/>
            </a:solidFill>
          </p:spPr>
          <p:txBody>
            <a:bodyPr wrap="square" lIns="0" tIns="0" rIns="0" bIns="0" rtlCol="0"/>
            <a:lstStyle/>
            <a:p>
              <a:endParaRPr sz="2118"/>
            </a:p>
          </p:txBody>
        </p:sp>
        <p:sp>
          <p:nvSpPr>
            <p:cNvPr id="19" name="object 19"/>
            <p:cNvSpPr/>
            <p:nvPr/>
          </p:nvSpPr>
          <p:spPr>
            <a:xfrm>
              <a:off x="2567939" y="4386071"/>
              <a:ext cx="381000" cy="480059"/>
            </a:xfrm>
            <a:custGeom>
              <a:avLst/>
              <a:gdLst/>
              <a:ahLst/>
              <a:cxnLst/>
              <a:rect l="l" t="t" r="r" b="b"/>
              <a:pathLst>
                <a:path w="381000" h="480060">
                  <a:moveTo>
                    <a:pt x="380999" y="394715"/>
                  </a:moveTo>
                  <a:lnTo>
                    <a:pt x="284987" y="289559"/>
                  </a:lnTo>
                  <a:lnTo>
                    <a:pt x="284987" y="336803"/>
                  </a:lnTo>
                  <a:lnTo>
                    <a:pt x="236271" y="322024"/>
                  </a:lnTo>
                  <a:lnTo>
                    <a:pt x="190975" y="301776"/>
                  </a:lnTo>
                  <a:lnTo>
                    <a:pt x="149501" y="276535"/>
                  </a:lnTo>
                  <a:lnTo>
                    <a:pt x="112251" y="246778"/>
                  </a:lnTo>
                  <a:lnTo>
                    <a:pt x="79628" y="212978"/>
                  </a:lnTo>
                  <a:lnTo>
                    <a:pt x="52035" y="175613"/>
                  </a:lnTo>
                  <a:lnTo>
                    <a:pt x="29873" y="135157"/>
                  </a:lnTo>
                  <a:lnTo>
                    <a:pt x="13545" y="92086"/>
                  </a:lnTo>
                  <a:lnTo>
                    <a:pt x="3453" y="46875"/>
                  </a:lnTo>
                  <a:lnTo>
                    <a:pt x="0" y="0"/>
                  </a:lnTo>
                  <a:lnTo>
                    <a:pt x="0" y="94487"/>
                  </a:lnTo>
                  <a:lnTo>
                    <a:pt x="3453" y="141363"/>
                  </a:lnTo>
                  <a:lnTo>
                    <a:pt x="13545" y="186574"/>
                  </a:lnTo>
                  <a:lnTo>
                    <a:pt x="29873" y="229645"/>
                  </a:lnTo>
                  <a:lnTo>
                    <a:pt x="52035" y="270101"/>
                  </a:lnTo>
                  <a:lnTo>
                    <a:pt x="79628" y="307466"/>
                  </a:lnTo>
                  <a:lnTo>
                    <a:pt x="112251" y="341266"/>
                  </a:lnTo>
                  <a:lnTo>
                    <a:pt x="149501" y="371023"/>
                  </a:lnTo>
                  <a:lnTo>
                    <a:pt x="190975" y="396264"/>
                  </a:lnTo>
                  <a:lnTo>
                    <a:pt x="236271" y="416512"/>
                  </a:lnTo>
                  <a:lnTo>
                    <a:pt x="284987" y="431291"/>
                  </a:lnTo>
                  <a:lnTo>
                    <a:pt x="284987" y="480059"/>
                  </a:lnTo>
                  <a:lnTo>
                    <a:pt x="380999" y="394715"/>
                  </a:lnTo>
                  <a:close/>
                </a:path>
              </a:pathLst>
            </a:custGeom>
            <a:solidFill>
              <a:srgbClr val="4F80BC"/>
            </a:solidFill>
          </p:spPr>
          <p:txBody>
            <a:bodyPr wrap="square" lIns="0" tIns="0" rIns="0" bIns="0" rtlCol="0"/>
            <a:lstStyle/>
            <a:p>
              <a:endParaRPr sz="2118"/>
            </a:p>
          </p:txBody>
        </p:sp>
        <p:sp>
          <p:nvSpPr>
            <p:cNvPr id="20" name="object 20"/>
            <p:cNvSpPr/>
            <p:nvPr/>
          </p:nvSpPr>
          <p:spPr>
            <a:xfrm>
              <a:off x="2567333" y="4038599"/>
              <a:ext cx="381635" cy="394970"/>
            </a:xfrm>
            <a:custGeom>
              <a:avLst/>
              <a:gdLst/>
              <a:ahLst/>
              <a:cxnLst/>
              <a:rect l="l" t="t" r="r" b="b"/>
              <a:pathLst>
                <a:path w="381635" h="394970">
                  <a:moveTo>
                    <a:pt x="381605" y="94487"/>
                  </a:moveTo>
                  <a:lnTo>
                    <a:pt x="381605" y="0"/>
                  </a:lnTo>
                  <a:lnTo>
                    <a:pt x="368128" y="261"/>
                  </a:lnTo>
                  <a:lnTo>
                    <a:pt x="328265" y="3047"/>
                  </a:lnTo>
                  <a:lnTo>
                    <a:pt x="277786" y="12558"/>
                  </a:lnTo>
                  <a:lnTo>
                    <a:pt x="230243" y="27827"/>
                  </a:lnTo>
                  <a:lnTo>
                    <a:pt x="186033" y="48386"/>
                  </a:lnTo>
                  <a:lnTo>
                    <a:pt x="145555" y="73772"/>
                  </a:lnTo>
                  <a:lnTo>
                    <a:pt x="109204" y="103519"/>
                  </a:lnTo>
                  <a:lnTo>
                    <a:pt x="77377" y="137159"/>
                  </a:lnTo>
                  <a:lnTo>
                    <a:pt x="50471" y="174229"/>
                  </a:lnTo>
                  <a:lnTo>
                    <a:pt x="28884" y="214263"/>
                  </a:lnTo>
                  <a:lnTo>
                    <a:pt x="13012" y="256793"/>
                  </a:lnTo>
                  <a:lnTo>
                    <a:pt x="3251" y="301356"/>
                  </a:lnTo>
                  <a:lnTo>
                    <a:pt x="0" y="347486"/>
                  </a:lnTo>
                  <a:lnTo>
                    <a:pt x="3653" y="394715"/>
                  </a:lnTo>
                  <a:lnTo>
                    <a:pt x="14002" y="348907"/>
                  </a:lnTo>
                  <a:lnTo>
                    <a:pt x="30595" y="305669"/>
                  </a:lnTo>
                  <a:lnTo>
                    <a:pt x="52953" y="265377"/>
                  </a:lnTo>
                  <a:lnTo>
                    <a:pt x="80593" y="228411"/>
                  </a:lnTo>
                  <a:lnTo>
                    <a:pt x="113036" y="195147"/>
                  </a:lnTo>
                  <a:lnTo>
                    <a:pt x="149799" y="165964"/>
                  </a:lnTo>
                  <a:lnTo>
                    <a:pt x="190404" y="141240"/>
                  </a:lnTo>
                  <a:lnTo>
                    <a:pt x="234367" y="121353"/>
                  </a:lnTo>
                  <a:lnTo>
                    <a:pt x="281209" y="106679"/>
                  </a:lnTo>
                  <a:lnTo>
                    <a:pt x="330449" y="97598"/>
                  </a:lnTo>
                  <a:lnTo>
                    <a:pt x="381605" y="94487"/>
                  </a:lnTo>
                  <a:close/>
                </a:path>
              </a:pathLst>
            </a:custGeom>
            <a:solidFill>
              <a:srgbClr val="3F6797"/>
            </a:solidFill>
          </p:spPr>
          <p:txBody>
            <a:bodyPr wrap="square" lIns="0" tIns="0" rIns="0" bIns="0" rtlCol="0"/>
            <a:lstStyle/>
            <a:p>
              <a:endParaRPr sz="2118"/>
            </a:p>
          </p:txBody>
        </p:sp>
        <p:sp>
          <p:nvSpPr>
            <p:cNvPr id="21" name="object 21"/>
            <p:cNvSpPr/>
            <p:nvPr/>
          </p:nvSpPr>
          <p:spPr>
            <a:xfrm>
              <a:off x="2554224" y="4026408"/>
              <a:ext cx="407034" cy="853440"/>
            </a:xfrm>
            <a:custGeom>
              <a:avLst/>
              <a:gdLst/>
              <a:ahLst/>
              <a:cxnLst/>
              <a:rect l="l" t="t" r="r" b="b"/>
              <a:pathLst>
                <a:path w="407035" h="853439">
                  <a:moveTo>
                    <a:pt x="406908" y="114300"/>
                  </a:moveTo>
                  <a:lnTo>
                    <a:pt x="406908" y="9144"/>
                  </a:lnTo>
                  <a:lnTo>
                    <a:pt x="405384" y="6096"/>
                  </a:lnTo>
                  <a:lnTo>
                    <a:pt x="402336" y="3048"/>
                  </a:lnTo>
                  <a:lnTo>
                    <a:pt x="400812" y="0"/>
                  </a:lnTo>
                  <a:lnTo>
                    <a:pt x="373380" y="0"/>
                  </a:lnTo>
                  <a:lnTo>
                    <a:pt x="333756" y="3048"/>
                  </a:lnTo>
                  <a:lnTo>
                    <a:pt x="277368" y="15240"/>
                  </a:lnTo>
                  <a:lnTo>
                    <a:pt x="240792" y="27432"/>
                  </a:lnTo>
                  <a:lnTo>
                    <a:pt x="173736" y="60960"/>
                  </a:lnTo>
                  <a:lnTo>
                    <a:pt x="115824" y="105156"/>
                  </a:lnTo>
                  <a:lnTo>
                    <a:pt x="103632" y="117348"/>
                  </a:lnTo>
                  <a:lnTo>
                    <a:pt x="89916" y="129540"/>
                  </a:lnTo>
                  <a:lnTo>
                    <a:pt x="79248" y="143256"/>
                  </a:lnTo>
                  <a:lnTo>
                    <a:pt x="67056" y="158496"/>
                  </a:lnTo>
                  <a:lnTo>
                    <a:pt x="57912" y="172212"/>
                  </a:lnTo>
                  <a:lnTo>
                    <a:pt x="24384" y="236220"/>
                  </a:lnTo>
                  <a:lnTo>
                    <a:pt x="7620" y="286512"/>
                  </a:lnTo>
                  <a:lnTo>
                    <a:pt x="0" y="359664"/>
                  </a:lnTo>
                  <a:lnTo>
                    <a:pt x="14325" y="359664"/>
                  </a:lnTo>
                  <a:lnTo>
                    <a:pt x="15240" y="356616"/>
                  </a:lnTo>
                  <a:lnTo>
                    <a:pt x="21336" y="339852"/>
                  </a:lnTo>
                  <a:lnTo>
                    <a:pt x="27432" y="324612"/>
                  </a:lnTo>
                  <a:lnTo>
                    <a:pt x="30480" y="307848"/>
                  </a:lnTo>
                  <a:lnTo>
                    <a:pt x="33528" y="292608"/>
                  </a:lnTo>
                  <a:lnTo>
                    <a:pt x="48768" y="243840"/>
                  </a:lnTo>
                  <a:lnTo>
                    <a:pt x="62484" y="214884"/>
                  </a:lnTo>
                  <a:lnTo>
                    <a:pt x="70104" y="199644"/>
                  </a:lnTo>
                  <a:lnTo>
                    <a:pt x="88392" y="172212"/>
                  </a:lnTo>
                  <a:lnTo>
                    <a:pt x="99060" y="160020"/>
                  </a:lnTo>
                  <a:lnTo>
                    <a:pt x="109728" y="146304"/>
                  </a:lnTo>
                  <a:lnTo>
                    <a:pt x="121920" y="134112"/>
                  </a:lnTo>
                  <a:lnTo>
                    <a:pt x="134112" y="123444"/>
                  </a:lnTo>
                  <a:lnTo>
                    <a:pt x="146304" y="111252"/>
                  </a:lnTo>
                  <a:lnTo>
                    <a:pt x="160020" y="102108"/>
                  </a:lnTo>
                  <a:lnTo>
                    <a:pt x="173736" y="91440"/>
                  </a:lnTo>
                  <a:lnTo>
                    <a:pt x="187452" y="82296"/>
                  </a:lnTo>
                  <a:lnTo>
                    <a:pt x="234696" y="57912"/>
                  </a:lnTo>
                  <a:lnTo>
                    <a:pt x="284988" y="39624"/>
                  </a:lnTo>
                  <a:lnTo>
                    <a:pt x="356616" y="25908"/>
                  </a:lnTo>
                  <a:lnTo>
                    <a:pt x="376428" y="25790"/>
                  </a:lnTo>
                  <a:lnTo>
                    <a:pt x="381000" y="25439"/>
                  </a:lnTo>
                  <a:lnTo>
                    <a:pt x="381000" y="12192"/>
                  </a:lnTo>
                  <a:lnTo>
                    <a:pt x="394716" y="24384"/>
                  </a:lnTo>
                  <a:lnTo>
                    <a:pt x="394716" y="120396"/>
                  </a:lnTo>
                  <a:lnTo>
                    <a:pt x="400812" y="120396"/>
                  </a:lnTo>
                  <a:lnTo>
                    <a:pt x="406908" y="114300"/>
                  </a:lnTo>
                  <a:close/>
                </a:path>
                <a:path w="407035" h="853439">
                  <a:moveTo>
                    <a:pt x="14325" y="359664"/>
                  </a:moveTo>
                  <a:lnTo>
                    <a:pt x="0" y="359664"/>
                  </a:lnTo>
                  <a:lnTo>
                    <a:pt x="1524" y="374904"/>
                  </a:lnTo>
                  <a:lnTo>
                    <a:pt x="1524" y="390144"/>
                  </a:lnTo>
                  <a:lnTo>
                    <a:pt x="3048" y="405384"/>
                  </a:lnTo>
                  <a:lnTo>
                    <a:pt x="4572" y="413004"/>
                  </a:lnTo>
                  <a:lnTo>
                    <a:pt x="4572" y="405384"/>
                  </a:lnTo>
                  <a:lnTo>
                    <a:pt x="10668" y="371856"/>
                  </a:lnTo>
                  <a:lnTo>
                    <a:pt x="14325" y="359664"/>
                  </a:lnTo>
                  <a:close/>
                </a:path>
                <a:path w="407035" h="853439">
                  <a:moveTo>
                    <a:pt x="1524" y="470916"/>
                  </a:moveTo>
                  <a:lnTo>
                    <a:pt x="1524" y="374904"/>
                  </a:lnTo>
                  <a:lnTo>
                    <a:pt x="0" y="359664"/>
                  </a:lnTo>
                  <a:lnTo>
                    <a:pt x="0" y="455676"/>
                  </a:lnTo>
                  <a:lnTo>
                    <a:pt x="1524" y="470916"/>
                  </a:lnTo>
                  <a:close/>
                </a:path>
                <a:path w="407035" h="853439">
                  <a:moveTo>
                    <a:pt x="310896" y="811480"/>
                  </a:moveTo>
                  <a:lnTo>
                    <a:pt x="310896" y="786384"/>
                  </a:lnTo>
                  <a:lnTo>
                    <a:pt x="307848" y="780288"/>
                  </a:lnTo>
                  <a:lnTo>
                    <a:pt x="301752" y="778764"/>
                  </a:lnTo>
                  <a:lnTo>
                    <a:pt x="286512" y="775716"/>
                  </a:lnTo>
                  <a:lnTo>
                    <a:pt x="271272" y="771144"/>
                  </a:lnTo>
                  <a:lnTo>
                    <a:pt x="214884" y="748284"/>
                  </a:lnTo>
                  <a:lnTo>
                    <a:pt x="164592" y="717804"/>
                  </a:lnTo>
                  <a:lnTo>
                    <a:pt x="102108" y="659892"/>
                  </a:lnTo>
                  <a:lnTo>
                    <a:pt x="70104" y="614172"/>
                  </a:lnTo>
                  <a:lnTo>
                    <a:pt x="50292" y="577596"/>
                  </a:lnTo>
                  <a:lnTo>
                    <a:pt x="45720" y="563880"/>
                  </a:lnTo>
                  <a:lnTo>
                    <a:pt x="41148" y="551688"/>
                  </a:lnTo>
                  <a:lnTo>
                    <a:pt x="36576" y="537972"/>
                  </a:lnTo>
                  <a:lnTo>
                    <a:pt x="30480" y="510540"/>
                  </a:lnTo>
                  <a:lnTo>
                    <a:pt x="28786" y="495300"/>
                  </a:lnTo>
                  <a:lnTo>
                    <a:pt x="21336" y="478536"/>
                  </a:lnTo>
                  <a:lnTo>
                    <a:pt x="16764" y="463296"/>
                  </a:lnTo>
                  <a:lnTo>
                    <a:pt x="12192" y="449580"/>
                  </a:lnTo>
                  <a:lnTo>
                    <a:pt x="9144" y="434340"/>
                  </a:lnTo>
                  <a:lnTo>
                    <a:pt x="6096" y="420624"/>
                  </a:lnTo>
                  <a:lnTo>
                    <a:pt x="3048" y="405384"/>
                  </a:lnTo>
                  <a:lnTo>
                    <a:pt x="1524" y="390144"/>
                  </a:lnTo>
                  <a:lnTo>
                    <a:pt x="1524" y="486156"/>
                  </a:lnTo>
                  <a:lnTo>
                    <a:pt x="3048" y="501396"/>
                  </a:lnTo>
                  <a:lnTo>
                    <a:pt x="6096" y="516636"/>
                  </a:lnTo>
                  <a:lnTo>
                    <a:pt x="9144" y="530352"/>
                  </a:lnTo>
                  <a:lnTo>
                    <a:pt x="12192" y="545592"/>
                  </a:lnTo>
                  <a:lnTo>
                    <a:pt x="16764" y="559308"/>
                  </a:lnTo>
                  <a:lnTo>
                    <a:pt x="22860" y="573024"/>
                  </a:lnTo>
                  <a:lnTo>
                    <a:pt x="27432" y="588264"/>
                  </a:lnTo>
                  <a:lnTo>
                    <a:pt x="35052" y="601980"/>
                  </a:lnTo>
                  <a:lnTo>
                    <a:pt x="48768" y="627888"/>
                  </a:lnTo>
                  <a:lnTo>
                    <a:pt x="65532" y="652272"/>
                  </a:lnTo>
                  <a:lnTo>
                    <a:pt x="103632" y="697992"/>
                  </a:lnTo>
                  <a:lnTo>
                    <a:pt x="150876" y="739140"/>
                  </a:lnTo>
                  <a:lnTo>
                    <a:pt x="204216" y="771144"/>
                  </a:lnTo>
                  <a:lnTo>
                    <a:pt x="263652" y="795528"/>
                  </a:lnTo>
                  <a:lnTo>
                    <a:pt x="286512" y="801319"/>
                  </a:lnTo>
                  <a:lnTo>
                    <a:pt x="286512" y="790956"/>
                  </a:lnTo>
                  <a:lnTo>
                    <a:pt x="295656" y="803148"/>
                  </a:lnTo>
                  <a:lnTo>
                    <a:pt x="295656" y="825000"/>
                  </a:lnTo>
                  <a:lnTo>
                    <a:pt x="310896" y="811480"/>
                  </a:lnTo>
                  <a:close/>
                </a:path>
                <a:path w="407035" h="853439">
                  <a:moveTo>
                    <a:pt x="29500" y="407234"/>
                  </a:moveTo>
                  <a:lnTo>
                    <a:pt x="25908" y="374904"/>
                  </a:lnTo>
                  <a:lnTo>
                    <a:pt x="25908" y="359664"/>
                  </a:lnTo>
                  <a:lnTo>
                    <a:pt x="14325" y="359664"/>
                  </a:lnTo>
                  <a:lnTo>
                    <a:pt x="10668" y="371856"/>
                  </a:lnTo>
                  <a:lnTo>
                    <a:pt x="4572" y="405384"/>
                  </a:lnTo>
                  <a:lnTo>
                    <a:pt x="28956" y="409956"/>
                  </a:lnTo>
                  <a:lnTo>
                    <a:pt x="29500" y="407234"/>
                  </a:lnTo>
                  <a:close/>
                </a:path>
                <a:path w="407035" h="853439">
                  <a:moveTo>
                    <a:pt x="301752" y="684276"/>
                  </a:moveTo>
                  <a:lnTo>
                    <a:pt x="286512" y="679704"/>
                  </a:lnTo>
                  <a:lnTo>
                    <a:pt x="272796" y="675132"/>
                  </a:lnTo>
                  <a:lnTo>
                    <a:pt x="243840" y="665988"/>
                  </a:lnTo>
                  <a:lnTo>
                    <a:pt x="190500" y="638556"/>
                  </a:lnTo>
                  <a:lnTo>
                    <a:pt x="143256" y="605028"/>
                  </a:lnTo>
                  <a:lnTo>
                    <a:pt x="103632" y="565404"/>
                  </a:lnTo>
                  <a:lnTo>
                    <a:pt x="70104" y="519684"/>
                  </a:lnTo>
                  <a:lnTo>
                    <a:pt x="51816" y="481584"/>
                  </a:lnTo>
                  <a:lnTo>
                    <a:pt x="45720" y="469392"/>
                  </a:lnTo>
                  <a:lnTo>
                    <a:pt x="41148" y="455676"/>
                  </a:lnTo>
                  <a:lnTo>
                    <a:pt x="38100" y="443484"/>
                  </a:lnTo>
                  <a:lnTo>
                    <a:pt x="33528" y="429768"/>
                  </a:lnTo>
                  <a:lnTo>
                    <a:pt x="30480" y="416052"/>
                  </a:lnTo>
                  <a:lnTo>
                    <a:pt x="29500" y="407234"/>
                  </a:lnTo>
                  <a:lnTo>
                    <a:pt x="28956" y="409956"/>
                  </a:lnTo>
                  <a:lnTo>
                    <a:pt x="4572" y="405384"/>
                  </a:lnTo>
                  <a:lnTo>
                    <a:pt x="4572" y="413004"/>
                  </a:lnTo>
                  <a:lnTo>
                    <a:pt x="6096" y="420624"/>
                  </a:lnTo>
                  <a:lnTo>
                    <a:pt x="9144" y="434340"/>
                  </a:lnTo>
                  <a:lnTo>
                    <a:pt x="12192" y="449580"/>
                  </a:lnTo>
                  <a:lnTo>
                    <a:pt x="16764" y="463296"/>
                  </a:lnTo>
                  <a:lnTo>
                    <a:pt x="21336" y="478536"/>
                  </a:lnTo>
                  <a:lnTo>
                    <a:pt x="25908" y="488823"/>
                  </a:lnTo>
                  <a:lnTo>
                    <a:pt x="25908" y="469392"/>
                  </a:lnTo>
                  <a:lnTo>
                    <a:pt x="28786" y="495300"/>
                  </a:lnTo>
                  <a:lnTo>
                    <a:pt x="33528" y="505968"/>
                  </a:lnTo>
                  <a:lnTo>
                    <a:pt x="64008" y="556260"/>
                  </a:lnTo>
                  <a:lnTo>
                    <a:pt x="103632" y="601980"/>
                  </a:lnTo>
                  <a:lnTo>
                    <a:pt x="150876" y="643128"/>
                  </a:lnTo>
                  <a:lnTo>
                    <a:pt x="204216" y="675132"/>
                  </a:lnTo>
                  <a:lnTo>
                    <a:pt x="263652" y="699516"/>
                  </a:lnTo>
                  <a:lnTo>
                    <a:pt x="286512" y="706166"/>
                  </a:lnTo>
                  <a:lnTo>
                    <a:pt x="286512" y="696468"/>
                  </a:lnTo>
                  <a:lnTo>
                    <a:pt x="301752" y="684276"/>
                  </a:lnTo>
                  <a:close/>
                </a:path>
                <a:path w="407035" h="853439">
                  <a:moveTo>
                    <a:pt x="27432" y="324612"/>
                  </a:moveTo>
                  <a:lnTo>
                    <a:pt x="21336" y="339852"/>
                  </a:lnTo>
                  <a:lnTo>
                    <a:pt x="15240" y="356616"/>
                  </a:lnTo>
                  <a:lnTo>
                    <a:pt x="14325" y="359664"/>
                  </a:lnTo>
                  <a:lnTo>
                    <a:pt x="25908" y="359664"/>
                  </a:lnTo>
                  <a:lnTo>
                    <a:pt x="25908" y="342900"/>
                  </a:lnTo>
                  <a:lnTo>
                    <a:pt x="27432" y="324612"/>
                  </a:lnTo>
                  <a:close/>
                </a:path>
                <a:path w="407035" h="853439">
                  <a:moveTo>
                    <a:pt x="393192" y="94488"/>
                  </a:moveTo>
                  <a:lnTo>
                    <a:pt x="374904" y="94615"/>
                  </a:lnTo>
                  <a:lnTo>
                    <a:pt x="339852" y="97536"/>
                  </a:lnTo>
                  <a:lnTo>
                    <a:pt x="323088" y="100584"/>
                  </a:lnTo>
                  <a:lnTo>
                    <a:pt x="304800" y="103632"/>
                  </a:lnTo>
                  <a:lnTo>
                    <a:pt x="254508" y="117348"/>
                  </a:lnTo>
                  <a:lnTo>
                    <a:pt x="237744" y="123444"/>
                  </a:lnTo>
                  <a:lnTo>
                    <a:pt x="222504" y="131064"/>
                  </a:lnTo>
                  <a:lnTo>
                    <a:pt x="207264" y="137160"/>
                  </a:lnTo>
                  <a:lnTo>
                    <a:pt x="192024" y="146304"/>
                  </a:lnTo>
                  <a:lnTo>
                    <a:pt x="163068" y="163068"/>
                  </a:lnTo>
                  <a:lnTo>
                    <a:pt x="135636" y="182880"/>
                  </a:lnTo>
                  <a:lnTo>
                    <a:pt x="88392" y="228600"/>
                  </a:lnTo>
                  <a:lnTo>
                    <a:pt x="57912" y="266700"/>
                  </a:lnTo>
                  <a:lnTo>
                    <a:pt x="41148" y="295656"/>
                  </a:lnTo>
                  <a:lnTo>
                    <a:pt x="33528" y="309372"/>
                  </a:lnTo>
                  <a:lnTo>
                    <a:pt x="27432" y="324612"/>
                  </a:lnTo>
                  <a:lnTo>
                    <a:pt x="25908" y="342900"/>
                  </a:lnTo>
                  <a:lnTo>
                    <a:pt x="25908" y="374904"/>
                  </a:lnTo>
                  <a:lnTo>
                    <a:pt x="29500" y="407234"/>
                  </a:lnTo>
                  <a:lnTo>
                    <a:pt x="35052" y="379476"/>
                  </a:lnTo>
                  <a:lnTo>
                    <a:pt x="44196" y="348996"/>
                  </a:lnTo>
                  <a:lnTo>
                    <a:pt x="62484" y="307848"/>
                  </a:lnTo>
                  <a:lnTo>
                    <a:pt x="70104" y="294132"/>
                  </a:lnTo>
                  <a:lnTo>
                    <a:pt x="79248" y="281940"/>
                  </a:lnTo>
                  <a:lnTo>
                    <a:pt x="86868" y="269748"/>
                  </a:lnTo>
                  <a:lnTo>
                    <a:pt x="97536" y="257556"/>
                  </a:lnTo>
                  <a:lnTo>
                    <a:pt x="106680" y="245364"/>
                  </a:lnTo>
                  <a:lnTo>
                    <a:pt x="128016" y="224028"/>
                  </a:lnTo>
                  <a:lnTo>
                    <a:pt x="150876" y="202692"/>
                  </a:lnTo>
                  <a:lnTo>
                    <a:pt x="176784" y="184404"/>
                  </a:lnTo>
                  <a:lnTo>
                    <a:pt x="204216" y="167640"/>
                  </a:lnTo>
                  <a:lnTo>
                    <a:pt x="217932" y="161544"/>
                  </a:lnTo>
                  <a:lnTo>
                    <a:pt x="233172" y="153924"/>
                  </a:lnTo>
                  <a:lnTo>
                    <a:pt x="277368" y="137160"/>
                  </a:lnTo>
                  <a:lnTo>
                    <a:pt x="309372" y="129540"/>
                  </a:lnTo>
                  <a:lnTo>
                    <a:pt x="326136" y="124968"/>
                  </a:lnTo>
                  <a:lnTo>
                    <a:pt x="375647" y="120466"/>
                  </a:lnTo>
                  <a:lnTo>
                    <a:pt x="381000" y="120396"/>
                  </a:lnTo>
                  <a:lnTo>
                    <a:pt x="381000" y="106680"/>
                  </a:lnTo>
                  <a:lnTo>
                    <a:pt x="393192" y="94488"/>
                  </a:lnTo>
                  <a:close/>
                </a:path>
                <a:path w="407035" h="853439">
                  <a:moveTo>
                    <a:pt x="28786" y="495300"/>
                  </a:moveTo>
                  <a:lnTo>
                    <a:pt x="25908" y="469392"/>
                  </a:lnTo>
                  <a:lnTo>
                    <a:pt x="25908" y="488823"/>
                  </a:lnTo>
                  <a:lnTo>
                    <a:pt x="28786" y="495300"/>
                  </a:lnTo>
                  <a:close/>
                </a:path>
                <a:path w="407035" h="853439">
                  <a:moveTo>
                    <a:pt x="406908" y="758952"/>
                  </a:moveTo>
                  <a:lnTo>
                    <a:pt x="406908" y="752856"/>
                  </a:lnTo>
                  <a:lnTo>
                    <a:pt x="405384" y="748284"/>
                  </a:lnTo>
                  <a:lnTo>
                    <a:pt x="403860" y="746760"/>
                  </a:lnTo>
                  <a:lnTo>
                    <a:pt x="307848" y="640080"/>
                  </a:lnTo>
                  <a:lnTo>
                    <a:pt x="304800" y="637032"/>
                  </a:lnTo>
                  <a:lnTo>
                    <a:pt x="298704" y="635508"/>
                  </a:lnTo>
                  <a:lnTo>
                    <a:pt x="289560" y="638556"/>
                  </a:lnTo>
                  <a:lnTo>
                    <a:pt x="286512" y="643128"/>
                  </a:lnTo>
                  <a:lnTo>
                    <a:pt x="286512" y="679704"/>
                  </a:lnTo>
                  <a:lnTo>
                    <a:pt x="289560" y="680618"/>
                  </a:lnTo>
                  <a:lnTo>
                    <a:pt x="289560" y="656844"/>
                  </a:lnTo>
                  <a:lnTo>
                    <a:pt x="310896" y="649224"/>
                  </a:lnTo>
                  <a:lnTo>
                    <a:pt x="310896" y="680933"/>
                  </a:lnTo>
                  <a:lnTo>
                    <a:pt x="375647" y="754039"/>
                  </a:lnTo>
                  <a:lnTo>
                    <a:pt x="385572" y="745236"/>
                  </a:lnTo>
                  <a:lnTo>
                    <a:pt x="385572" y="779919"/>
                  </a:lnTo>
                  <a:lnTo>
                    <a:pt x="402336" y="765048"/>
                  </a:lnTo>
                  <a:lnTo>
                    <a:pt x="405384" y="762000"/>
                  </a:lnTo>
                  <a:lnTo>
                    <a:pt x="406908" y="758952"/>
                  </a:lnTo>
                  <a:close/>
                </a:path>
                <a:path w="407035" h="853439">
                  <a:moveTo>
                    <a:pt x="301752" y="709422"/>
                  </a:moveTo>
                  <a:lnTo>
                    <a:pt x="301752" y="684276"/>
                  </a:lnTo>
                  <a:lnTo>
                    <a:pt x="286512" y="696468"/>
                  </a:lnTo>
                  <a:lnTo>
                    <a:pt x="286512" y="706166"/>
                  </a:lnTo>
                  <a:lnTo>
                    <a:pt x="295656" y="708660"/>
                  </a:lnTo>
                  <a:lnTo>
                    <a:pt x="300228" y="710184"/>
                  </a:lnTo>
                  <a:lnTo>
                    <a:pt x="301752" y="709422"/>
                  </a:lnTo>
                  <a:close/>
                </a:path>
                <a:path w="407035" h="853439">
                  <a:moveTo>
                    <a:pt x="295656" y="803148"/>
                  </a:moveTo>
                  <a:lnTo>
                    <a:pt x="286512" y="790956"/>
                  </a:lnTo>
                  <a:lnTo>
                    <a:pt x="286512" y="801319"/>
                  </a:lnTo>
                  <a:lnTo>
                    <a:pt x="295656" y="803148"/>
                  </a:lnTo>
                  <a:close/>
                </a:path>
                <a:path w="407035" h="853439">
                  <a:moveTo>
                    <a:pt x="295656" y="825000"/>
                  </a:moveTo>
                  <a:lnTo>
                    <a:pt x="295656" y="803148"/>
                  </a:lnTo>
                  <a:lnTo>
                    <a:pt x="286512" y="801319"/>
                  </a:lnTo>
                  <a:lnTo>
                    <a:pt x="286512" y="844296"/>
                  </a:lnTo>
                  <a:lnTo>
                    <a:pt x="289560" y="848868"/>
                  </a:lnTo>
                  <a:lnTo>
                    <a:pt x="291084" y="849376"/>
                  </a:lnTo>
                  <a:lnTo>
                    <a:pt x="291084" y="829056"/>
                  </a:lnTo>
                  <a:lnTo>
                    <a:pt x="295656" y="825000"/>
                  </a:lnTo>
                  <a:close/>
                </a:path>
                <a:path w="407035" h="853439">
                  <a:moveTo>
                    <a:pt x="310896" y="680933"/>
                  </a:moveTo>
                  <a:lnTo>
                    <a:pt x="310896" y="649224"/>
                  </a:lnTo>
                  <a:lnTo>
                    <a:pt x="289560" y="656844"/>
                  </a:lnTo>
                  <a:lnTo>
                    <a:pt x="310896" y="680933"/>
                  </a:lnTo>
                  <a:close/>
                </a:path>
                <a:path w="407035" h="853439">
                  <a:moveTo>
                    <a:pt x="310896" y="699516"/>
                  </a:moveTo>
                  <a:lnTo>
                    <a:pt x="310896" y="680933"/>
                  </a:lnTo>
                  <a:lnTo>
                    <a:pt x="289560" y="656844"/>
                  </a:lnTo>
                  <a:lnTo>
                    <a:pt x="289560" y="680618"/>
                  </a:lnTo>
                  <a:lnTo>
                    <a:pt x="301752" y="684276"/>
                  </a:lnTo>
                  <a:lnTo>
                    <a:pt x="301752" y="709422"/>
                  </a:lnTo>
                  <a:lnTo>
                    <a:pt x="303276" y="708660"/>
                  </a:lnTo>
                  <a:lnTo>
                    <a:pt x="306324" y="705612"/>
                  </a:lnTo>
                  <a:lnTo>
                    <a:pt x="309372" y="704088"/>
                  </a:lnTo>
                  <a:lnTo>
                    <a:pt x="310896" y="699516"/>
                  </a:lnTo>
                  <a:close/>
                </a:path>
                <a:path w="407035" h="853439">
                  <a:moveTo>
                    <a:pt x="385572" y="779919"/>
                  </a:moveTo>
                  <a:lnTo>
                    <a:pt x="385572" y="745236"/>
                  </a:lnTo>
                  <a:lnTo>
                    <a:pt x="384048" y="763524"/>
                  </a:lnTo>
                  <a:lnTo>
                    <a:pt x="375647" y="754039"/>
                  </a:lnTo>
                  <a:lnTo>
                    <a:pt x="291084" y="829056"/>
                  </a:lnTo>
                  <a:lnTo>
                    <a:pt x="310896" y="839724"/>
                  </a:lnTo>
                  <a:lnTo>
                    <a:pt x="310896" y="846164"/>
                  </a:lnTo>
                  <a:lnTo>
                    <a:pt x="385572" y="779919"/>
                  </a:lnTo>
                  <a:close/>
                </a:path>
                <a:path w="407035" h="853439">
                  <a:moveTo>
                    <a:pt x="310896" y="846164"/>
                  </a:moveTo>
                  <a:lnTo>
                    <a:pt x="310896" y="839724"/>
                  </a:lnTo>
                  <a:lnTo>
                    <a:pt x="291084" y="829056"/>
                  </a:lnTo>
                  <a:lnTo>
                    <a:pt x="291084" y="849376"/>
                  </a:lnTo>
                  <a:lnTo>
                    <a:pt x="294132" y="850392"/>
                  </a:lnTo>
                  <a:lnTo>
                    <a:pt x="298704" y="853440"/>
                  </a:lnTo>
                  <a:lnTo>
                    <a:pt x="303276" y="851916"/>
                  </a:lnTo>
                  <a:lnTo>
                    <a:pt x="307848" y="848868"/>
                  </a:lnTo>
                  <a:lnTo>
                    <a:pt x="310896" y="846164"/>
                  </a:lnTo>
                  <a:close/>
                </a:path>
                <a:path w="407035" h="853439">
                  <a:moveTo>
                    <a:pt x="385572" y="745236"/>
                  </a:moveTo>
                  <a:lnTo>
                    <a:pt x="375647" y="754039"/>
                  </a:lnTo>
                  <a:lnTo>
                    <a:pt x="384048" y="763524"/>
                  </a:lnTo>
                  <a:lnTo>
                    <a:pt x="385572" y="745236"/>
                  </a:lnTo>
                  <a:close/>
                </a:path>
                <a:path w="407035" h="853439">
                  <a:moveTo>
                    <a:pt x="394716" y="24384"/>
                  </a:moveTo>
                  <a:lnTo>
                    <a:pt x="381000" y="12192"/>
                  </a:lnTo>
                  <a:lnTo>
                    <a:pt x="381000" y="25439"/>
                  </a:lnTo>
                  <a:lnTo>
                    <a:pt x="394716" y="24384"/>
                  </a:lnTo>
                  <a:close/>
                </a:path>
                <a:path w="407035" h="853439">
                  <a:moveTo>
                    <a:pt x="394716" y="120396"/>
                  </a:moveTo>
                  <a:lnTo>
                    <a:pt x="394716" y="24384"/>
                  </a:lnTo>
                  <a:lnTo>
                    <a:pt x="381000" y="25439"/>
                  </a:lnTo>
                  <a:lnTo>
                    <a:pt x="381000" y="94488"/>
                  </a:lnTo>
                  <a:lnTo>
                    <a:pt x="393192" y="94488"/>
                  </a:lnTo>
                  <a:lnTo>
                    <a:pt x="393192" y="120396"/>
                  </a:lnTo>
                  <a:lnTo>
                    <a:pt x="394716" y="120396"/>
                  </a:lnTo>
                  <a:close/>
                </a:path>
                <a:path w="407035" h="853439">
                  <a:moveTo>
                    <a:pt x="393192" y="120396"/>
                  </a:moveTo>
                  <a:lnTo>
                    <a:pt x="393192" y="94488"/>
                  </a:lnTo>
                  <a:lnTo>
                    <a:pt x="381000" y="106680"/>
                  </a:lnTo>
                  <a:lnTo>
                    <a:pt x="381000" y="120396"/>
                  </a:lnTo>
                  <a:lnTo>
                    <a:pt x="393192" y="120396"/>
                  </a:lnTo>
                  <a:close/>
                </a:path>
              </a:pathLst>
            </a:custGeom>
            <a:solidFill>
              <a:srgbClr val="375D89"/>
            </a:solidFill>
          </p:spPr>
          <p:txBody>
            <a:bodyPr wrap="square" lIns="0" tIns="0" rIns="0" bIns="0" rtlCol="0"/>
            <a:lstStyle/>
            <a:p>
              <a:endParaRPr sz="2118"/>
            </a:p>
          </p:txBody>
        </p:sp>
        <p:sp>
          <p:nvSpPr>
            <p:cNvPr id="22" name="object 22"/>
            <p:cNvSpPr/>
            <p:nvPr/>
          </p:nvSpPr>
          <p:spPr>
            <a:xfrm>
              <a:off x="3505199" y="5530595"/>
              <a:ext cx="381000" cy="478790"/>
            </a:xfrm>
            <a:custGeom>
              <a:avLst/>
              <a:gdLst/>
              <a:ahLst/>
              <a:cxnLst/>
              <a:rect l="l" t="t" r="r" b="b"/>
              <a:pathLst>
                <a:path w="381000" h="478789">
                  <a:moveTo>
                    <a:pt x="380999" y="394715"/>
                  </a:moveTo>
                  <a:lnTo>
                    <a:pt x="286511" y="288035"/>
                  </a:lnTo>
                  <a:lnTo>
                    <a:pt x="286511" y="335279"/>
                  </a:lnTo>
                  <a:lnTo>
                    <a:pt x="237753" y="320542"/>
                  </a:lnTo>
                  <a:lnTo>
                    <a:pt x="192340" y="300410"/>
                  </a:lnTo>
                  <a:lnTo>
                    <a:pt x="150696" y="275341"/>
                  </a:lnTo>
                  <a:lnTo>
                    <a:pt x="113239" y="245790"/>
                  </a:lnTo>
                  <a:lnTo>
                    <a:pt x="80390" y="212216"/>
                  </a:lnTo>
                  <a:lnTo>
                    <a:pt x="52571" y="175077"/>
                  </a:lnTo>
                  <a:lnTo>
                    <a:pt x="30202" y="134828"/>
                  </a:lnTo>
                  <a:lnTo>
                    <a:pt x="13703" y="91927"/>
                  </a:lnTo>
                  <a:lnTo>
                    <a:pt x="3496" y="46832"/>
                  </a:lnTo>
                  <a:lnTo>
                    <a:pt x="0" y="0"/>
                  </a:lnTo>
                  <a:lnTo>
                    <a:pt x="0" y="94487"/>
                  </a:lnTo>
                  <a:lnTo>
                    <a:pt x="3496" y="141363"/>
                  </a:lnTo>
                  <a:lnTo>
                    <a:pt x="13703" y="186574"/>
                  </a:lnTo>
                  <a:lnTo>
                    <a:pt x="30202" y="229645"/>
                  </a:lnTo>
                  <a:lnTo>
                    <a:pt x="52571" y="270101"/>
                  </a:lnTo>
                  <a:lnTo>
                    <a:pt x="80390" y="307466"/>
                  </a:lnTo>
                  <a:lnTo>
                    <a:pt x="113239" y="341266"/>
                  </a:lnTo>
                  <a:lnTo>
                    <a:pt x="150696" y="371023"/>
                  </a:lnTo>
                  <a:lnTo>
                    <a:pt x="192340" y="396264"/>
                  </a:lnTo>
                  <a:lnTo>
                    <a:pt x="237753" y="416512"/>
                  </a:lnTo>
                  <a:lnTo>
                    <a:pt x="286511" y="431291"/>
                  </a:lnTo>
                  <a:lnTo>
                    <a:pt x="286511" y="478535"/>
                  </a:lnTo>
                  <a:lnTo>
                    <a:pt x="380999" y="394715"/>
                  </a:lnTo>
                  <a:close/>
                </a:path>
              </a:pathLst>
            </a:custGeom>
            <a:solidFill>
              <a:srgbClr val="4F80BC"/>
            </a:solidFill>
          </p:spPr>
          <p:txBody>
            <a:bodyPr wrap="square" lIns="0" tIns="0" rIns="0" bIns="0" rtlCol="0"/>
            <a:lstStyle/>
            <a:p>
              <a:endParaRPr sz="2118"/>
            </a:p>
          </p:txBody>
        </p:sp>
        <p:sp>
          <p:nvSpPr>
            <p:cNvPr id="23" name="object 23"/>
            <p:cNvSpPr/>
            <p:nvPr/>
          </p:nvSpPr>
          <p:spPr>
            <a:xfrm>
              <a:off x="3506088" y="5181600"/>
              <a:ext cx="380365" cy="396240"/>
            </a:xfrm>
            <a:custGeom>
              <a:avLst/>
              <a:gdLst/>
              <a:ahLst/>
              <a:cxnLst/>
              <a:rect l="l" t="t" r="r" b="b"/>
              <a:pathLst>
                <a:path w="380364" h="396239">
                  <a:moveTo>
                    <a:pt x="380110" y="96011"/>
                  </a:moveTo>
                  <a:lnTo>
                    <a:pt x="380110" y="0"/>
                  </a:lnTo>
                  <a:lnTo>
                    <a:pt x="367514" y="285"/>
                  </a:lnTo>
                  <a:lnTo>
                    <a:pt x="328294" y="4571"/>
                  </a:lnTo>
                  <a:lnTo>
                    <a:pt x="277494" y="14082"/>
                  </a:lnTo>
                  <a:lnTo>
                    <a:pt x="229742" y="29351"/>
                  </a:lnTo>
                  <a:lnTo>
                    <a:pt x="185419" y="49910"/>
                  </a:lnTo>
                  <a:lnTo>
                    <a:pt x="144906" y="75296"/>
                  </a:lnTo>
                  <a:lnTo>
                    <a:pt x="108584" y="105043"/>
                  </a:lnTo>
                  <a:lnTo>
                    <a:pt x="76834" y="138683"/>
                  </a:lnTo>
                  <a:lnTo>
                    <a:pt x="50037" y="175753"/>
                  </a:lnTo>
                  <a:lnTo>
                    <a:pt x="28574" y="215787"/>
                  </a:lnTo>
                  <a:lnTo>
                    <a:pt x="12826" y="258317"/>
                  </a:lnTo>
                  <a:lnTo>
                    <a:pt x="3174" y="302880"/>
                  </a:lnTo>
                  <a:lnTo>
                    <a:pt x="0" y="349010"/>
                  </a:lnTo>
                  <a:lnTo>
                    <a:pt x="3682" y="396239"/>
                  </a:lnTo>
                  <a:lnTo>
                    <a:pt x="14030" y="350431"/>
                  </a:lnTo>
                  <a:lnTo>
                    <a:pt x="30615" y="307193"/>
                  </a:lnTo>
                  <a:lnTo>
                    <a:pt x="52951" y="266901"/>
                  </a:lnTo>
                  <a:lnTo>
                    <a:pt x="80549" y="229935"/>
                  </a:lnTo>
                  <a:lnTo>
                    <a:pt x="112922" y="196671"/>
                  </a:lnTo>
                  <a:lnTo>
                    <a:pt x="149581" y="167488"/>
                  </a:lnTo>
                  <a:lnTo>
                    <a:pt x="190040" y="142764"/>
                  </a:lnTo>
                  <a:lnTo>
                    <a:pt x="233810" y="122877"/>
                  </a:lnTo>
                  <a:lnTo>
                    <a:pt x="280404" y="108203"/>
                  </a:lnTo>
                  <a:lnTo>
                    <a:pt x="329333" y="99122"/>
                  </a:lnTo>
                  <a:lnTo>
                    <a:pt x="380110" y="96011"/>
                  </a:lnTo>
                  <a:close/>
                </a:path>
              </a:pathLst>
            </a:custGeom>
            <a:solidFill>
              <a:srgbClr val="3F6797"/>
            </a:solidFill>
          </p:spPr>
          <p:txBody>
            <a:bodyPr wrap="square" lIns="0" tIns="0" rIns="0" bIns="0" rtlCol="0"/>
            <a:lstStyle/>
            <a:p>
              <a:endParaRPr sz="2118"/>
            </a:p>
          </p:txBody>
        </p:sp>
        <p:sp>
          <p:nvSpPr>
            <p:cNvPr id="24" name="object 24"/>
            <p:cNvSpPr/>
            <p:nvPr/>
          </p:nvSpPr>
          <p:spPr>
            <a:xfrm>
              <a:off x="3493008" y="5169408"/>
              <a:ext cx="407034" cy="853440"/>
            </a:xfrm>
            <a:custGeom>
              <a:avLst/>
              <a:gdLst/>
              <a:ahLst/>
              <a:cxnLst/>
              <a:rect l="l" t="t" r="r" b="b"/>
              <a:pathLst>
                <a:path w="407035" h="853439">
                  <a:moveTo>
                    <a:pt x="406908" y="114300"/>
                  </a:moveTo>
                  <a:lnTo>
                    <a:pt x="406908" y="9144"/>
                  </a:lnTo>
                  <a:lnTo>
                    <a:pt x="405384" y="6096"/>
                  </a:lnTo>
                  <a:lnTo>
                    <a:pt x="402336" y="4572"/>
                  </a:lnTo>
                  <a:lnTo>
                    <a:pt x="400812" y="1524"/>
                  </a:lnTo>
                  <a:lnTo>
                    <a:pt x="397764" y="0"/>
                  </a:lnTo>
                  <a:lnTo>
                    <a:pt x="373380" y="0"/>
                  </a:lnTo>
                  <a:lnTo>
                    <a:pt x="353568" y="1524"/>
                  </a:lnTo>
                  <a:lnTo>
                    <a:pt x="313944" y="7620"/>
                  </a:lnTo>
                  <a:lnTo>
                    <a:pt x="259080" y="21336"/>
                  </a:lnTo>
                  <a:lnTo>
                    <a:pt x="240792" y="28956"/>
                  </a:lnTo>
                  <a:lnTo>
                    <a:pt x="224028" y="35052"/>
                  </a:lnTo>
                  <a:lnTo>
                    <a:pt x="173736" y="60960"/>
                  </a:lnTo>
                  <a:lnTo>
                    <a:pt x="129540" y="92964"/>
                  </a:lnTo>
                  <a:lnTo>
                    <a:pt x="89916" y="131064"/>
                  </a:lnTo>
                  <a:lnTo>
                    <a:pt x="79248" y="144780"/>
                  </a:lnTo>
                  <a:lnTo>
                    <a:pt x="67056" y="158496"/>
                  </a:lnTo>
                  <a:lnTo>
                    <a:pt x="57912" y="173736"/>
                  </a:lnTo>
                  <a:lnTo>
                    <a:pt x="47244" y="188976"/>
                  </a:lnTo>
                  <a:lnTo>
                    <a:pt x="39624" y="204216"/>
                  </a:lnTo>
                  <a:lnTo>
                    <a:pt x="18288" y="252984"/>
                  </a:lnTo>
                  <a:lnTo>
                    <a:pt x="1524" y="324612"/>
                  </a:lnTo>
                  <a:lnTo>
                    <a:pt x="0" y="342900"/>
                  </a:lnTo>
                  <a:lnTo>
                    <a:pt x="0" y="361188"/>
                  </a:lnTo>
                  <a:lnTo>
                    <a:pt x="14221" y="360351"/>
                  </a:lnTo>
                  <a:lnTo>
                    <a:pt x="15240" y="356616"/>
                  </a:lnTo>
                  <a:lnTo>
                    <a:pt x="21336" y="341376"/>
                  </a:lnTo>
                  <a:lnTo>
                    <a:pt x="25908" y="326136"/>
                  </a:lnTo>
                  <a:lnTo>
                    <a:pt x="28302" y="321346"/>
                  </a:lnTo>
                  <a:lnTo>
                    <a:pt x="33528" y="292608"/>
                  </a:lnTo>
                  <a:lnTo>
                    <a:pt x="36576" y="277368"/>
                  </a:lnTo>
                  <a:lnTo>
                    <a:pt x="42672" y="260604"/>
                  </a:lnTo>
                  <a:lnTo>
                    <a:pt x="47244" y="245364"/>
                  </a:lnTo>
                  <a:lnTo>
                    <a:pt x="70104" y="201168"/>
                  </a:lnTo>
                  <a:lnTo>
                    <a:pt x="99060" y="160020"/>
                  </a:lnTo>
                  <a:lnTo>
                    <a:pt x="132588" y="123444"/>
                  </a:lnTo>
                  <a:lnTo>
                    <a:pt x="173736" y="92964"/>
                  </a:lnTo>
                  <a:lnTo>
                    <a:pt x="187452" y="82296"/>
                  </a:lnTo>
                  <a:lnTo>
                    <a:pt x="202692" y="74676"/>
                  </a:lnTo>
                  <a:lnTo>
                    <a:pt x="217932" y="65532"/>
                  </a:lnTo>
                  <a:lnTo>
                    <a:pt x="234696" y="59436"/>
                  </a:lnTo>
                  <a:lnTo>
                    <a:pt x="249936" y="51816"/>
                  </a:lnTo>
                  <a:lnTo>
                    <a:pt x="266700" y="45720"/>
                  </a:lnTo>
                  <a:lnTo>
                    <a:pt x="284988" y="41148"/>
                  </a:lnTo>
                  <a:lnTo>
                    <a:pt x="301752" y="36576"/>
                  </a:lnTo>
                  <a:lnTo>
                    <a:pt x="320040" y="32004"/>
                  </a:lnTo>
                  <a:lnTo>
                    <a:pt x="338328" y="28956"/>
                  </a:lnTo>
                  <a:lnTo>
                    <a:pt x="373380" y="26035"/>
                  </a:lnTo>
                  <a:lnTo>
                    <a:pt x="381000" y="25908"/>
                  </a:lnTo>
                  <a:lnTo>
                    <a:pt x="381000" y="12192"/>
                  </a:lnTo>
                  <a:lnTo>
                    <a:pt x="394716" y="25908"/>
                  </a:lnTo>
                  <a:lnTo>
                    <a:pt x="394716" y="120396"/>
                  </a:lnTo>
                  <a:lnTo>
                    <a:pt x="400812" y="120396"/>
                  </a:lnTo>
                  <a:lnTo>
                    <a:pt x="406908" y="114300"/>
                  </a:lnTo>
                  <a:close/>
                </a:path>
                <a:path w="407035" h="853439">
                  <a:moveTo>
                    <a:pt x="14221" y="360351"/>
                  </a:moveTo>
                  <a:lnTo>
                    <a:pt x="0" y="361188"/>
                  </a:lnTo>
                  <a:lnTo>
                    <a:pt x="0" y="374904"/>
                  </a:lnTo>
                  <a:lnTo>
                    <a:pt x="1524" y="391668"/>
                  </a:lnTo>
                  <a:lnTo>
                    <a:pt x="3048" y="405384"/>
                  </a:lnTo>
                  <a:lnTo>
                    <a:pt x="4572" y="413004"/>
                  </a:lnTo>
                  <a:lnTo>
                    <a:pt x="4572" y="405384"/>
                  </a:lnTo>
                  <a:lnTo>
                    <a:pt x="7620" y="390144"/>
                  </a:lnTo>
                  <a:lnTo>
                    <a:pt x="10668" y="373380"/>
                  </a:lnTo>
                  <a:lnTo>
                    <a:pt x="14221" y="360351"/>
                  </a:lnTo>
                  <a:close/>
                </a:path>
                <a:path w="407035" h="853439">
                  <a:moveTo>
                    <a:pt x="310896" y="811953"/>
                  </a:moveTo>
                  <a:lnTo>
                    <a:pt x="310896" y="786384"/>
                  </a:lnTo>
                  <a:lnTo>
                    <a:pt x="307848" y="781812"/>
                  </a:lnTo>
                  <a:lnTo>
                    <a:pt x="301752" y="780288"/>
                  </a:lnTo>
                  <a:lnTo>
                    <a:pt x="271272" y="771144"/>
                  </a:lnTo>
                  <a:lnTo>
                    <a:pt x="214884" y="748284"/>
                  </a:lnTo>
                  <a:lnTo>
                    <a:pt x="164592" y="717804"/>
                  </a:lnTo>
                  <a:lnTo>
                    <a:pt x="120396" y="681228"/>
                  </a:lnTo>
                  <a:lnTo>
                    <a:pt x="85344" y="638556"/>
                  </a:lnTo>
                  <a:lnTo>
                    <a:pt x="56388" y="589788"/>
                  </a:lnTo>
                  <a:lnTo>
                    <a:pt x="36576" y="537972"/>
                  </a:lnTo>
                  <a:lnTo>
                    <a:pt x="28956" y="498348"/>
                  </a:lnTo>
                  <a:lnTo>
                    <a:pt x="28611" y="494906"/>
                  </a:lnTo>
                  <a:lnTo>
                    <a:pt x="21336" y="478536"/>
                  </a:lnTo>
                  <a:lnTo>
                    <a:pt x="9144" y="435864"/>
                  </a:lnTo>
                  <a:lnTo>
                    <a:pt x="1524" y="391668"/>
                  </a:lnTo>
                  <a:lnTo>
                    <a:pt x="0" y="374904"/>
                  </a:lnTo>
                  <a:lnTo>
                    <a:pt x="0" y="470916"/>
                  </a:lnTo>
                  <a:lnTo>
                    <a:pt x="9144" y="531876"/>
                  </a:lnTo>
                  <a:lnTo>
                    <a:pt x="21336" y="574548"/>
                  </a:lnTo>
                  <a:lnTo>
                    <a:pt x="48768" y="627888"/>
                  </a:lnTo>
                  <a:lnTo>
                    <a:pt x="83820" y="676656"/>
                  </a:lnTo>
                  <a:lnTo>
                    <a:pt x="126492" y="720852"/>
                  </a:lnTo>
                  <a:lnTo>
                    <a:pt x="176784" y="755904"/>
                  </a:lnTo>
                  <a:lnTo>
                    <a:pt x="233172" y="784860"/>
                  </a:lnTo>
                  <a:lnTo>
                    <a:pt x="280416" y="800100"/>
                  </a:lnTo>
                  <a:lnTo>
                    <a:pt x="286512" y="801928"/>
                  </a:lnTo>
                  <a:lnTo>
                    <a:pt x="286512" y="792480"/>
                  </a:lnTo>
                  <a:lnTo>
                    <a:pt x="295656" y="804672"/>
                  </a:lnTo>
                  <a:lnTo>
                    <a:pt x="295656" y="825258"/>
                  </a:lnTo>
                  <a:lnTo>
                    <a:pt x="310896" y="811953"/>
                  </a:lnTo>
                  <a:close/>
                </a:path>
                <a:path w="407035" h="853439">
                  <a:moveTo>
                    <a:pt x="29464" y="407416"/>
                  </a:moveTo>
                  <a:lnTo>
                    <a:pt x="28956" y="402336"/>
                  </a:lnTo>
                  <a:lnTo>
                    <a:pt x="25908" y="374904"/>
                  </a:lnTo>
                  <a:lnTo>
                    <a:pt x="25908" y="359664"/>
                  </a:lnTo>
                  <a:lnTo>
                    <a:pt x="14221" y="360351"/>
                  </a:lnTo>
                  <a:lnTo>
                    <a:pt x="10668" y="373380"/>
                  </a:lnTo>
                  <a:lnTo>
                    <a:pt x="7620" y="390144"/>
                  </a:lnTo>
                  <a:lnTo>
                    <a:pt x="4572" y="405384"/>
                  </a:lnTo>
                  <a:lnTo>
                    <a:pt x="28956" y="409956"/>
                  </a:lnTo>
                  <a:lnTo>
                    <a:pt x="29464" y="407416"/>
                  </a:lnTo>
                  <a:close/>
                </a:path>
                <a:path w="407035" h="853439">
                  <a:moveTo>
                    <a:pt x="301752" y="684276"/>
                  </a:moveTo>
                  <a:lnTo>
                    <a:pt x="243840" y="665988"/>
                  </a:lnTo>
                  <a:lnTo>
                    <a:pt x="190500" y="640080"/>
                  </a:lnTo>
                  <a:lnTo>
                    <a:pt x="143256" y="605028"/>
                  </a:lnTo>
                  <a:lnTo>
                    <a:pt x="102108" y="565404"/>
                  </a:lnTo>
                  <a:lnTo>
                    <a:pt x="70104" y="519684"/>
                  </a:lnTo>
                  <a:lnTo>
                    <a:pt x="50292" y="483108"/>
                  </a:lnTo>
                  <a:lnTo>
                    <a:pt x="36576" y="443484"/>
                  </a:lnTo>
                  <a:lnTo>
                    <a:pt x="33528" y="429768"/>
                  </a:lnTo>
                  <a:lnTo>
                    <a:pt x="30480" y="417576"/>
                  </a:lnTo>
                  <a:lnTo>
                    <a:pt x="29464" y="407416"/>
                  </a:lnTo>
                  <a:lnTo>
                    <a:pt x="28956" y="409956"/>
                  </a:lnTo>
                  <a:lnTo>
                    <a:pt x="4572" y="405384"/>
                  </a:lnTo>
                  <a:lnTo>
                    <a:pt x="4572" y="413004"/>
                  </a:lnTo>
                  <a:lnTo>
                    <a:pt x="9144" y="435864"/>
                  </a:lnTo>
                  <a:lnTo>
                    <a:pt x="12192" y="449580"/>
                  </a:lnTo>
                  <a:lnTo>
                    <a:pt x="16764" y="464820"/>
                  </a:lnTo>
                  <a:lnTo>
                    <a:pt x="21336" y="478536"/>
                  </a:lnTo>
                  <a:lnTo>
                    <a:pt x="25908" y="488823"/>
                  </a:lnTo>
                  <a:lnTo>
                    <a:pt x="25908" y="469392"/>
                  </a:lnTo>
                  <a:lnTo>
                    <a:pt x="27432" y="483108"/>
                  </a:lnTo>
                  <a:lnTo>
                    <a:pt x="47244" y="531876"/>
                  </a:lnTo>
                  <a:lnTo>
                    <a:pt x="82296" y="580644"/>
                  </a:lnTo>
                  <a:lnTo>
                    <a:pt x="126492" y="624840"/>
                  </a:lnTo>
                  <a:lnTo>
                    <a:pt x="175260" y="661416"/>
                  </a:lnTo>
                  <a:lnTo>
                    <a:pt x="233172" y="688848"/>
                  </a:lnTo>
                  <a:lnTo>
                    <a:pt x="278892" y="705612"/>
                  </a:lnTo>
                  <a:lnTo>
                    <a:pt x="286512" y="707690"/>
                  </a:lnTo>
                  <a:lnTo>
                    <a:pt x="286512" y="697992"/>
                  </a:lnTo>
                  <a:lnTo>
                    <a:pt x="301752" y="684276"/>
                  </a:lnTo>
                  <a:close/>
                </a:path>
                <a:path w="407035" h="853439">
                  <a:moveTo>
                    <a:pt x="28302" y="321346"/>
                  </a:moveTo>
                  <a:lnTo>
                    <a:pt x="25908" y="326136"/>
                  </a:lnTo>
                  <a:lnTo>
                    <a:pt x="21336" y="341376"/>
                  </a:lnTo>
                  <a:lnTo>
                    <a:pt x="15240" y="356616"/>
                  </a:lnTo>
                  <a:lnTo>
                    <a:pt x="14221" y="360351"/>
                  </a:lnTo>
                  <a:lnTo>
                    <a:pt x="25908" y="359664"/>
                  </a:lnTo>
                  <a:lnTo>
                    <a:pt x="25908" y="342900"/>
                  </a:lnTo>
                  <a:lnTo>
                    <a:pt x="27432" y="326136"/>
                  </a:lnTo>
                  <a:lnTo>
                    <a:pt x="28302" y="321346"/>
                  </a:lnTo>
                  <a:close/>
                </a:path>
                <a:path w="407035" h="853439">
                  <a:moveTo>
                    <a:pt x="393192" y="96012"/>
                  </a:moveTo>
                  <a:lnTo>
                    <a:pt x="374904" y="96139"/>
                  </a:lnTo>
                  <a:lnTo>
                    <a:pt x="339852" y="99060"/>
                  </a:lnTo>
                  <a:lnTo>
                    <a:pt x="323088" y="102108"/>
                  </a:lnTo>
                  <a:lnTo>
                    <a:pt x="304800" y="105156"/>
                  </a:lnTo>
                  <a:lnTo>
                    <a:pt x="237744" y="124968"/>
                  </a:lnTo>
                  <a:lnTo>
                    <a:pt x="192024" y="146304"/>
                  </a:lnTo>
                  <a:lnTo>
                    <a:pt x="135636" y="182880"/>
                  </a:lnTo>
                  <a:lnTo>
                    <a:pt x="88392" y="228600"/>
                  </a:lnTo>
                  <a:lnTo>
                    <a:pt x="77724" y="242316"/>
                  </a:lnTo>
                  <a:lnTo>
                    <a:pt x="67056" y="254508"/>
                  </a:lnTo>
                  <a:lnTo>
                    <a:pt x="41148" y="295656"/>
                  </a:lnTo>
                  <a:lnTo>
                    <a:pt x="25908" y="342900"/>
                  </a:lnTo>
                  <a:lnTo>
                    <a:pt x="25908" y="374904"/>
                  </a:lnTo>
                  <a:lnTo>
                    <a:pt x="28956" y="402336"/>
                  </a:lnTo>
                  <a:lnTo>
                    <a:pt x="29464" y="407416"/>
                  </a:lnTo>
                  <a:lnTo>
                    <a:pt x="35052" y="379476"/>
                  </a:lnTo>
                  <a:lnTo>
                    <a:pt x="39624" y="365760"/>
                  </a:lnTo>
                  <a:lnTo>
                    <a:pt x="44196" y="350520"/>
                  </a:lnTo>
                  <a:lnTo>
                    <a:pt x="62484" y="309372"/>
                  </a:lnTo>
                  <a:lnTo>
                    <a:pt x="70104" y="295656"/>
                  </a:lnTo>
                  <a:lnTo>
                    <a:pt x="79248" y="281940"/>
                  </a:lnTo>
                  <a:lnTo>
                    <a:pt x="86868" y="269748"/>
                  </a:lnTo>
                  <a:lnTo>
                    <a:pt x="96012" y="257556"/>
                  </a:lnTo>
                  <a:lnTo>
                    <a:pt x="106680" y="246888"/>
                  </a:lnTo>
                  <a:lnTo>
                    <a:pt x="128016" y="224028"/>
                  </a:lnTo>
                  <a:lnTo>
                    <a:pt x="176784" y="185928"/>
                  </a:lnTo>
                  <a:lnTo>
                    <a:pt x="217932" y="161544"/>
                  </a:lnTo>
                  <a:lnTo>
                    <a:pt x="231648" y="155448"/>
                  </a:lnTo>
                  <a:lnTo>
                    <a:pt x="246888" y="147828"/>
                  </a:lnTo>
                  <a:lnTo>
                    <a:pt x="262128" y="143256"/>
                  </a:lnTo>
                  <a:lnTo>
                    <a:pt x="277368" y="137160"/>
                  </a:lnTo>
                  <a:lnTo>
                    <a:pt x="294132" y="134112"/>
                  </a:lnTo>
                  <a:lnTo>
                    <a:pt x="309372" y="129540"/>
                  </a:lnTo>
                  <a:lnTo>
                    <a:pt x="342900" y="123444"/>
                  </a:lnTo>
                  <a:lnTo>
                    <a:pt x="359664" y="121920"/>
                  </a:lnTo>
                  <a:lnTo>
                    <a:pt x="376428" y="121920"/>
                  </a:lnTo>
                  <a:lnTo>
                    <a:pt x="381000" y="121539"/>
                  </a:lnTo>
                  <a:lnTo>
                    <a:pt x="381000" y="108204"/>
                  </a:lnTo>
                  <a:lnTo>
                    <a:pt x="393192" y="96012"/>
                  </a:lnTo>
                  <a:close/>
                </a:path>
                <a:path w="407035" h="853439">
                  <a:moveTo>
                    <a:pt x="28611" y="494906"/>
                  </a:moveTo>
                  <a:lnTo>
                    <a:pt x="27432" y="483108"/>
                  </a:lnTo>
                  <a:lnTo>
                    <a:pt x="25908" y="469392"/>
                  </a:lnTo>
                  <a:lnTo>
                    <a:pt x="25908" y="488823"/>
                  </a:lnTo>
                  <a:lnTo>
                    <a:pt x="28611" y="494906"/>
                  </a:lnTo>
                  <a:close/>
                </a:path>
                <a:path w="407035" h="853439">
                  <a:moveTo>
                    <a:pt x="406908" y="760476"/>
                  </a:moveTo>
                  <a:lnTo>
                    <a:pt x="406908" y="752856"/>
                  </a:lnTo>
                  <a:lnTo>
                    <a:pt x="403860" y="746760"/>
                  </a:lnTo>
                  <a:lnTo>
                    <a:pt x="307848" y="641604"/>
                  </a:lnTo>
                  <a:lnTo>
                    <a:pt x="304800" y="637032"/>
                  </a:lnTo>
                  <a:lnTo>
                    <a:pt x="298704" y="635508"/>
                  </a:lnTo>
                  <a:lnTo>
                    <a:pt x="294132" y="637032"/>
                  </a:lnTo>
                  <a:lnTo>
                    <a:pt x="289560" y="640080"/>
                  </a:lnTo>
                  <a:lnTo>
                    <a:pt x="286512" y="644652"/>
                  </a:lnTo>
                  <a:lnTo>
                    <a:pt x="286512" y="681228"/>
                  </a:lnTo>
                  <a:lnTo>
                    <a:pt x="289560" y="681837"/>
                  </a:lnTo>
                  <a:lnTo>
                    <a:pt x="289560" y="658368"/>
                  </a:lnTo>
                  <a:lnTo>
                    <a:pt x="310896" y="649224"/>
                  </a:lnTo>
                  <a:lnTo>
                    <a:pt x="310896" y="682457"/>
                  </a:lnTo>
                  <a:lnTo>
                    <a:pt x="375577" y="755485"/>
                  </a:lnTo>
                  <a:lnTo>
                    <a:pt x="385572" y="746760"/>
                  </a:lnTo>
                  <a:lnTo>
                    <a:pt x="385572" y="779949"/>
                  </a:lnTo>
                  <a:lnTo>
                    <a:pt x="402336" y="765048"/>
                  </a:lnTo>
                  <a:lnTo>
                    <a:pt x="405384" y="763524"/>
                  </a:lnTo>
                  <a:lnTo>
                    <a:pt x="406908" y="760476"/>
                  </a:lnTo>
                  <a:close/>
                </a:path>
                <a:path w="407035" h="853439">
                  <a:moveTo>
                    <a:pt x="301752" y="710184"/>
                  </a:moveTo>
                  <a:lnTo>
                    <a:pt x="301752" y="684276"/>
                  </a:lnTo>
                  <a:lnTo>
                    <a:pt x="286512" y="697992"/>
                  </a:lnTo>
                  <a:lnTo>
                    <a:pt x="286512" y="707690"/>
                  </a:lnTo>
                  <a:lnTo>
                    <a:pt x="295656" y="710184"/>
                  </a:lnTo>
                  <a:lnTo>
                    <a:pt x="301752" y="710184"/>
                  </a:lnTo>
                  <a:close/>
                </a:path>
                <a:path w="407035" h="853439">
                  <a:moveTo>
                    <a:pt x="295656" y="804672"/>
                  </a:moveTo>
                  <a:lnTo>
                    <a:pt x="286512" y="792480"/>
                  </a:lnTo>
                  <a:lnTo>
                    <a:pt x="286512" y="801928"/>
                  </a:lnTo>
                  <a:lnTo>
                    <a:pt x="295656" y="804672"/>
                  </a:lnTo>
                  <a:close/>
                </a:path>
                <a:path w="407035" h="853439">
                  <a:moveTo>
                    <a:pt x="295656" y="825258"/>
                  </a:moveTo>
                  <a:lnTo>
                    <a:pt x="295656" y="804672"/>
                  </a:lnTo>
                  <a:lnTo>
                    <a:pt x="286512" y="801928"/>
                  </a:lnTo>
                  <a:lnTo>
                    <a:pt x="286512" y="845820"/>
                  </a:lnTo>
                  <a:lnTo>
                    <a:pt x="289560" y="850392"/>
                  </a:lnTo>
                  <a:lnTo>
                    <a:pt x="289560" y="830580"/>
                  </a:lnTo>
                  <a:lnTo>
                    <a:pt x="295656" y="825258"/>
                  </a:lnTo>
                  <a:close/>
                </a:path>
                <a:path w="407035" h="853439">
                  <a:moveTo>
                    <a:pt x="310896" y="682457"/>
                  </a:moveTo>
                  <a:lnTo>
                    <a:pt x="310896" y="649224"/>
                  </a:lnTo>
                  <a:lnTo>
                    <a:pt x="289560" y="658368"/>
                  </a:lnTo>
                  <a:lnTo>
                    <a:pt x="310896" y="682457"/>
                  </a:lnTo>
                  <a:close/>
                </a:path>
                <a:path w="407035" h="853439">
                  <a:moveTo>
                    <a:pt x="310896" y="701040"/>
                  </a:moveTo>
                  <a:lnTo>
                    <a:pt x="310896" y="682457"/>
                  </a:lnTo>
                  <a:lnTo>
                    <a:pt x="289560" y="658368"/>
                  </a:lnTo>
                  <a:lnTo>
                    <a:pt x="289560" y="681837"/>
                  </a:lnTo>
                  <a:lnTo>
                    <a:pt x="301752" y="684276"/>
                  </a:lnTo>
                  <a:lnTo>
                    <a:pt x="301752" y="710184"/>
                  </a:lnTo>
                  <a:lnTo>
                    <a:pt x="303276" y="710184"/>
                  </a:lnTo>
                  <a:lnTo>
                    <a:pt x="306324" y="707136"/>
                  </a:lnTo>
                  <a:lnTo>
                    <a:pt x="309372" y="705612"/>
                  </a:lnTo>
                  <a:lnTo>
                    <a:pt x="310896" y="701040"/>
                  </a:lnTo>
                  <a:close/>
                </a:path>
                <a:path w="407035" h="853439">
                  <a:moveTo>
                    <a:pt x="385572" y="779949"/>
                  </a:moveTo>
                  <a:lnTo>
                    <a:pt x="385572" y="746760"/>
                  </a:lnTo>
                  <a:lnTo>
                    <a:pt x="384048" y="765048"/>
                  </a:lnTo>
                  <a:lnTo>
                    <a:pt x="375577" y="755485"/>
                  </a:lnTo>
                  <a:lnTo>
                    <a:pt x="289560" y="830580"/>
                  </a:lnTo>
                  <a:lnTo>
                    <a:pt x="310896" y="839724"/>
                  </a:lnTo>
                  <a:lnTo>
                    <a:pt x="310896" y="846328"/>
                  </a:lnTo>
                  <a:lnTo>
                    <a:pt x="385572" y="779949"/>
                  </a:lnTo>
                  <a:close/>
                </a:path>
                <a:path w="407035" h="853439">
                  <a:moveTo>
                    <a:pt x="310896" y="846328"/>
                  </a:moveTo>
                  <a:lnTo>
                    <a:pt x="310896" y="839724"/>
                  </a:lnTo>
                  <a:lnTo>
                    <a:pt x="289560" y="830580"/>
                  </a:lnTo>
                  <a:lnTo>
                    <a:pt x="289560" y="850392"/>
                  </a:lnTo>
                  <a:lnTo>
                    <a:pt x="298704" y="853440"/>
                  </a:lnTo>
                  <a:lnTo>
                    <a:pt x="303276" y="853440"/>
                  </a:lnTo>
                  <a:lnTo>
                    <a:pt x="306324" y="850392"/>
                  </a:lnTo>
                  <a:lnTo>
                    <a:pt x="310896" y="846328"/>
                  </a:lnTo>
                  <a:close/>
                </a:path>
                <a:path w="407035" h="853439">
                  <a:moveTo>
                    <a:pt x="385572" y="746760"/>
                  </a:moveTo>
                  <a:lnTo>
                    <a:pt x="375577" y="755485"/>
                  </a:lnTo>
                  <a:lnTo>
                    <a:pt x="384048" y="765048"/>
                  </a:lnTo>
                  <a:lnTo>
                    <a:pt x="385572" y="746760"/>
                  </a:lnTo>
                  <a:close/>
                </a:path>
                <a:path w="407035" h="853439">
                  <a:moveTo>
                    <a:pt x="394716" y="25908"/>
                  </a:moveTo>
                  <a:lnTo>
                    <a:pt x="381000" y="12192"/>
                  </a:lnTo>
                  <a:lnTo>
                    <a:pt x="381000" y="25908"/>
                  </a:lnTo>
                  <a:lnTo>
                    <a:pt x="394716" y="25908"/>
                  </a:lnTo>
                  <a:close/>
                </a:path>
                <a:path w="407035" h="853439">
                  <a:moveTo>
                    <a:pt x="394716" y="120396"/>
                  </a:moveTo>
                  <a:lnTo>
                    <a:pt x="394716" y="25908"/>
                  </a:lnTo>
                  <a:lnTo>
                    <a:pt x="381000" y="25908"/>
                  </a:lnTo>
                  <a:lnTo>
                    <a:pt x="381000" y="96012"/>
                  </a:lnTo>
                  <a:lnTo>
                    <a:pt x="393192" y="96012"/>
                  </a:lnTo>
                  <a:lnTo>
                    <a:pt x="393192" y="120523"/>
                  </a:lnTo>
                  <a:lnTo>
                    <a:pt x="394716" y="120396"/>
                  </a:lnTo>
                  <a:close/>
                </a:path>
                <a:path w="407035" h="853439">
                  <a:moveTo>
                    <a:pt x="393192" y="120523"/>
                  </a:moveTo>
                  <a:lnTo>
                    <a:pt x="393192" y="96012"/>
                  </a:lnTo>
                  <a:lnTo>
                    <a:pt x="381000" y="108204"/>
                  </a:lnTo>
                  <a:lnTo>
                    <a:pt x="381000" y="121539"/>
                  </a:lnTo>
                  <a:lnTo>
                    <a:pt x="393192" y="120523"/>
                  </a:lnTo>
                  <a:close/>
                </a:path>
              </a:pathLst>
            </a:custGeom>
            <a:solidFill>
              <a:srgbClr val="375D89"/>
            </a:solidFill>
          </p:spPr>
          <p:txBody>
            <a:bodyPr wrap="square" lIns="0" tIns="0" rIns="0" bIns="0" rtlCol="0"/>
            <a:lstStyle/>
            <a:p>
              <a:endParaRPr sz="2118"/>
            </a:p>
          </p:txBody>
        </p:sp>
      </p:grpSp>
    </p:spTree>
    <p:extLst>
      <p:ext uri="{BB962C8B-B14F-4D97-AF65-F5344CB8AC3E}">
        <p14:creationId xmlns:p14="http://schemas.microsoft.com/office/powerpoint/2010/main" val="1715392354"/>
      </p:ext>
    </p:extLst>
  </p:cSld>
  <p:clrMapOvr>
    <a:masterClrMapping/>
  </p:clrMapOvr>
  <p:transition spd="slow">
    <p:pull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3568" y="215229"/>
            <a:ext cx="7776863" cy="608851"/>
          </a:xfrm>
          <a:prstGeom prst="rect">
            <a:avLst/>
          </a:prstGeom>
        </p:spPr>
        <p:txBody>
          <a:bodyPr vert="horz" wrap="square" lIns="0" tIns="11206" rIns="0" bIns="0" rtlCol="0" anchor="b">
            <a:spAutoFit/>
          </a:bodyPr>
          <a:lstStyle/>
          <a:p>
            <a:pPr marL="11206">
              <a:spcBef>
                <a:spcPts val="88"/>
              </a:spcBef>
            </a:pPr>
            <a:r>
              <a:rPr sz="3883" spc="-22" dirty="0">
                <a:solidFill>
                  <a:srgbClr val="000000"/>
                </a:solidFill>
              </a:rPr>
              <a:t>Data</a:t>
            </a:r>
            <a:r>
              <a:rPr sz="3883" spc="-4" dirty="0">
                <a:solidFill>
                  <a:srgbClr val="000000"/>
                </a:solidFill>
              </a:rPr>
              <a:t> Visual</a:t>
            </a:r>
            <a:r>
              <a:rPr sz="3883" spc="-22" dirty="0">
                <a:solidFill>
                  <a:srgbClr val="000000"/>
                </a:solidFill>
              </a:rPr>
              <a:t> </a:t>
            </a:r>
            <a:r>
              <a:rPr sz="3883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Analytic</a:t>
            </a:r>
            <a:r>
              <a:rPr sz="3883" spc="-31" dirty="0">
                <a:solidFill>
                  <a:srgbClr val="000000"/>
                </a:solidFill>
              </a:rPr>
              <a:t> </a:t>
            </a:r>
            <a:r>
              <a:rPr sz="3883" dirty="0">
                <a:solidFill>
                  <a:srgbClr val="000000"/>
                </a:solidFill>
              </a:rPr>
              <a:t>Pipeline</a:t>
            </a:r>
            <a:endParaRPr sz="3883" dirty="0"/>
          </a:p>
        </p:txBody>
      </p:sp>
      <p:sp>
        <p:nvSpPr>
          <p:cNvPr id="3" name="object 3"/>
          <p:cNvSpPr/>
          <p:nvPr/>
        </p:nvSpPr>
        <p:spPr>
          <a:xfrm>
            <a:off x="1266713" y="1670125"/>
            <a:ext cx="2308972" cy="560854"/>
          </a:xfrm>
          <a:custGeom>
            <a:avLst/>
            <a:gdLst/>
            <a:ahLst/>
            <a:cxnLst/>
            <a:rect l="l" t="t" r="r" b="b"/>
            <a:pathLst>
              <a:path w="2616835" h="635635">
                <a:moveTo>
                  <a:pt x="2616708" y="521208"/>
                </a:moveTo>
                <a:lnTo>
                  <a:pt x="2616708" y="114300"/>
                </a:lnTo>
                <a:lnTo>
                  <a:pt x="2615184" y="102108"/>
                </a:lnTo>
                <a:lnTo>
                  <a:pt x="2602992" y="59436"/>
                </a:lnTo>
                <a:lnTo>
                  <a:pt x="2589276" y="41148"/>
                </a:lnTo>
                <a:lnTo>
                  <a:pt x="2583180" y="33528"/>
                </a:lnTo>
                <a:lnTo>
                  <a:pt x="2546604" y="9144"/>
                </a:lnTo>
                <a:lnTo>
                  <a:pt x="2513076" y="1524"/>
                </a:lnTo>
                <a:lnTo>
                  <a:pt x="2502408" y="0"/>
                </a:lnTo>
                <a:lnTo>
                  <a:pt x="114300" y="0"/>
                </a:lnTo>
                <a:lnTo>
                  <a:pt x="70104" y="9144"/>
                </a:lnTo>
                <a:lnTo>
                  <a:pt x="41148" y="27432"/>
                </a:lnTo>
                <a:lnTo>
                  <a:pt x="33528" y="33528"/>
                </a:lnTo>
                <a:lnTo>
                  <a:pt x="9144" y="70104"/>
                </a:lnTo>
                <a:lnTo>
                  <a:pt x="1524" y="103632"/>
                </a:lnTo>
                <a:lnTo>
                  <a:pt x="0" y="114300"/>
                </a:lnTo>
                <a:lnTo>
                  <a:pt x="0" y="521208"/>
                </a:lnTo>
                <a:lnTo>
                  <a:pt x="1524" y="533400"/>
                </a:lnTo>
                <a:lnTo>
                  <a:pt x="13716" y="576072"/>
                </a:lnTo>
                <a:lnTo>
                  <a:pt x="25908" y="592531"/>
                </a:lnTo>
                <a:lnTo>
                  <a:pt x="25908" y="105156"/>
                </a:lnTo>
                <a:lnTo>
                  <a:pt x="27432" y="96012"/>
                </a:lnTo>
                <a:lnTo>
                  <a:pt x="45720" y="57912"/>
                </a:lnTo>
                <a:lnTo>
                  <a:pt x="80772" y="32004"/>
                </a:lnTo>
                <a:lnTo>
                  <a:pt x="2511552" y="25908"/>
                </a:lnTo>
                <a:lnTo>
                  <a:pt x="2520696" y="27432"/>
                </a:lnTo>
                <a:lnTo>
                  <a:pt x="2558796" y="45720"/>
                </a:lnTo>
                <a:lnTo>
                  <a:pt x="2584704" y="80772"/>
                </a:lnTo>
                <a:lnTo>
                  <a:pt x="2590800" y="106680"/>
                </a:lnTo>
                <a:lnTo>
                  <a:pt x="2590800" y="592836"/>
                </a:lnTo>
                <a:lnTo>
                  <a:pt x="2602992" y="574548"/>
                </a:lnTo>
                <a:lnTo>
                  <a:pt x="2607564" y="565404"/>
                </a:lnTo>
                <a:lnTo>
                  <a:pt x="2612136" y="554736"/>
                </a:lnTo>
                <a:lnTo>
                  <a:pt x="2613660" y="544068"/>
                </a:lnTo>
                <a:lnTo>
                  <a:pt x="2615184" y="531876"/>
                </a:lnTo>
                <a:lnTo>
                  <a:pt x="2616708" y="521208"/>
                </a:lnTo>
                <a:close/>
              </a:path>
              <a:path w="2616835" h="635635">
                <a:moveTo>
                  <a:pt x="2590800" y="592836"/>
                </a:moveTo>
                <a:lnTo>
                  <a:pt x="2590800" y="530352"/>
                </a:lnTo>
                <a:lnTo>
                  <a:pt x="2589276" y="539496"/>
                </a:lnTo>
                <a:lnTo>
                  <a:pt x="2586228" y="548640"/>
                </a:lnTo>
                <a:lnTo>
                  <a:pt x="2558796" y="589788"/>
                </a:lnTo>
                <a:lnTo>
                  <a:pt x="2510028" y="609600"/>
                </a:lnTo>
                <a:lnTo>
                  <a:pt x="105156" y="609600"/>
                </a:lnTo>
                <a:lnTo>
                  <a:pt x="96012" y="608076"/>
                </a:lnTo>
                <a:lnTo>
                  <a:pt x="57912" y="589788"/>
                </a:lnTo>
                <a:lnTo>
                  <a:pt x="36576" y="562356"/>
                </a:lnTo>
                <a:lnTo>
                  <a:pt x="32004" y="554736"/>
                </a:lnTo>
                <a:lnTo>
                  <a:pt x="28956" y="547116"/>
                </a:lnTo>
                <a:lnTo>
                  <a:pt x="25908" y="528828"/>
                </a:lnTo>
                <a:lnTo>
                  <a:pt x="25908" y="592531"/>
                </a:lnTo>
                <a:lnTo>
                  <a:pt x="27432" y="594360"/>
                </a:lnTo>
                <a:lnTo>
                  <a:pt x="33528" y="601980"/>
                </a:lnTo>
                <a:lnTo>
                  <a:pt x="42672" y="609600"/>
                </a:lnTo>
                <a:lnTo>
                  <a:pt x="80772" y="630936"/>
                </a:lnTo>
                <a:lnTo>
                  <a:pt x="103632" y="633984"/>
                </a:lnTo>
                <a:lnTo>
                  <a:pt x="114300" y="635508"/>
                </a:lnTo>
                <a:lnTo>
                  <a:pt x="2502408" y="635508"/>
                </a:lnTo>
                <a:lnTo>
                  <a:pt x="2546604" y="626364"/>
                </a:lnTo>
                <a:lnTo>
                  <a:pt x="2575560" y="608076"/>
                </a:lnTo>
                <a:lnTo>
                  <a:pt x="2583180" y="601980"/>
                </a:lnTo>
                <a:lnTo>
                  <a:pt x="2590800" y="592836"/>
                </a:lnTo>
                <a:close/>
              </a:path>
            </a:pathLst>
          </a:custGeom>
          <a:solidFill>
            <a:srgbClr val="375D89"/>
          </a:solidFill>
        </p:spPr>
        <p:txBody>
          <a:bodyPr wrap="square" lIns="0" tIns="0" rIns="0" bIns="0" rtlCol="0"/>
          <a:lstStyle/>
          <a:p>
            <a:endParaRPr sz="2118"/>
          </a:p>
        </p:txBody>
      </p:sp>
      <p:sp>
        <p:nvSpPr>
          <p:cNvPr id="4" name="object 4"/>
          <p:cNvSpPr txBox="1"/>
          <p:nvPr/>
        </p:nvSpPr>
        <p:spPr>
          <a:xfrm>
            <a:off x="1751703" y="1804146"/>
            <a:ext cx="1339663" cy="25567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588" spc="-13" dirty="0">
                <a:latin typeface="Calibri"/>
                <a:cs typeface="Calibri"/>
              </a:rPr>
              <a:t>Data</a:t>
            </a:r>
            <a:r>
              <a:rPr sz="1588" spc="-44" dirty="0">
                <a:latin typeface="Calibri"/>
                <a:cs typeface="Calibri"/>
              </a:rPr>
              <a:t> </a:t>
            </a:r>
            <a:r>
              <a:rPr sz="1588" spc="-4" dirty="0">
                <a:latin typeface="Calibri"/>
                <a:cs typeface="Calibri"/>
              </a:rPr>
              <a:t>acquisition</a:t>
            </a:r>
            <a:endParaRPr sz="1588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871831" y="2611419"/>
            <a:ext cx="2308972" cy="560854"/>
          </a:xfrm>
          <a:custGeom>
            <a:avLst/>
            <a:gdLst/>
            <a:ahLst/>
            <a:cxnLst/>
            <a:rect l="l" t="t" r="r" b="b"/>
            <a:pathLst>
              <a:path w="2616835" h="635635">
                <a:moveTo>
                  <a:pt x="2616708" y="521208"/>
                </a:moveTo>
                <a:lnTo>
                  <a:pt x="2616708" y="114300"/>
                </a:lnTo>
                <a:lnTo>
                  <a:pt x="2615184" y="102108"/>
                </a:lnTo>
                <a:lnTo>
                  <a:pt x="2602992" y="59436"/>
                </a:lnTo>
                <a:lnTo>
                  <a:pt x="2589276" y="41148"/>
                </a:lnTo>
                <a:lnTo>
                  <a:pt x="2583180" y="33528"/>
                </a:lnTo>
                <a:lnTo>
                  <a:pt x="2546604" y="9144"/>
                </a:lnTo>
                <a:lnTo>
                  <a:pt x="2513076" y="1524"/>
                </a:lnTo>
                <a:lnTo>
                  <a:pt x="2502408" y="0"/>
                </a:lnTo>
                <a:lnTo>
                  <a:pt x="114300" y="0"/>
                </a:lnTo>
                <a:lnTo>
                  <a:pt x="70104" y="9144"/>
                </a:lnTo>
                <a:lnTo>
                  <a:pt x="41148" y="27432"/>
                </a:lnTo>
                <a:lnTo>
                  <a:pt x="33528" y="33528"/>
                </a:lnTo>
                <a:lnTo>
                  <a:pt x="9144" y="70104"/>
                </a:lnTo>
                <a:lnTo>
                  <a:pt x="1524" y="103632"/>
                </a:lnTo>
                <a:lnTo>
                  <a:pt x="0" y="114300"/>
                </a:lnTo>
                <a:lnTo>
                  <a:pt x="0" y="521208"/>
                </a:lnTo>
                <a:lnTo>
                  <a:pt x="1524" y="533400"/>
                </a:lnTo>
                <a:lnTo>
                  <a:pt x="13716" y="576072"/>
                </a:lnTo>
                <a:lnTo>
                  <a:pt x="25908" y="592531"/>
                </a:lnTo>
                <a:lnTo>
                  <a:pt x="25908" y="105156"/>
                </a:lnTo>
                <a:lnTo>
                  <a:pt x="27432" y="96012"/>
                </a:lnTo>
                <a:lnTo>
                  <a:pt x="45720" y="57912"/>
                </a:lnTo>
                <a:lnTo>
                  <a:pt x="80772" y="32004"/>
                </a:lnTo>
                <a:lnTo>
                  <a:pt x="2511552" y="25908"/>
                </a:lnTo>
                <a:lnTo>
                  <a:pt x="2520696" y="27432"/>
                </a:lnTo>
                <a:lnTo>
                  <a:pt x="2558796" y="45720"/>
                </a:lnTo>
                <a:lnTo>
                  <a:pt x="2584704" y="80772"/>
                </a:lnTo>
                <a:lnTo>
                  <a:pt x="2590800" y="106680"/>
                </a:lnTo>
                <a:lnTo>
                  <a:pt x="2590800" y="592836"/>
                </a:lnTo>
                <a:lnTo>
                  <a:pt x="2602992" y="574548"/>
                </a:lnTo>
                <a:lnTo>
                  <a:pt x="2607564" y="565404"/>
                </a:lnTo>
                <a:lnTo>
                  <a:pt x="2612136" y="554736"/>
                </a:lnTo>
                <a:lnTo>
                  <a:pt x="2613660" y="544068"/>
                </a:lnTo>
                <a:lnTo>
                  <a:pt x="2615184" y="531876"/>
                </a:lnTo>
                <a:lnTo>
                  <a:pt x="2616708" y="521208"/>
                </a:lnTo>
                <a:close/>
              </a:path>
              <a:path w="2616835" h="635635">
                <a:moveTo>
                  <a:pt x="2590800" y="592836"/>
                </a:moveTo>
                <a:lnTo>
                  <a:pt x="2590800" y="530352"/>
                </a:lnTo>
                <a:lnTo>
                  <a:pt x="2589276" y="539496"/>
                </a:lnTo>
                <a:lnTo>
                  <a:pt x="2586228" y="548640"/>
                </a:lnTo>
                <a:lnTo>
                  <a:pt x="2558796" y="589788"/>
                </a:lnTo>
                <a:lnTo>
                  <a:pt x="2510028" y="609600"/>
                </a:lnTo>
                <a:lnTo>
                  <a:pt x="105156" y="609600"/>
                </a:lnTo>
                <a:lnTo>
                  <a:pt x="64008" y="594360"/>
                </a:lnTo>
                <a:lnTo>
                  <a:pt x="36576" y="562356"/>
                </a:lnTo>
                <a:lnTo>
                  <a:pt x="32004" y="554736"/>
                </a:lnTo>
                <a:lnTo>
                  <a:pt x="28956" y="547116"/>
                </a:lnTo>
                <a:lnTo>
                  <a:pt x="25908" y="528828"/>
                </a:lnTo>
                <a:lnTo>
                  <a:pt x="25908" y="592531"/>
                </a:lnTo>
                <a:lnTo>
                  <a:pt x="27432" y="594360"/>
                </a:lnTo>
                <a:lnTo>
                  <a:pt x="33528" y="601980"/>
                </a:lnTo>
                <a:lnTo>
                  <a:pt x="42672" y="609600"/>
                </a:lnTo>
                <a:lnTo>
                  <a:pt x="80772" y="630936"/>
                </a:lnTo>
                <a:lnTo>
                  <a:pt x="103632" y="633984"/>
                </a:lnTo>
                <a:lnTo>
                  <a:pt x="114300" y="635508"/>
                </a:lnTo>
                <a:lnTo>
                  <a:pt x="2502408" y="635508"/>
                </a:lnTo>
                <a:lnTo>
                  <a:pt x="2514600" y="633984"/>
                </a:lnTo>
                <a:lnTo>
                  <a:pt x="2557272" y="621792"/>
                </a:lnTo>
                <a:lnTo>
                  <a:pt x="2575560" y="608076"/>
                </a:lnTo>
                <a:lnTo>
                  <a:pt x="2583180" y="601980"/>
                </a:lnTo>
                <a:lnTo>
                  <a:pt x="2590800" y="592836"/>
                </a:lnTo>
                <a:close/>
              </a:path>
            </a:pathLst>
          </a:custGeom>
          <a:solidFill>
            <a:srgbClr val="375D89"/>
          </a:solidFill>
        </p:spPr>
        <p:txBody>
          <a:bodyPr wrap="square" lIns="0" tIns="0" rIns="0" bIns="0" rtlCol="0"/>
          <a:lstStyle/>
          <a:p>
            <a:endParaRPr sz="2118"/>
          </a:p>
        </p:txBody>
      </p:sp>
      <p:sp>
        <p:nvSpPr>
          <p:cNvPr id="6" name="object 6"/>
          <p:cNvSpPr txBox="1"/>
          <p:nvPr/>
        </p:nvSpPr>
        <p:spPr>
          <a:xfrm>
            <a:off x="2198145" y="2745439"/>
            <a:ext cx="1657350" cy="25567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588" spc="-13" dirty="0">
                <a:latin typeface="Calibri"/>
                <a:cs typeface="Calibri"/>
              </a:rPr>
              <a:t>Data</a:t>
            </a:r>
            <a:r>
              <a:rPr sz="1588" spc="-49" dirty="0">
                <a:latin typeface="Calibri"/>
                <a:cs typeface="Calibri"/>
              </a:rPr>
              <a:t> </a:t>
            </a:r>
            <a:r>
              <a:rPr sz="1588" spc="-4" dirty="0">
                <a:latin typeface="Calibri"/>
                <a:cs typeface="Calibri"/>
              </a:rPr>
              <a:t>pre-processing</a:t>
            </a:r>
            <a:endParaRPr sz="1588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88198" y="4126901"/>
            <a:ext cx="3406140" cy="2003612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2970006" y="4673747"/>
            <a:ext cx="1817593" cy="25567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588" spc="-9" dirty="0">
                <a:latin typeface="Calibri"/>
                <a:cs typeface="Calibri"/>
              </a:rPr>
              <a:t>Visualization</a:t>
            </a:r>
            <a:r>
              <a:rPr sz="1588" spc="-18" dirty="0">
                <a:latin typeface="Calibri"/>
                <a:cs typeface="Calibri"/>
              </a:rPr>
              <a:t> </a:t>
            </a:r>
            <a:r>
              <a:rPr sz="1588" spc="-4" dirty="0">
                <a:latin typeface="Calibri"/>
                <a:cs typeface="Calibri"/>
              </a:rPr>
              <a:t>mapping</a:t>
            </a:r>
            <a:endParaRPr sz="1588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009040" y="2574662"/>
            <a:ext cx="1978959" cy="25567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588" spc="-13" dirty="0">
                <a:latin typeface="Calibri"/>
                <a:cs typeface="Calibri"/>
              </a:rPr>
              <a:t>Data</a:t>
            </a:r>
            <a:r>
              <a:rPr sz="1588" spc="-18" dirty="0">
                <a:latin typeface="Calibri"/>
                <a:cs typeface="Calibri"/>
              </a:rPr>
              <a:t> </a:t>
            </a:r>
            <a:r>
              <a:rPr sz="1588" spc="-9" dirty="0">
                <a:latin typeface="Calibri"/>
                <a:cs typeface="Calibri"/>
              </a:rPr>
              <a:t>are</a:t>
            </a:r>
            <a:r>
              <a:rPr sz="1588" spc="-26" dirty="0">
                <a:latin typeface="Calibri"/>
                <a:cs typeface="Calibri"/>
              </a:rPr>
              <a:t> </a:t>
            </a:r>
            <a:r>
              <a:rPr sz="1588" spc="-4" dirty="0">
                <a:latin typeface="Calibri"/>
                <a:cs typeface="Calibri"/>
              </a:rPr>
              <a:t>pre-processed.</a:t>
            </a:r>
            <a:endParaRPr sz="1588">
              <a:latin typeface="Calibri"/>
              <a:cs typeface="Calibri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1535654" y="2208008"/>
            <a:ext cx="3323665" cy="1903319"/>
            <a:chOff x="1588008" y="2502408"/>
            <a:chExt cx="3766820" cy="2157095"/>
          </a:xfrm>
        </p:grpSpPr>
        <p:sp>
          <p:nvSpPr>
            <p:cNvPr id="11" name="object 11"/>
            <p:cNvSpPr/>
            <p:nvPr/>
          </p:nvSpPr>
          <p:spPr>
            <a:xfrm>
              <a:off x="1600199" y="2863595"/>
              <a:ext cx="381000" cy="478790"/>
            </a:xfrm>
            <a:custGeom>
              <a:avLst/>
              <a:gdLst/>
              <a:ahLst/>
              <a:cxnLst/>
              <a:rect l="l" t="t" r="r" b="b"/>
              <a:pathLst>
                <a:path w="381000" h="478789">
                  <a:moveTo>
                    <a:pt x="380999" y="394715"/>
                  </a:moveTo>
                  <a:lnTo>
                    <a:pt x="286511" y="288035"/>
                  </a:lnTo>
                  <a:lnTo>
                    <a:pt x="286511" y="335279"/>
                  </a:lnTo>
                  <a:lnTo>
                    <a:pt x="237753" y="320542"/>
                  </a:lnTo>
                  <a:lnTo>
                    <a:pt x="192340" y="300410"/>
                  </a:lnTo>
                  <a:lnTo>
                    <a:pt x="150696" y="275341"/>
                  </a:lnTo>
                  <a:lnTo>
                    <a:pt x="113239" y="245790"/>
                  </a:lnTo>
                  <a:lnTo>
                    <a:pt x="80390" y="212216"/>
                  </a:lnTo>
                  <a:lnTo>
                    <a:pt x="52571" y="175077"/>
                  </a:lnTo>
                  <a:lnTo>
                    <a:pt x="30202" y="134828"/>
                  </a:lnTo>
                  <a:lnTo>
                    <a:pt x="13703" y="91927"/>
                  </a:lnTo>
                  <a:lnTo>
                    <a:pt x="3496" y="46832"/>
                  </a:lnTo>
                  <a:lnTo>
                    <a:pt x="0" y="0"/>
                  </a:lnTo>
                  <a:lnTo>
                    <a:pt x="0" y="94487"/>
                  </a:lnTo>
                  <a:lnTo>
                    <a:pt x="3496" y="141363"/>
                  </a:lnTo>
                  <a:lnTo>
                    <a:pt x="13703" y="186574"/>
                  </a:lnTo>
                  <a:lnTo>
                    <a:pt x="30202" y="229645"/>
                  </a:lnTo>
                  <a:lnTo>
                    <a:pt x="52571" y="270101"/>
                  </a:lnTo>
                  <a:lnTo>
                    <a:pt x="80390" y="307466"/>
                  </a:lnTo>
                  <a:lnTo>
                    <a:pt x="113239" y="341266"/>
                  </a:lnTo>
                  <a:lnTo>
                    <a:pt x="150696" y="371023"/>
                  </a:lnTo>
                  <a:lnTo>
                    <a:pt x="192340" y="396264"/>
                  </a:lnTo>
                  <a:lnTo>
                    <a:pt x="237753" y="416512"/>
                  </a:lnTo>
                  <a:lnTo>
                    <a:pt x="286511" y="431291"/>
                  </a:lnTo>
                  <a:lnTo>
                    <a:pt x="286511" y="478535"/>
                  </a:lnTo>
                  <a:lnTo>
                    <a:pt x="380999" y="394715"/>
                  </a:lnTo>
                  <a:close/>
                </a:path>
              </a:pathLst>
            </a:custGeom>
            <a:solidFill>
              <a:srgbClr val="4F80BC"/>
            </a:solidFill>
          </p:spPr>
          <p:txBody>
            <a:bodyPr wrap="square" lIns="0" tIns="0" rIns="0" bIns="0" rtlCol="0"/>
            <a:lstStyle/>
            <a:p>
              <a:endParaRPr sz="2118"/>
            </a:p>
          </p:txBody>
        </p:sp>
        <p:sp>
          <p:nvSpPr>
            <p:cNvPr id="12" name="object 12"/>
            <p:cNvSpPr/>
            <p:nvPr/>
          </p:nvSpPr>
          <p:spPr>
            <a:xfrm>
              <a:off x="1601088" y="2514599"/>
              <a:ext cx="380365" cy="396240"/>
            </a:xfrm>
            <a:custGeom>
              <a:avLst/>
              <a:gdLst/>
              <a:ahLst/>
              <a:cxnLst/>
              <a:rect l="l" t="t" r="r" b="b"/>
              <a:pathLst>
                <a:path w="380364" h="396239">
                  <a:moveTo>
                    <a:pt x="380110" y="96011"/>
                  </a:moveTo>
                  <a:lnTo>
                    <a:pt x="380110" y="0"/>
                  </a:lnTo>
                  <a:lnTo>
                    <a:pt x="367514" y="285"/>
                  </a:lnTo>
                  <a:lnTo>
                    <a:pt x="328294" y="4571"/>
                  </a:lnTo>
                  <a:lnTo>
                    <a:pt x="277494" y="14082"/>
                  </a:lnTo>
                  <a:lnTo>
                    <a:pt x="229742" y="29351"/>
                  </a:lnTo>
                  <a:lnTo>
                    <a:pt x="185419" y="49910"/>
                  </a:lnTo>
                  <a:lnTo>
                    <a:pt x="144906" y="75296"/>
                  </a:lnTo>
                  <a:lnTo>
                    <a:pt x="108584" y="105043"/>
                  </a:lnTo>
                  <a:lnTo>
                    <a:pt x="76834" y="138683"/>
                  </a:lnTo>
                  <a:lnTo>
                    <a:pt x="50037" y="175753"/>
                  </a:lnTo>
                  <a:lnTo>
                    <a:pt x="28574" y="215787"/>
                  </a:lnTo>
                  <a:lnTo>
                    <a:pt x="12826" y="258317"/>
                  </a:lnTo>
                  <a:lnTo>
                    <a:pt x="3174" y="302880"/>
                  </a:lnTo>
                  <a:lnTo>
                    <a:pt x="0" y="349010"/>
                  </a:lnTo>
                  <a:lnTo>
                    <a:pt x="3682" y="396239"/>
                  </a:lnTo>
                  <a:lnTo>
                    <a:pt x="14030" y="350431"/>
                  </a:lnTo>
                  <a:lnTo>
                    <a:pt x="30615" y="307193"/>
                  </a:lnTo>
                  <a:lnTo>
                    <a:pt x="52951" y="266901"/>
                  </a:lnTo>
                  <a:lnTo>
                    <a:pt x="80549" y="229935"/>
                  </a:lnTo>
                  <a:lnTo>
                    <a:pt x="112922" y="196671"/>
                  </a:lnTo>
                  <a:lnTo>
                    <a:pt x="149581" y="167488"/>
                  </a:lnTo>
                  <a:lnTo>
                    <a:pt x="190040" y="142764"/>
                  </a:lnTo>
                  <a:lnTo>
                    <a:pt x="233810" y="122877"/>
                  </a:lnTo>
                  <a:lnTo>
                    <a:pt x="280404" y="108203"/>
                  </a:lnTo>
                  <a:lnTo>
                    <a:pt x="329333" y="99122"/>
                  </a:lnTo>
                  <a:lnTo>
                    <a:pt x="380110" y="96011"/>
                  </a:lnTo>
                  <a:close/>
                </a:path>
              </a:pathLst>
            </a:custGeom>
            <a:solidFill>
              <a:srgbClr val="3F6797"/>
            </a:solidFill>
          </p:spPr>
          <p:txBody>
            <a:bodyPr wrap="square" lIns="0" tIns="0" rIns="0" bIns="0" rtlCol="0"/>
            <a:lstStyle/>
            <a:p>
              <a:endParaRPr sz="2118"/>
            </a:p>
          </p:txBody>
        </p:sp>
        <p:sp>
          <p:nvSpPr>
            <p:cNvPr id="13" name="object 13"/>
            <p:cNvSpPr/>
            <p:nvPr/>
          </p:nvSpPr>
          <p:spPr>
            <a:xfrm>
              <a:off x="1588008" y="2502408"/>
              <a:ext cx="407034" cy="853440"/>
            </a:xfrm>
            <a:custGeom>
              <a:avLst/>
              <a:gdLst/>
              <a:ahLst/>
              <a:cxnLst/>
              <a:rect l="l" t="t" r="r" b="b"/>
              <a:pathLst>
                <a:path w="407035" h="853439">
                  <a:moveTo>
                    <a:pt x="406908" y="115824"/>
                  </a:moveTo>
                  <a:lnTo>
                    <a:pt x="406908" y="9144"/>
                  </a:lnTo>
                  <a:lnTo>
                    <a:pt x="405384" y="6096"/>
                  </a:lnTo>
                  <a:lnTo>
                    <a:pt x="402336" y="4572"/>
                  </a:lnTo>
                  <a:lnTo>
                    <a:pt x="400812" y="1524"/>
                  </a:lnTo>
                  <a:lnTo>
                    <a:pt x="397764" y="0"/>
                  </a:lnTo>
                  <a:lnTo>
                    <a:pt x="373380" y="0"/>
                  </a:lnTo>
                  <a:lnTo>
                    <a:pt x="353568" y="1524"/>
                  </a:lnTo>
                  <a:lnTo>
                    <a:pt x="313944" y="7620"/>
                  </a:lnTo>
                  <a:lnTo>
                    <a:pt x="259080" y="21336"/>
                  </a:lnTo>
                  <a:lnTo>
                    <a:pt x="240792" y="28956"/>
                  </a:lnTo>
                  <a:lnTo>
                    <a:pt x="224028" y="35052"/>
                  </a:lnTo>
                  <a:lnTo>
                    <a:pt x="173736" y="60960"/>
                  </a:lnTo>
                  <a:lnTo>
                    <a:pt x="129540" y="92964"/>
                  </a:lnTo>
                  <a:lnTo>
                    <a:pt x="89916" y="131064"/>
                  </a:lnTo>
                  <a:lnTo>
                    <a:pt x="79248" y="144780"/>
                  </a:lnTo>
                  <a:lnTo>
                    <a:pt x="67056" y="158496"/>
                  </a:lnTo>
                  <a:lnTo>
                    <a:pt x="57912" y="173736"/>
                  </a:lnTo>
                  <a:lnTo>
                    <a:pt x="47244" y="188976"/>
                  </a:lnTo>
                  <a:lnTo>
                    <a:pt x="39624" y="204216"/>
                  </a:lnTo>
                  <a:lnTo>
                    <a:pt x="18288" y="252984"/>
                  </a:lnTo>
                  <a:lnTo>
                    <a:pt x="1524" y="324612"/>
                  </a:lnTo>
                  <a:lnTo>
                    <a:pt x="0" y="342900"/>
                  </a:lnTo>
                  <a:lnTo>
                    <a:pt x="0" y="361188"/>
                  </a:lnTo>
                  <a:lnTo>
                    <a:pt x="14221" y="360351"/>
                  </a:lnTo>
                  <a:lnTo>
                    <a:pt x="15240" y="356616"/>
                  </a:lnTo>
                  <a:lnTo>
                    <a:pt x="21336" y="341376"/>
                  </a:lnTo>
                  <a:lnTo>
                    <a:pt x="25908" y="326136"/>
                  </a:lnTo>
                  <a:lnTo>
                    <a:pt x="28302" y="321346"/>
                  </a:lnTo>
                  <a:lnTo>
                    <a:pt x="33528" y="292608"/>
                  </a:lnTo>
                  <a:lnTo>
                    <a:pt x="36576" y="277368"/>
                  </a:lnTo>
                  <a:lnTo>
                    <a:pt x="42672" y="260604"/>
                  </a:lnTo>
                  <a:lnTo>
                    <a:pt x="47244" y="245364"/>
                  </a:lnTo>
                  <a:lnTo>
                    <a:pt x="70104" y="201168"/>
                  </a:lnTo>
                  <a:lnTo>
                    <a:pt x="99060" y="160020"/>
                  </a:lnTo>
                  <a:lnTo>
                    <a:pt x="132588" y="123444"/>
                  </a:lnTo>
                  <a:lnTo>
                    <a:pt x="173736" y="92964"/>
                  </a:lnTo>
                  <a:lnTo>
                    <a:pt x="187452" y="82296"/>
                  </a:lnTo>
                  <a:lnTo>
                    <a:pt x="202692" y="74676"/>
                  </a:lnTo>
                  <a:lnTo>
                    <a:pt x="217932" y="65532"/>
                  </a:lnTo>
                  <a:lnTo>
                    <a:pt x="234696" y="59436"/>
                  </a:lnTo>
                  <a:lnTo>
                    <a:pt x="249936" y="51816"/>
                  </a:lnTo>
                  <a:lnTo>
                    <a:pt x="266700" y="45720"/>
                  </a:lnTo>
                  <a:lnTo>
                    <a:pt x="284988" y="41148"/>
                  </a:lnTo>
                  <a:lnTo>
                    <a:pt x="301752" y="36576"/>
                  </a:lnTo>
                  <a:lnTo>
                    <a:pt x="320040" y="32004"/>
                  </a:lnTo>
                  <a:lnTo>
                    <a:pt x="338328" y="28956"/>
                  </a:lnTo>
                  <a:lnTo>
                    <a:pt x="373380" y="26035"/>
                  </a:lnTo>
                  <a:lnTo>
                    <a:pt x="381000" y="25908"/>
                  </a:lnTo>
                  <a:lnTo>
                    <a:pt x="381000" y="12192"/>
                  </a:lnTo>
                  <a:lnTo>
                    <a:pt x="394716" y="25908"/>
                  </a:lnTo>
                  <a:lnTo>
                    <a:pt x="394716" y="120396"/>
                  </a:lnTo>
                  <a:lnTo>
                    <a:pt x="400812" y="120396"/>
                  </a:lnTo>
                  <a:lnTo>
                    <a:pt x="406908" y="115824"/>
                  </a:lnTo>
                  <a:close/>
                </a:path>
                <a:path w="407035" h="853439">
                  <a:moveTo>
                    <a:pt x="14221" y="360351"/>
                  </a:moveTo>
                  <a:lnTo>
                    <a:pt x="0" y="361188"/>
                  </a:lnTo>
                  <a:lnTo>
                    <a:pt x="0" y="374904"/>
                  </a:lnTo>
                  <a:lnTo>
                    <a:pt x="1524" y="391668"/>
                  </a:lnTo>
                  <a:lnTo>
                    <a:pt x="3048" y="405384"/>
                  </a:lnTo>
                  <a:lnTo>
                    <a:pt x="4572" y="413004"/>
                  </a:lnTo>
                  <a:lnTo>
                    <a:pt x="4572" y="405384"/>
                  </a:lnTo>
                  <a:lnTo>
                    <a:pt x="7620" y="390144"/>
                  </a:lnTo>
                  <a:lnTo>
                    <a:pt x="10668" y="373380"/>
                  </a:lnTo>
                  <a:lnTo>
                    <a:pt x="14221" y="360351"/>
                  </a:lnTo>
                  <a:close/>
                </a:path>
                <a:path w="407035" h="853439">
                  <a:moveTo>
                    <a:pt x="310896" y="811953"/>
                  </a:moveTo>
                  <a:lnTo>
                    <a:pt x="310896" y="786384"/>
                  </a:lnTo>
                  <a:lnTo>
                    <a:pt x="307848" y="781812"/>
                  </a:lnTo>
                  <a:lnTo>
                    <a:pt x="301752" y="780288"/>
                  </a:lnTo>
                  <a:lnTo>
                    <a:pt x="271272" y="771144"/>
                  </a:lnTo>
                  <a:lnTo>
                    <a:pt x="214884" y="748284"/>
                  </a:lnTo>
                  <a:lnTo>
                    <a:pt x="164592" y="717804"/>
                  </a:lnTo>
                  <a:lnTo>
                    <a:pt x="120396" y="681228"/>
                  </a:lnTo>
                  <a:lnTo>
                    <a:pt x="85344" y="638556"/>
                  </a:lnTo>
                  <a:lnTo>
                    <a:pt x="56388" y="589788"/>
                  </a:lnTo>
                  <a:lnTo>
                    <a:pt x="36576" y="537972"/>
                  </a:lnTo>
                  <a:lnTo>
                    <a:pt x="28956" y="498348"/>
                  </a:lnTo>
                  <a:lnTo>
                    <a:pt x="28611" y="494906"/>
                  </a:lnTo>
                  <a:lnTo>
                    <a:pt x="21336" y="478536"/>
                  </a:lnTo>
                  <a:lnTo>
                    <a:pt x="9144" y="435864"/>
                  </a:lnTo>
                  <a:lnTo>
                    <a:pt x="1524" y="391668"/>
                  </a:lnTo>
                  <a:lnTo>
                    <a:pt x="0" y="374904"/>
                  </a:lnTo>
                  <a:lnTo>
                    <a:pt x="0" y="470916"/>
                  </a:lnTo>
                  <a:lnTo>
                    <a:pt x="9144" y="531876"/>
                  </a:lnTo>
                  <a:lnTo>
                    <a:pt x="21336" y="574548"/>
                  </a:lnTo>
                  <a:lnTo>
                    <a:pt x="48768" y="627888"/>
                  </a:lnTo>
                  <a:lnTo>
                    <a:pt x="83820" y="676656"/>
                  </a:lnTo>
                  <a:lnTo>
                    <a:pt x="126492" y="720852"/>
                  </a:lnTo>
                  <a:lnTo>
                    <a:pt x="176784" y="755904"/>
                  </a:lnTo>
                  <a:lnTo>
                    <a:pt x="233172" y="784860"/>
                  </a:lnTo>
                  <a:lnTo>
                    <a:pt x="280416" y="800100"/>
                  </a:lnTo>
                  <a:lnTo>
                    <a:pt x="286512" y="801928"/>
                  </a:lnTo>
                  <a:lnTo>
                    <a:pt x="286512" y="792480"/>
                  </a:lnTo>
                  <a:lnTo>
                    <a:pt x="295656" y="804672"/>
                  </a:lnTo>
                  <a:lnTo>
                    <a:pt x="295656" y="825258"/>
                  </a:lnTo>
                  <a:lnTo>
                    <a:pt x="310896" y="811953"/>
                  </a:lnTo>
                  <a:close/>
                </a:path>
                <a:path w="407035" h="853439">
                  <a:moveTo>
                    <a:pt x="29464" y="407416"/>
                  </a:moveTo>
                  <a:lnTo>
                    <a:pt x="28956" y="402336"/>
                  </a:lnTo>
                  <a:lnTo>
                    <a:pt x="25908" y="374904"/>
                  </a:lnTo>
                  <a:lnTo>
                    <a:pt x="25908" y="359664"/>
                  </a:lnTo>
                  <a:lnTo>
                    <a:pt x="14221" y="360351"/>
                  </a:lnTo>
                  <a:lnTo>
                    <a:pt x="10668" y="373380"/>
                  </a:lnTo>
                  <a:lnTo>
                    <a:pt x="7620" y="390144"/>
                  </a:lnTo>
                  <a:lnTo>
                    <a:pt x="4572" y="405384"/>
                  </a:lnTo>
                  <a:lnTo>
                    <a:pt x="28956" y="409956"/>
                  </a:lnTo>
                  <a:lnTo>
                    <a:pt x="29464" y="407416"/>
                  </a:lnTo>
                  <a:close/>
                </a:path>
                <a:path w="407035" h="853439">
                  <a:moveTo>
                    <a:pt x="301752" y="684276"/>
                  </a:moveTo>
                  <a:lnTo>
                    <a:pt x="243840" y="665988"/>
                  </a:lnTo>
                  <a:lnTo>
                    <a:pt x="190500" y="640080"/>
                  </a:lnTo>
                  <a:lnTo>
                    <a:pt x="143256" y="605028"/>
                  </a:lnTo>
                  <a:lnTo>
                    <a:pt x="102108" y="565404"/>
                  </a:lnTo>
                  <a:lnTo>
                    <a:pt x="70104" y="519684"/>
                  </a:lnTo>
                  <a:lnTo>
                    <a:pt x="50292" y="483108"/>
                  </a:lnTo>
                  <a:lnTo>
                    <a:pt x="36576" y="443484"/>
                  </a:lnTo>
                  <a:lnTo>
                    <a:pt x="33528" y="429768"/>
                  </a:lnTo>
                  <a:lnTo>
                    <a:pt x="30480" y="417576"/>
                  </a:lnTo>
                  <a:lnTo>
                    <a:pt x="29464" y="407416"/>
                  </a:lnTo>
                  <a:lnTo>
                    <a:pt x="28956" y="409956"/>
                  </a:lnTo>
                  <a:lnTo>
                    <a:pt x="4572" y="405384"/>
                  </a:lnTo>
                  <a:lnTo>
                    <a:pt x="4572" y="413004"/>
                  </a:lnTo>
                  <a:lnTo>
                    <a:pt x="9144" y="435864"/>
                  </a:lnTo>
                  <a:lnTo>
                    <a:pt x="12192" y="449580"/>
                  </a:lnTo>
                  <a:lnTo>
                    <a:pt x="16764" y="464820"/>
                  </a:lnTo>
                  <a:lnTo>
                    <a:pt x="21336" y="478536"/>
                  </a:lnTo>
                  <a:lnTo>
                    <a:pt x="25908" y="488823"/>
                  </a:lnTo>
                  <a:lnTo>
                    <a:pt x="25908" y="469392"/>
                  </a:lnTo>
                  <a:lnTo>
                    <a:pt x="27432" y="483108"/>
                  </a:lnTo>
                  <a:lnTo>
                    <a:pt x="47244" y="531876"/>
                  </a:lnTo>
                  <a:lnTo>
                    <a:pt x="82296" y="580644"/>
                  </a:lnTo>
                  <a:lnTo>
                    <a:pt x="126492" y="624840"/>
                  </a:lnTo>
                  <a:lnTo>
                    <a:pt x="175260" y="661416"/>
                  </a:lnTo>
                  <a:lnTo>
                    <a:pt x="233172" y="688848"/>
                  </a:lnTo>
                  <a:lnTo>
                    <a:pt x="278892" y="705612"/>
                  </a:lnTo>
                  <a:lnTo>
                    <a:pt x="286512" y="707690"/>
                  </a:lnTo>
                  <a:lnTo>
                    <a:pt x="286512" y="697992"/>
                  </a:lnTo>
                  <a:lnTo>
                    <a:pt x="301752" y="684276"/>
                  </a:lnTo>
                  <a:close/>
                </a:path>
                <a:path w="407035" h="853439">
                  <a:moveTo>
                    <a:pt x="28302" y="321346"/>
                  </a:moveTo>
                  <a:lnTo>
                    <a:pt x="25908" y="326136"/>
                  </a:lnTo>
                  <a:lnTo>
                    <a:pt x="21336" y="341376"/>
                  </a:lnTo>
                  <a:lnTo>
                    <a:pt x="15240" y="356616"/>
                  </a:lnTo>
                  <a:lnTo>
                    <a:pt x="14221" y="360351"/>
                  </a:lnTo>
                  <a:lnTo>
                    <a:pt x="25908" y="359664"/>
                  </a:lnTo>
                  <a:lnTo>
                    <a:pt x="25908" y="342900"/>
                  </a:lnTo>
                  <a:lnTo>
                    <a:pt x="27432" y="326136"/>
                  </a:lnTo>
                  <a:lnTo>
                    <a:pt x="28302" y="321346"/>
                  </a:lnTo>
                  <a:close/>
                </a:path>
                <a:path w="407035" h="853439">
                  <a:moveTo>
                    <a:pt x="393192" y="96012"/>
                  </a:moveTo>
                  <a:lnTo>
                    <a:pt x="374904" y="96139"/>
                  </a:lnTo>
                  <a:lnTo>
                    <a:pt x="339852" y="99060"/>
                  </a:lnTo>
                  <a:lnTo>
                    <a:pt x="323088" y="102108"/>
                  </a:lnTo>
                  <a:lnTo>
                    <a:pt x="304800" y="105156"/>
                  </a:lnTo>
                  <a:lnTo>
                    <a:pt x="237744" y="124968"/>
                  </a:lnTo>
                  <a:lnTo>
                    <a:pt x="192024" y="146304"/>
                  </a:lnTo>
                  <a:lnTo>
                    <a:pt x="135636" y="182880"/>
                  </a:lnTo>
                  <a:lnTo>
                    <a:pt x="88392" y="228600"/>
                  </a:lnTo>
                  <a:lnTo>
                    <a:pt x="77724" y="242316"/>
                  </a:lnTo>
                  <a:lnTo>
                    <a:pt x="67056" y="254508"/>
                  </a:lnTo>
                  <a:lnTo>
                    <a:pt x="41148" y="295656"/>
                  </a:lnTo>
                  <a:lnTo>
                    <a:pt x="25908" y="342900"/>
                  </a:lnTo>
                  <a:lnTo>
                    <a:pt x="25908" y="374904"/>
                  </a:lnTo>
                  <a:lnTo>
                    <a:pt x="28956" y="402336"/>
                  </a:lnTo>
                  <a:lnTo>
                    <a:pt x="29464" y="407416"/>
                  </a:lnTo>
                  <a:lnTo>
                    <a:pt x="35052" y="379476"/>
                  </a:lnTo>
                  <a:lnTo>
                    <a:pt x="39624" y="365760"/>
                  </a:lnTo>
                  <a:lnTo>
                    <a:pt x="44196" y="350520"/>
                  </a:lnTo>
                  <a:lnTo>
                    <a:pt x="62484" y="309372"/>
                  </a:lnTo>
                  <a:lnTo>
                    <a:pt x="70104" y="295656"/>
                  </a:lnTo>
                  <a:lnTo>
                    <a:pt x="79248" y="281940"/>
                  </a:lnTo>
                  <a:lnTo>
                    <a:pt x="86868" y="269748"/>
                  </a:lnTo>
                  <a:lnTo>
                    <a:pt x="96012" y="257556"/>
                  </a:lnTo>
                  <a:lnTo>
                    <a:pt x="106680" y="246888"/>
                  </a:lnTo>
                  <a:lnTo>
                    <a:pt x="128016" y="224028"/>
                  </a:lnTo>
                  <a:lnTo>
                    <a:pt x="176784" y="185928"/>
                  </a:lnTo>
                  <a:lnTo>
                    <a:pt x="217932" y="161544"/>
                  </a:lnTo>
                  <a:lnTo>
                    <a:pt x="231648" y="155448"/>
                  </a:lnTo>
                  <a:lnTo>
                    <a:pt x="246888" y="147828"/>
                  </a:lnTo>
                  <a:lnTo>
                    <a:pt x="262128" y="143256"/>
                  </a:lnTo>
                  <a:lnTo>
                    <a:pt x="277368" y="137160"/>
                  </a:lnTo>
                  <a:lnTo>
                    <a:pt x="294132" y="134112"/>
                  </a:lnTo>
                  <a:lnTo>
                    <a:pt x="309372" y="129540"/>
                  </a:lnTo>
                  <a:lnTo>
                    <a:pt x="342900" y="123444"/>
                  </a:lnTo>
                  <a:lnTo>
                    <a:pt x="359664" y="121920"/>
                  </a:lnTo>
                  <a:lnTo>
                    <a:pt x="376428" y="121920"/>
                  </a:lnTo>
                  <a:lnTo>
                    <a:pt x="381000" y="121539"/>
                  </a:lnTo>
                  <a:lnTo>
                    <a:pt x="381000" y="108204"/>
                  </a:lnTo>
                  <a:lnTo>
                    <a:pt x="393192" y="96012"/>
                  </a:lnTo>
                  <a:close/>
                </a:path>
                <a:path w="407035" h="853439">
                  <a:moveTo>
                    <a:pt x="28611" y="494906"/>
                  </a:moveTo>
                  <a:lnTo>
                    <a:pt x="27432" y="483108"/>
                  </a:lnTo>
                  <a:lnTo>
                    <a:pt x="25908" y="469392"/>
                  </a:lnTo>
                  <a:lnTo>
                    <a:pt x="25908" y="488823"/>
                  </a:lnTo>
                  <a:lnTo>
                    <a:pt x="28611" y="494906"/>
                  </a:lnTo>
                  <a:close/>
                </a:path>
                <a:path w="407035" h="853439">
                  <a:moveTo>
                    <a:pt x="406908" y="760476"/>
                  </a:moveTo>
                  <a:lnTo>
                    <a:pt x="406908" y="752856"/>
                  </a:lnTo>
                  <a:lnTo>
                    <a:pt x="403860" y="746760"/>
                  </a:lnTo>
                  <a:lnTo>
                    <a:pt x="307848" y="641604"/>
                  </a:lnTo>
                  <a:lnTo>
                    <a:pt x="304800" y="637032"/>
                  </a:lnTo>
                  <a:lnTo>
                    <a:pt x="298704" y="635508"/>
                  </a:lnTo>
                  <a:lnTo>
                    <a:pt x="294132" y="637032"/>
                  </a:lnTo>
                  <a:lnTo>
                    <a:pt x="289560" y="640080"/>
                  </a:lnTo>
                  <a:lnTo>
                    <a:pt x="286512" y="644652"/>
                  </a:lnTo>
                  <a:lnTo>
                    <a:pt x="286512" y="681228"/>
                  </a:lnTo>
                  <a:lnTo>
                    <a:pt x="289560" y="681837"/>
                  </a:lnTo>
                  <a:lnTo>
                    <a:pt x="289560" y="658368"/>
                  </a:lnTo>
                  <a:lnTo>
                    <a:pt x="310896" y="649224"/>
                  </a:lnTo>
                  <a:lnTo>
                    <a:pt x="310896" y="682457"/>
                  </a:lnTo>
                  <a:lnTo>
                    <a:pt x="375577" y="755485"/>
                  </a:lnTo>
                  <a:lnTo>
                    <a:pt x="385572" y="746760"/>
                  </a:lnTo>
                  <a:lnTo>
                    <a:pt x="385572" y="779949"/>
                  </a:lnTo>
                  <a:lnTo>
                    <a:pt x="402336" y="765048"/>
                  </a:lnTo>
                  <a:lnTo>
                    <a:pt x="405384" y="763524"/>
                  </a:lnTo>
                  <a:lnTo>
                    <a:pt x="406908" y="760476"/>
                  </a:lnTo>
                  <a:close/>
                </a:path>
                <a:path w="407035" h="853439">
                  <a:moveTo>
                    <a:pt x="301752" y="710184"/>
                  </a:moveTo>
                  <a:lnTo>
                    <a:pt x="301752" y="684276"/>
                  </a:lnTo>
                  <a:lnTo>
                    <a:pt x="286512" y="697992"/>
                  </a:lnTo>
                  <a:lnTo>
                    <a:pt x="286512" y="707690"/>
                  </a:lnTo>
                  <a:lnTo>
                    <a:pt x="295656" y="710184"/>
                  </a:lnTo>
                  <a:lnTo>
                    <a:pt x="301752" y="710184"/>
                  </a:lnTo>
                  <a:close/>
                </a:path>
                <a:path w="407035" h="853439">
                  <a:moveTo>
                    <a:pt x="295656" y="804672"/>
                  </a:moveTo>
                  <a:lnTo>
                    <a:pt x="286512" y="792480"/>
                  </a:lnTo>
                  <a:lnTo>
                    <a:pt x="286512" y="801928"/>
                  </a:lnTo>
                  <a:lnTo>
                    <a:pt x="295656" y="804672"/>
                  </a:lnTo>
                  <a:close/>
                </a:path>
                <a:path w="407035" h="853439">
                  <a:moveTo>
                    <a:pt x="295656" y="825258"/>
                  </a:moveTo>
                  <a:lnTo>
                    <a:pt x="295656" y="804672"/>
                  </a:lnTo>
                  <a:lnTo>
                    <a:pt x="286512" y="801928"/>
                  </a:lnTo>
                  <a:lnTo>
                    <a:pt x="286512" y="845820"/>
                  </a:lnTo>
                  <a:lnTo>
                    <a:pt x="289560" y="850392"/>
                  </a:lnTo>
                  <a:lnTo>
                    <a:pt x="289560" y="830580"/>
                  </a:lnTo>
                  <a:lnTo>
                    <a:pt x="295656" y="825258"/>
                  </a:lnTo>
                  <a:close/>
                </a:path>
                <a:path w="407035" h="853439">
                  <a:moveTo>
                    <a:pt x="310896" y="682457"/>
                  </a:moveTo>
                  <a:lnTo>
                    <a:pt x="310896" y="649224"/>
                  </a:lnTo>
                  <a:lnTo>
                    <a:pt x="289560" y="658368"/>
                  </a:lnTo>
                  <a:lnTo>
                    <a:pt x="310896" y="682457"/>
                  </a:lnTo>
                  <a:close/>
                </a:path>
                <a:path w="407035" h="853439">
                  <a:moveTo>
                    <a:pt x="310896" y="701040"/>
                  </a:moveTo>
                  <a:lnTo>
                    <a:pt x="310896" y="682457"/>
                  </a:lnTo>
                  <a:lnTo>
                    <a:pt x="289560" y="658368"/>
                  </a:lnTo>
                  <a:lnTo>
                    <a:pt x="289560" y="681837"/>
                  </a:lnTo>
                  <a:lnTo>
                    <a:pt x="301752" y="684276"/>
                  </a:lnTo>
                  <a:lnTo>
                    <a:pt x="301752" y="710184"/>
                  </a:lnTo>
                  <a:lnTo>
                    <a:pt x="303276" y="710184"/>
                  </a:lnTo>
                  <a:lnTo>
                    <a:pt x="306324" y="707136"/>
                  </a:lnTo>
                  <a:lnTo>
                    <a:pt x="309372" y="705612"/>
                  </a:lnTo>
                  <a:lnTo>
                    <a:pt x="310896" y="701040"/>
                  </a:lnTo>
                  <a:close/>
                </a:path>
                <a:path w="407035" h="853439">
                  <a:moveTo>
                    <a:pt x="385572" y="779949"/>
                  </a:moveTo>
                  <a:lnTo>
                    <a:pt x="385572" y="746760"/>
                  </a:lnTo>
                  <a:lnTo>
                    <a:pt x="384048" y="765048"/>
                  </a:lnTo>
                  <a:lnTo>
                    <a:pt x="375577" y="755485"/>
                  </a:lnTo>
                  <a:lnTo>
                    <a:pt x="289560" y="830580"/>
                  </a:lnTo>
                  <a:lnTo>
                    <a:pt x="310896" y="839724"/>
                  </a:lnTo>
                  <a:lnTo>
                    <a:pt x="310896" y="846328"/>
                  </a:lnTo>
                  <a:lnTo>
                    <a:pt x="385572" y="779949"/>
                  </a:lnTo>
                  <a:close/>
                </a:path>
                <a:path w="407035" h="853439">
                  <a:moveTo>
                    <a:pt x="310896" y="846328"/>
                  </a:moveTo>
                  <a:lnTo>
                    <a:pt x="310896" y="839724"/>
                  </a:lnTo>
                  <a:lnTo>
                    <a:pt x="289560" y="830580"/>
                  </a:lnTo>
                  <a:lnTo>
                    <a:pt x="289560" y="850392"/>
                  </a:lnTo>
                  <a:lnTo>
                    <a:pt x="298704" y="853440"/>
                  </a:lnTo>
                  <a:lnTo>
                    <a:pt x="303276" y="853440"/>
                  </a:lnTo>
                  <a:lnTo>
                    <a:pt x="306324" y="850392"/>
                  </a:lnTo>
                  <a:lnTo>
                    <a:pt x="310896" y="846328"/>
                  </a:lnTo>
                  <a:close/>
                </a:path>
                <a:path w="407035" h="853439">
                  <a:moveTo>
                    <a:pt x="385572" y="746760"/>
                  </a:moveTo>
                  <a:lnTo>
                    <a:pt x="375577" y="755485"/>
                  </a:lnTo>
                  <a:lnTo>
                    <a:pt x="384048" y="765048"/>
                  </a:lnTo>
                  <a:lnTo>
                    <a:pt x="385572" y="746760"/>
                  </a:lnTo>
                  <a:close/>
                </a:path>
                <a:path w="407035" h="853439">
                  <a:moveTo>
                    <a:pt x="394716" y="25908"/>
                  </a:moveTo>
                  <a:lnTo>
                    <a:pt x="381000" y="12192"/>
                  </a:lnTo>
                  <a:lnTo>
                    <a:pt x="381000" y="25908"/>
                  </a:lnTo>
                  <a:lnTo>
                    <a:pt x="394716" y="25908"/>
                  </a:lnTo>
                  <a:close/>
                </a:path>
                <a:path w="407035" h="853439">
                  <a:moveTo>
                    <a:pt x="394716" y="120396"/>
                  </a:moveTo>
                  <a:lnTo>
                    <a:pt x="394716" y="25908"/>
                  </a:lnTo>
                  <a:lnTo>
                    <a:pt x="381000" y="25908"/>
                  </a:lnTo>
                  <a:lnTo>
                    <a:pt x="381000" y="96012"/>
                  </a:lnTo>
                  <a:lnTo>
                    <a:pt x="393192" y="96012"/>
                  </a:lnTo>
                  <a:lnTo>
                    <a:pt x="393192" y="120523"/>
                  </a:lnTo>
                  <a:lnTo>
                    <a:pt x="394716" y="120396"/>
                  </a:lnTo>
                  <a:close/>
                </a:path>
                <a:path w="407035" h="853439">
                  <a:moveTo>
                    <a:pt x="393192" y="120523"/>
                  </a:moveTo>
                  <a:lnTo>
                    <a:pt x="393192" y="96012"/>
                  </a:lnTo>
                  <a:lnTo>
                    <a:pt x="381000" y="108204"/>
                  </a:lnTo>
                  <a:lnTo>
                    <a:pt x="381000" y="121539"/>
                  </a:lnTo>
                  <a:lnTo>
                    <a:pt x="393192" y="120523"/>
                  </a:lnTo>
                  <a:close/>
                </a:path>
              </a:pathLst>
            </a:custGeom>
            <a:solidFill>
              <a:srgbClr val="375D89"/>
            </a:solidFill>
          </p:spPr>
          <p:txBody>
            <a:bodyPr wrap="square" lIns="0" tIns="0" rIns="0" bIns="0" rtlCol="0"/>
            <a:lstStyle/>
            <a:p>
              <a:endParaRPr sz="2118"/>
            </a:p>
          </p:txBody>
        </p:sp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54978" y="4043868"/>
              <a:ext cx="2599246" cy="615413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3358626" y="3690768"/>
            <a:ext cx="708772" cy="25567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588" b="1" spc="-4" dirty="0">
                <a:solidFill>
                  <a:srgbClr val="FFFFFF"/>
                </a:solidFill>
                <a:latin typeface="Calibri"/>
                <a:cs typeface="Calibri"/>
              </a:rPr>
              <a:t>Analysis</a:t>
            </a:r>
            <a:endParaRPr sz="1588">
              <a:latin typeface="Calibri"/>
              <a:cs typeface="Calibri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2220109" y="3143922"/>
            <a:ext cx="359148" cy="753035"/>
            <a:chOff x="2363724" y="3563111"/>
            <a:chExt cx="407034" cy="853440"/>
          </a:xfrm>
        </p:grpSpPr>
        <p:sp>
          <p:nvSpPr>
            <p:cNvPr id="17" name="object 17"/>
            <p:cNvSpPr/>
            <p:nvPr/>
          </p:nvSpPr>
          <p:spPr>
            <a:xfrm>
              <a:off x="2377440" y="3922775"/>
              <a:ext cx="381000" cy="480059"/>
            </a:xfrm>
            <a:custGeom>
              <a:avLst/>
              <a:gdLst/>
              <a:ahLst/>
              <a:cxnLst/>
              <a:rect l="l" t="t" r="r" b="b"/>
              <a:pathLst>
                <a:path w="381000" h="480060">
                  <a:moveTo>
                    <a:pt x="380999" y="396239"/>
                  </a:moveTo>
                  <a:lnTo>
                    <a:pt x="284987" y="289559"/>
                  </a:lnTo>
                  <a:lnTo>
                    <a:pt x="284987" y="336803"/>
                  </a:lnTo>
                  <a:lnTo>
                    <a:pt x="236271" y="322024"/>
                  </a:lnTo>
                  <a:lnTo>
                    <a:pt x="190975" y="301776"/>
                  </a:lnTo>
                  <a:lnTo>
                    <a:pt x="149501" y="276535"/>
                  </a:lnTo>
                  <a:lnTo>
                    <a:pt x="112251" y="246778"/>
                  </a:lnTo>
                  <a:lnTo>
                    <a:pt x="79628" y="212978"/>
                  </a:lnTo>
                  <a:lnTo>
                    <a:pt x="52035" y="175613"/>
                  </a:lnTo>
                  <a:lnTo>
                    <a:pt x="29873" y="135157"/>
                  </a:lnTo>
                  <a:lnTo>
                    <a:pt x="13545" y="92086"/>
                  </a:lnTo>
                  <a:lnTo>
                    <a:pt x="3453" y="46875"/>
                  </a:lnTo>
                  <a:lnTo>
                    <a:pt x="0" y="0"/>
                  </a:lnTo>
                  <a:lnTo>
                    <a:pt x="0" y="96011"/>
                  </a:lnTo>
                  <a:lnTo>
                    <a:pt x="3453" y="142887"/>
                  </a:lnTo>
                  <a:lnTo>
                    <a:pt x="13545" y="188098"/>
                  </a:lnTo>
                  <a:lnTo>
                    <a:pt x="29873" y="231169"/>
                  </a:lnTo>
                  <a:lnTo>
                    <a:pt x="52035" y="271625"/>
                  </a:lnTo>
                  <a:lnTo>
                    <a:pt x="79628" y="308990"/>
                  </a:lnTo>
                  <a:lnTo>
                    <a:pt x="112251" y="342790"/>
                  </a:lnTo>
                  <a:lnTo>
                    <a:pt x="149501" y="372547"/>
                  </a:lnTo>
                  <a:lnTo>
                    <a:pt x="190975" y="397788"/>
                  </a:lnTo>
                  <a:lnTo>
                    <a:pt x="236271" y="418036"/>
                  </a:lnTo>
                  <a:lnTo>
                    <a:pt x="284987" y="432815"/>
                  </a:lnTo>
                  <a:lnTo>
                    <a:pt x="284987" y="480059"/>
                  </a:lnTo>
                  <a:lnTo>
                    <a:pt x="380999" y="396239"/>
                  </a:lnTo>
                  <a:close/>
                </a:path>
              </a:pathLst>
            </a:custGeom>
            <a:solidFill>
              <a:srgbClr val="4F80BC"/>
            </a:solidFill>
          </p:spPr>
          <p:txBody>
            <a:bodyPr wrap="square" lIns="0" tIns="0" rIns="0" bIns="0" rtlCol="0"/>
            <a:lstStyle/>
            <a:p>
              <a:endParaRPr sz="2118"/>
            </a:p>
          </p:txBody>
        </p:sp>
        <p:sp>
          <p:nvSpPr>
            <p:cNvPr id="18" name="object 18"/>
            <p:cNvSpPr/>
            <p:nvPr/>
          </p:nvSpPr>
          <p:spPr>
            <a:xfrm>
              <a:off x="2376834" y="3575303"/>
              <a:ext cx="381635" cy="396240"/>
            </a:xfrm>
            <a:custGeom>
              <a:avLst/>
              <a:gdLst/>
              <a:ahLst/>
              <a:cxnLst/>
              <a:rect l="l" t="t" r="r" b="b"/>
              <a:pathLst>
                <a:path w="381635" h="396239">
                  <a:moveTo>
                    <a:pt x="381605" y="96011"/>
                  </a:moveTo>
                  <a:lnTo>
                    <a:pt x="381605" y="0"/>
                  </a:lnTo>
                  <a:lnTo>
                    <a:pt x="368128" y="261"/>
                  </a:lnTo>
                  <a:lnTo>
                    <a:pt x="328265" y="3047"/>
                  </a:lnTo>
                  <a:lnTo>
                    <a:pt x="277786" y="12909"/>
                  </a:lnTo>
                  <a:lnTo>
                    <a:pt x="230243" y="28469"/>
                  </a:lnTo>
                  <a:lnTo>
                    <a:pt x="186033" y="49268"/>
                  </a:lnTo>
                  <a:lnTo>
                    <a:pt x="145555" y="74845"/>
                  </a:lnTo>
                  <a:lnTo>
                    <a:pt x="109204" y="104740"/>
                  </a:lnTo>
                  <a:lnTo>
                    <a:pt x="77377" y="138493"/>
                  </a:lnTo>
                  <a:lnTo>
                    <a:pt x="50471" y="175643"/>
                  </a:lnTo>
                  <a:lnTo>
                    <a:pt x="28884" y="215730"/>
                  </a:lnTo>
                  <a:lnTo>
                    <a:pt x="13012" y="258294"/>
                  </a:lnTo>
                  <a:lnTo>
                    <a:pt x="3251" y="302873"/>
                  </a:lnTo>
                  <a:lnTo>
                    <a:pt x="0" y="349009"/>
                  </a:lnTo>
                  <a:lnTo>
                    <a:pt x="3653" y="396239"/>
                  </a:lnTo>
                  <a:lnTo>
                    <a:pt x="14002" y="350431"/>
                  </a:lnTo>
                  <a:lnTo>
                    <a:pt x="30595" y="307193"/>
                  </a:lnTo>
                  <a:lnTo>
                    <a:pt x="52953" y="266901"/>
                  </a:lnTo>
                  <a:lnTo>
                    <a:pt x="80593" y="229935"/>
                  </a:lnTo>
                  <a:lnTo>
                    <a:pt x="113036" y="196671"/>
                  </a:lnTo>
                  <a:lnTo>
                    <a:pt x="149799" y="167488"/>
                  </a:lnTo>
                  <a:lnTo>
                    <a:pt x="190404" y="142764"/>
                  </a:lnTo>
                  <a:lnTo>
                    <a:pt x="234367" y="122877"/>
                  </a:lnTo>
                  <a:lnTo>
                    <a:pt x="281209" y="108203"/>
                  </a:lnTo>
                  <a:lnTo>
                    <a:pt x="330449" y="99122"/>
                  </a:lnTo>
                  <a:lnTo>
                    <a:pt x="381605" y="96011"/>
                  </a:lnTo>
                  <a:close/>
                </a:path>
              </a:pathLst>
            </a:custGeom>
            <a:solidFill>
              <a:srgbClr val="3F6797"/>
            </a:solidFill>
          </p:spPr>
          <p:txBody>
            <a:bodyPr wrap="square" lIns="0" tIns="0" rIns="0" bIns="0" rtlCol="0"/>
            <a:lstStyle/>
            <a:p>
              <a:endParaRPr sz="2118"/>
            </a:p>
          </p:txBody>
        </p:sp>
        <p:sp>
          <p:nvSpPr>
            <p:cNvPr id="19" name="object 19"/>
            <p:cNvSpPr/>
            <p:nvPr/>
          </p:nvSpPr>
          <p:spPr>
            <a:xfrm>
              <a:off x="2363724" y="3563111"/>
              <a:ext cx="407034" cy="853440"/>
            </a:xfrm>
            <a:custGeom>
              <a:avLst/>
              <a:gdLst/>
              <a:ahLst/>
              <a:cxnLst/>
              <a:rect l="l" t="t" r="r" b="b"/>
              <a:pathLst>
                <a:path w="407035" h="853439">
                  <a:moveTo>
                    <a:pt x="406908" y="114300"/>
                  </a:moveTo>
                  <a:lnTo>
                    <a:pt x="406908" y="9144"/>
                  </a:lnTo>
                  <a:lnTo>
                    <a:pt x="405384" y="6096"/>
                  </a:lnTo>
                  <a:lnTo>
                    <a:pt x="400812" y="1524"/>
                  </a:lnTo>
                  <a:lnTo>
                    <a:pt x="397764" y="0"/>
                  </a:lnTo>
                  <a:lnTo>
                    <a:pt x="373380" y="0"/>
                  </a:lnTo>
                  <a:lnTo>
                    <a:pt x="313944" y="7620"/>
                  </a:lnTo>
                  <a:lnTo>
                    <a:pt x="240792" y="27432"/>
                  </a:lnTo>
                  <a:lnTo>
                    <a:pt x="173736" y="60960"/>
                  </a:lnTo>
                  <a:lnTo>
                    <a:pt x="129540" y="92964"/>
                  </a:lnTo>
                  <a:lnTo>
                    <a:pt x="89916" y="131064"/>
                  </a:lnTo>
                  <a:lnTo>
                    <a:pt x="79248" y="144780"/>
                  </a:lnTo>
                  <a:lnTo>
                    <a:pt x="67056" y="158496"/>
                  </a:lnTo>
                  <a:lnTo>
                    <a:pt x="57912" y="173736"/>
                  </a:lnTo>
                  <a:lnTo>
                    <a:pt x="48768" y="187452"/>
                  </a:lnTo>
                  <a:lnTo>
                    <a:pt x="39624" y="204216"/>
                  </a:lnTo>
                  <a:lnTo>
                    <a:pt x="12192" y="269748"/>
                  </a:lnTo>
                  <a:lnTo>
                    <a:pt x="0" y="359664"/>
                  </a:lnTo>
                  <a:lnTo>
                    <a:pt x="14325" y="359664"/>
                  </a:lnTo>
                  <a:lnTo>
                    <a:pt x="15240" y="356616"/>
                  </a:lnTo>
                  <a:lnTo>
                    <a:pt x="27432" y="326136"/>
                  </a:lnTo>
                  <a:lnTo>
                    <a:pt x="38100" y="275844"/>
                  </a:lnTo>
                  <a:lnTo>
                    <a:pt x="54864" y="230124"/>
                  </a:lnTo>
                  <a:lnTo>
                    <a:pt x="79248" y="185928"/>
                  </a:lnTo>
                  <a:lnTo>
                    <a:pt x="109728" y="147828"/>
                  </a:lnTo>
                  <a:lnTo>
                    <a:pt x="146304" y="112776"/>
                  </a:lnTo>
                  <a:lnTo>
                    <a:pt x="187452" y="82296"/>
                  </a:lnTo>
                  <a:lnTo>
                    <a:pt x="234696" y="57912"/>
                  </a:lnTo>
                  <a:lnTo>
                    <a:pt x="284988" y="39624"/>
                  </a:lnTo>
                  <a:lnTo>
                    <a:pt x="338328" y="28956"/>
                  </a:lnTo>
                  <a:lnTo>
                    <a:pt x="376428" y="25790"/>
                  </a:lnTo>
                  <a:lnTo>
                    <a:pt x="381000" y="25439"/>
                  </a:lnTo>
                  <a:lnTo>
                    <a:pt x="381000" y="12192"/>
                  </a:lnTo>
                  <a:lnTo>
                    <a:pt x="394716" y="24384"/>
                  </a:lnTo>
                  <a:lnTo>
                    <a:pt x="394716" y="120396"/>
                  </a:lnTo>
                  <a:lnTo>
                    <a:pt x="400812" y="120396"/>
                  </a:lnTo>
                  <a:lnTo>
                    <a:pt x="406908" y="114300"/>
                  </a:lnTo>
                  <a:close/>
                </a:path>
                <a:path w="407035" h="853439">
                  <a:moveTo>
                    <a:pt x="14325" y="359664"/>
                  </a:moveTo>
                  <a:lnTo>
                    <a:pt x="0" y="359664"/>
                  </a:lnTo>
                  <a:lnTo>
                    <a:pt x="1524" y="374904"/>
                  </a:lnTo>
                  <a:lnTo>
                    <a:pt x="1524" y="390144"/>
                  </a:lnTo>
                  <a:lnTo>
                    <a:pt x="3048" y="405384"/>
                  </a:lnTo>
                  <a:lnTo>
                    <a:pt x="4572" y="413004"/>
                  </a:lnTo>
                  <a:lnTo>
                    <a:pt x="4572" y="405384"/>
                  </a:lnTo>
                  <a:lnTo>
                    <a:pt x="10668" y="371856"/>
                  </a:lnTo>
                  <a:lnTo>
                    <a:pt x="14325" y="359664"/>
                  </a:lnTo>
                  <a:close/>
                </a:path>
                <a:path w="407035" h="853439">
                  <a:moveTo>
                    <a:pt x="1524" y="470916"/>
                  </a:moveTo>
                  <a:lnTo>
                    <a:pt x="1524" y="374904"/>
                  </a:lnTo>
                  <a:lnTo>
                    <a:pt x="0" y="359664"/>
                  </a:lnTo>
                  <a:lnTo>
                    <a:pt x="0" y="455676"/>
                  </a:lnTo>
                  <a:lnTo>
                    <a:pt x="1524" y="470916"/>
                  </a:lnTo>
                  <a:close/>
                </a:path>
                <a:path w="407035" h="853439">
                  <a:moveTo>
                    <a:pt x="310896" y="812685"/>
                  </a:moveTo>
                  <a:lnTo>
                    <a:pt x="310896" y="786384"/>
                  </a:lnTo>
                  <a:lnTo>
                    <a:pt x="307848" y="781812"/>
                  </a:lnTo>
                  <a:lnTo>
                    <a:pt x="301752" y="780288"/>
                  </a:lnTo>
                  <a:lnTo>
                    <a:pt x="271272" y="771144"/>
                  </a:lnTo>
                  <a:lnTo>
                    <a:pt x="214884" y="748284"/>
                  </a:lnTo>
                  <a:lnTo>
                    <a:pt x="164592" y="717804"/>
                  </a:lnTo>
                  <a:lnTo>
                    <a:pt x="102108" y="659892"/>
                  </a:lnTo>
                  <a:lnTo>
                    <a:pt x="70104" y="614172"/>
                  </a:lnTo>
                  <a:lnTo>
                    <a:pt x="50292" y="577596"/>
                  </a:lnTo>
                  <a:lnTo>
                    <a:pt x="45720" y="563880"/>
                  </a:lnTo>
                  <a:lnTo>
                    <a:pt x="41148" y="551688"/>
                  </a:lnTo>
                  <a:lnTo>
                    <a:pt x="36576" y="537972"/>
                  </a:lnTo>
                  <a:lnTo>
                    <a:pt x="30480" y="510540"/>
                  </a:lnTo>
                  <a:lnTo>
                    <a:pt x="28786" y="495300"/>
                  </a:lnTo>
                  <a:lnTo>
                    <a:pt x="21336" y="478536"/>
                  </a:lnTo>
                  <a:lnTo>
                    <a:pt x="9144" y="435864"/>
                  </a:lnTo>
                  <a:lnTo>
                    <a:pt x="1524" y="390144"/>
                  </a:lnTo>
                  <a:lnTo>
                    <a:pt x="1524" y="486156"/>
                  </a:lnTo>
                  <a:lnTo>
                    <a:pt x="3048" y="501396"/>
                  </a:lnTo>
                  <a:lnTo>
                    <a:pt x="6096" y="516636"/>
                  </a:lnTo>
                  <a:lnTo>
                    <a:pt x="9144" y="530352"/>
                  </a:lnTo>
                  <a:lnTo>
                    <a:pt x="12192" y="545592"/>
                  </a:lnTo>
                  <a:lnTo>
                    <a:pt x="16764" y="559308"/>
                  </a:lnTo>
                  <a:lnTo>
                    <a:pt x="22860" y="574548"/>
                  </a:lnTo>
                  <a:lnTo>
                    <a:pt x="27432" y="588264"/>
                  </a:lnTo>
                  <a:lnTo>
                    <a:pt x="35052" y="601980"/>
                  </a:lnTo>
                  <a:lnTo>
                    <a:pt x="48768" y="627888"/>
                  </a:lnTo>
                  <a:lnTo>
                    <a:pt x="65532" y="653796"/>
                  </a:lnTo>
                  <a:lnTo>
                    <a:pt x="103632" y="699516"/>
                  </a:lnTo>
                  <a:lnTo>
                    <a:pt x="150876" y="739140"/>
                  </a:lnTo>
                  <a:lnTo>
                    <a:pt x="204216" y="771144"/>
                  </a:lnTo>
                  <a:lnTo>
                    <a:pt x="263652" y="795528"/>
                  </a:lnTo>
                  <a:lnTo>
                    <a:pt x="280416" y="800100"/>
                  </a:lnTo>
                  <a:lnTo>
                    <a:pt x="286512" y="801928"/>
                  </a:lnTo>
                  <a:lnTo>
                    <a:pt x="286512" y="792480"/>
                  </a:lnTo>
                  <a:lnTo>
                    <a:pt x="295656" y="804672"/>
                  </a:lnTo>
                  <a:lnTo>
                    <a:pt x="295656" y="826450"/>
                  </a:lnTo>
                  <a:lnTo>
                    <a:pt x="310896" y="812685"/>
                  </a:lnTo>
                  <a:close/>
                </a:path>
                <a:path w="407035" h="853439">
                  <a:moveTo>
                    <a:pt x="29500" y="407234"/>
                  </a:moveTo>
                  <a:lnTo>
                    <a:pt x="25908" y="374904"/>
                  </a:lnTo>
                  <a:lnTo>
                    <a:pt x="25908" y="359664"/>
                  </a:lnTo>
                  <a:lnTo>
                    <a:pt x="14325" y="359664"/>
                  </a:lnTo>
                  <a:lnTo>
                    <a:pt x="10668" y="371856"/>
                  </a:lnTo>
                  <a:lnTo>
                    <a:pt x="4572" y="405384"/>
                  </a:lnTo>
                  <a:lnTo>
                    <a:pt x="28956" y="409956"/>
                  </a:lnTo>
                  <a:lnTo>
                    <a:pt x="29500" y="407234"/>
                  </a:lnTo>
                  <a:close/>
                </a:path>
                <a:path w="407035" h="853439">
                  <a:moveTo>
                    <a:pt x="301752" y="684276"/>
                  </a:moveTo>
                  <a:lnTo>
                    <a:pt x="243840" y="665988"/>
                  </a:lnTo>
                  <a:lnTo>
                    <a:pt x="190500" y="638556"/>
                  </a:lnTo>
                  <a:lnTo>
                    <a:pt x="143256" y="605028"/>
                  </a:lnTo>
                  <a:lnTo>
                    <a:pt x="103632" y="565404"/>
                  </a:lnTo>
                  <a:lnTo>
                    <a:pt x="70104" y="519684"/>
                  </a:lnTo>
                  <a:lnTo>
                    <a:pt x="51816" y="483108"/>
                  </a:lnTo>
                  <a:lnTo>
                    <a:pt x="45720" y="469392"/>
                  </a:lnTo>
                  <a:lnTo>
                    <a:pt x="41148" y="457200"/>
                  </a:lnTo>
                  <a:lnTo>
                    <a:pt x="38100" y="443484"/>
                  </a:lnTo>
                  <a:lnTo>
                    <a:pt x="33528" y="429768"/>
                  </a:lnTo>
                  <a:lnTo>
                    <a:pt x="30480" y="416052"/>
                  </a:lnTo>
                  <a:lnTo>
                    <a:pt x="29500" y="407234"/>
                  </a:lnTo>
                  <a:lnTo>
                    <a:pt x="28956" y="409956"/>
                  </a:lnTo>
                  <a:lnTo>
                    <a:pt x="4572" y="405384"/>
                  </a:lnTo>
                  <a:lnTo>
                    <a:pt x="4572" y="413004"/>
                  </a:lnTo>
                  <a:lnTo>
                    <a:pt x="16764" y="464820"/>
                  </a:lnTo>
                  <a:lnTo>
                    <a:pt x="25908" y="488823"/>
                  </a:lnTo>
                  <a:lnTo>
                    <a:pt x="25908" y="469392"/>
                  </a:lnTo>
                  <a:lnTo>
                    <a:pt x="28786" y="495300"/>
                  </a:lnTo>
                  <a:lnTo>
                    <a:pt x="48768" y="531876"/>
                  </a:lnTo>
                  <a:lnTo>
                    <a:pt x="82296" y="580644"/>
                  </a:lnTo>
                  <a:lnTo>
                    <a:pt x="126492" y="623316"/>
                  </a:lnTo>
                  <a:lnTo>
                    <a:pt x="176784" y="659892"/>
                  </a:lnTo>
                  <a:lnTo>
                    <a:pt x="233172" y="688848"/>
                  </a:lnTo>
                  <a:lnTo>
                    <a:pt x="263652" y="699516"/>
                  </a:lnTo>
                  <a:lnTo>
                    <a:pt x="278892" y="705612"/>
                  </a:lnTo>
                  <a:lnTo>
                    <a:pt x="286512" y="706997"/>
                  </a:lnTo>
                  <a:lnTo>
                    <a:pt x="286512" y="696468"/>
                  </a:lnTo>
                  <a:lnTo>
                    <a:pt x="301752" y="684276"/>
                  </a:lnTo>
                  <a:close/>
                </a:path>
                <a:path w="407035" h="853439">
                  <a:moveTo>
                    <a:pt x="27432" y="326136"/>
                  </a:moveTo>
                  <a:lnTo>
                    <a:pt x="15240" y="356616"/>
                  </a:lnTo>
                  <a:lnTo>
                    <a:pt x="14325" y="359664"/>
                  </a:lnTo>
                  <a:lnTo>
                    <a:pt x="25908" y="359664"/>
                  </a:lnTo>
                  <a:lnTo>
                    <a:pt x="25908" y="342900"/>
                  </a:lnTo>
                  <a:lnTo>
                    <a:pt x="27432" y="326136"/>
                  </a:lnTo>
                  <a:close/>
                </a:path>
                <a:path w="407035" h="853439">
                  <a:moveTo>
                    <a:pt x="393192" y="94488"/>
                  </a:moveTo>
                  <a:lnTo>
                    <a:pt x="376428" y="96012"/>
                  </a:lnTo>
                  <a:lnTo>
                    <a:pt x="358140" y="96012"/>
                  </a:lnTo>
                  <a:lnTo>
                    <a:pt x="339852" y="99060"/>
                  </a:lnTo>
                  <a:lnTo>
                    <a:pt x="271272" y="112776"/>
                  </a:lnTo>
                  <a:lnTo>
                    <a:pt x="222504" y="131064"/>
                  </a:lnTo>
                  <a:lnTo>
                    <a:pt x="163068" y="163068"/>
                  </a:lnTo>
                  <a:lnTo>
                    <a:pt x="111252" y="204216"/>
                  </a:lnTo>
                  <a:lnTo>
                    <a:pt x="77724" y="240792"/>
                  </a:lnTo>
                  <a:lnTo>
                    <a:pt x="48768" y="281940"/>
                  </a:lnTo>
                  <a:lnTo>
                    <a:pt x="27432" y="326136"/>
                  </a:lnTo>
                  <a:lnTo>
                    <a:pt x="25908" y="342900"/>
                  </a:lnTo>
                  <a:lnTo>
                    <a:pt x="25908" y="374904"/>
                  </a:lnTo>
                  <a:lnTo>
                    <a:pt x="29500" y="407234"/>
                  </a:lnTo>
                  <a:lnTo>
                    <a:pt x="35052" y="379476"/>
                  </a:lnTo>
                  <a:lnTo>
                    <a:pt x="39624" y="364236"/>
                  </a:lnTo>
                  <a:lnTo>
                    <a:pt x="62484" y="307848"/>
                  </a:lnTo>
                  <a:lnTo>
                    <a:pt x="79248" y="281940"/>
                  </a:lnTo>
                  <a:lnTo>
                    <a:pt x="86868" y="269748"/>
                  </a:lnTo>
                  <a:lnTo>
                    <a:pt x="97536" y="257556"/>
                  </a:lnTo>
                  <a:lnTo>
                    <a:pt x="106680" y="245364"/>
                  </a:lnTo>
                  <a:lnTo>
                    <a:pt x="128016" y="224028"/>
                  </a:lnTo>
                  <a:lnTo>
                    <a:pt x="176784" y="184404"/>
                  </a:lnTo>
                  <a:lnTo>
                    <a:pt x="217932" y="161544"/>
                  </a:lnTo>
                  <a:lnTo>
                    <a:pt x="262128" y="141732"/>
                  </a:lnTo>
                  <a:lnTo>
                    <a:pt x="309372" y="129540"/>
                  </a:lnTo>
                  <a:lnTo>
                    <a:pt x="375726" y="120459"/>
                  </a:lnTo>
                  <a:lnTo>
                    <a:pt x="381000" y="120396"/>
                  </a:lnTo>
                  <a:lnTo>
                    <a:pt x="381000" y="108204"/>
                  </a:lnTo>
                  <a:lnTo>
                    <a:pt x="393192" y="94488"/>
                  </a:lnTo>
                  <a:close/>
                </a:path>
                <a:path w="407035" h="853439">
                  <a:moveTo>
                    <a:pt x="28786" y="495300"/>
                  </a:moveTo>
                  <a:lnTo>
                    <a:pt x="25908" y="469392"/>
                  </a:lnTo>
                  <a:lnTo>
                    <a:pt x="25908" y="488823"/>
                  </a:lnTo>
                  <a:lnTo>
                    <a:pt x="28786" y="495300"/>
                  </a:lnTo>
                  <a:close/>
                </a:path>
                <a:path w="407035" h="853439">
                  <a:moveTo>
                    <a:pt x="406908" y="758952"/>
                  </a:moveTo>
                  <a:lnTo>
                    <a:pt x="406908" y="752856"/>
                  </a:lnTo>
                  <a:lnTo>
                    <a:pt x="403860" y="746760"/>
                  </a:lnTo>
                  <a:lnTo>
                    <a:pt x="307848" y="640080"/>
                  </a:lnTo>
                  <a:lnTo>
                    <a:pt x="304800" y="637032"/>
                  </a:lnTo>
                  <a:lnTo>
                    <a:pt x="298704" y="635508"/>
                  </a:lnTo>
                  <a:lnTo>
                    <a:pt x="289560" y="638556"/>
                  </a:lnTo>
                  <a:lnTo>
                    <a:pt x="286512" y="643128"/>
                  </a:lnTo>
                  <a:lnTo>
                    <a:pt x="286512" y="681228"/>
                  </a:lnTo>
                  <a:lnTo>
                    <a:pt x="289560" y="681837"/>
                  </a:lnTo>
                  <a:lnTo>
                    <a:pt x="289560" y="656844"/>
                  </a:lnTo>
                  <a:lnTo>
                    <a:pt x="310896" y="649224"/>
                  </a:lnTo>
                  <a:lnTo>
                    <a:pt x="310896" y="680933"/>
                  </a:lnTo>
                  <a:lnTo>
                    <a:pt x="375726" y="754128"/>
                  </a:lnTo>
                  <a:lnTo>
                    <a:pt x="385572" y="745236"/>
                  </a:lnTo>
                  <a:lnTo>
                    <a:pt x="385572" y="779919"/>
                  </a:lnTo>
                  <a:lnTo>
                    <a:pt x="402336" y="765048"/>
                  </a:lnTo>
                  <a:lnTo>
                    <a:pt x="405384" y="762000"/>
                  </a:lnTo>
                  <a:lnTo>
                    <a:pt x="406908" y="758952"/>
                  </a:lnTo>
                  <a:close/>
                </a:path>
                <a:path w="407035" h="853439">
                  <a:moveTo>
                    <a:pt x="301752" y="709422"/>
                  </a:moveTo>
                  <a:lnTo>
                    <a:pt x="301752" y="684276"/>
                  </a:lnTo>
                  <a:lnTo>
                    <a:pt x="286512" y="696468"/>
                  </a:lnTo>
                  <a:lnTo>
                    <a:pt x="286512" y="706997"/>
                  </a:lnTo>
                  <a:lnTo>
                    <a:pt x="295656" y="708660"/>
                  </a:lnTo>
                  <a:lnTo>
                    <a:pt x="300228" y="710184"/>
                  </a:lnTo>
                  <a:lnTo>
                    <a:pt x="301752" y="709422"/>
                  </a:lnTo>
                  <a:close/>
                </a:path>
                <a:path w="407035" h="853439">
                  <a:moveTo>
                    <a:pt x="295656" y="804672"/>
                  </a:moveTo>
                  <a:lnTo>
                    <a:pt x="286512" y="792480"/>
                  </a:lnTo>
                  <a:lnTo>
                    <a:pt x="286512" y="801928"/>
                  </a:lnTo>
                  <a:lnTo>
                    <a:pt x="295656" y="804672"/>
                  </a:lnTo>
                  <a:close/>
                </a:path>
                <a:path w="407035" h="853439">
                  <a:moveTo>
                    <a:pt x="295656" y="826450"/>
                  </a:moveTo>
                  <a:lnTo>
                    <a:pt x="295656" y="804672"/>
                  </a:lnTo>
                  <a:lnTo>
                    <a:pt x="286512" y="801928"/>
                  </a:lnTo>
                  <a:lnTo>
                    <a:pt x="286512" y="844296"/>
                  </a:lnTo>
                  <a:lnTo>
                    <a:pt x="289560" y="848868"/>
                  </a:lnTo>
                  <a:lnTo>
                    <a:pt x="291084" y="849884"/>
                  </a:lnTo>
                  <a:lnTo>
                    <a:pt x="291084" y="830580"/>
                  </a:lnTo>
                  <a:lnTo>
                    <a:pt x="295656" y="826450"/>
                  </a:lnTo>
                  <a:close/>
                </a:path>
                <a:path w="407035" h="853439">
                  <a:moveTo>
                    <a:pt x="310896" y="680933"/>
                  </a:moveTo>
                  <a:lnTo>
                    <a:pt x="310896" y="649224"/>
                  </a:lnTo>
                  <a:lnTo>
                    <a:pt x="289560" y="656844"/>
                  </a:lnTo>
                  <a:lnTo>
                    <a:pt x="310896" y="680933"/>
                  </a:lnTo>
                  <a:close/>
                </a:path>
                <a:path w="407035" h="853439">
                  <a:moveTo>
                    <a:pt x="310896" y="701040"/>
                  </a:moveTo>
                  <a:lnTo>
                    <a:pt x="310896" y="680933"/>
                  </a:lnTo>
                  <a:lnTo>
                    <a:pt x="289560" y="656844"/>
                  </a:lnTo>
                  <a:lnTo>
                    <a:pt x="289560" y="681837"/>
                  </a:lnTo>
                  <a:lnTo>
                    <a:pt x="301752" y="684276"/>
                  </a:lnTo>
                  <a:lnTo>
                    <a:pt x="301752" y="709422"/>
                  </a:lnTo>
                  <a:lnTo>
                    <a:pt x="306324" y="707136"/>
                  </a:lnTo>
                  <a:lnTo>
                    <a:pt x="309372" y="704088"/>
                  </a:lnTo>
                  <a:lnTo>
                    <a:pt x="310896" y="701040"/>
                  </a:lnTo>
                  <a:close/>
                </a:path>
                <a:path w="407035" h="853439">
                  <a:moveTo>
                    <a:pt x="385572" y="779919"/>
                  </a:moveTo>
                  <a:lnTo>
                    <a:pt x="385572" y="745236"/>
                  </a:lnTo>
                  <a:lnTo>
                    <a:pt x="384048" y="763524"/>
                  </a:lnTo>
                  <a:lnTo>
                    <a:pt x="375726" y="754128"/>
                  </a:lnTo>
                  <a:lnTo>
                    <a:pt x="291084" y="830580"/>
                  </a:lnTo>
                  <a:lnTo>
                    <a:pt x="310896" y="839724"/>
                  </a:lnTo>
                  <a:lnTo>
                    <a:pt x="310896" y="846164"/>
                  </a:lnTo>
                  <a:lnTo>
                    <a:pt x="385572" y="779919"/>
                  </a:lnTo>
                  <a:close/>
                </a:path>
                <a:path w="407035" h="853439">
                  <a:moveTo>
                    <a:pt x="310896" y="846164"/>
                  </a:moveTo>
                  <a:lnTo>
                    <a:pt x="310896" y="839724"/>
                  </a:lnTo>
                  <a:lnTo>
                    <a:pt x="291084" y="830580"/>
                  </a:lnTo>
                  <a:lnTo>
                    <a:pt x="291084" y="849884"/>
                  </a:lnTo>
                  <a:lnTo>
                    <a:pt x="294132" y="851916"/>
                  </a:lnTo>
                  <a:lnTo>
                    <a:pt x="298704" y="853440"/>
                  </a:lnTo>
                  <a:lnTo>
                    <a:pt x="303276" y="851916"/>
                  </a:lnTo>
                  <a:lnTo>
                    <a:pt x="307848" y="848868"/>
                  </a:lnTo>
                  <a:lnTo>
                    <a:pt x="310896" y="846164"/>
                  </a:lnTo>
                  <a:close/>
                </a:path>
                <a:path w="407035" h="853439">
                  <a:moveTo>
                    <a:pt x="385572" y="745236"/>
                  </a:moveTo>
                  <a:lnTo>
                    <a:pt x="375726" y="754128"/>
                  </a:lnTo>
                  <a:lnTo>
                    <a:pt x="384048" y="763524"/>
                  </a:lnTo>
                  <a:lnTo>
                    <a:pt x="385572" y="745236"/>
                  </a:lnTo>
                  <a:close/>
                </a:path>
                <a:path w="407035" h="853439">
                  <a:moveTo>
                    <a:pt x="394716" y="24384"/>
                  </a:moveTo>
                  <a:lnTo>
                    <a:pt x="381000" y="12192"/>
                  </a:lnTo>
                  <a:lnTo>
                    <a:pt x="381000" y="25439"/>
                  </a:lnTo>
                  <a:lnTo>
                    <a:pt x="394716" y="24384"/>
                  </a:lnTo>
                  <a:close/>
                </a:path>
                <a:path w="407035" h="853439">
                  <a:moveTo>
                    <a:pt x="394716" y="120396"/>
                  </a:moveTo>
                  <a:lnTo>
                    <a:pt x="394716" y="24384"/>
                  </a:lnTo>
                  <a:lnTo>
                    <a:pt x="381000" y="25439"/>
                  </a:lnTo>
                  <a:lnTo>
                    <a:pt x="381000" y="95596"/>
                  </a:lnTo>
                  <a:lnTo>
                    <a:pt x="393192" y="94488"/>
                  </a:lnTo>
                  <a:lnTo>
                    <a:pt x="393192" y="120396"/>
                  </a:lnTo>
                  <a:lnTo>
                    <a:pt x="394716" y="120396"/>
                  </a:lnTo>
                  <a:close/>
                </a:path>
                <a:path w="407035" h="853439">
                  <a:moveTo>
                    <a:pt x="393192" y="120396"/>
                  </a:moveTo>
                  <a:lnTo>
                    <a:pt x="393192" y="94488"/>
                  </a:lnTo>
                  <a:lnTo>
                    <a:pt x="381000" y="108204"/>
                  </a:lnTo>
                  <a:lnTo>
                    <a:pt x="381000" y="120396"/>
                  </a:lnTo>
                  <a:lnTo>
                    <a:pt x="393192" y="120396"/>
                  </a:lnTo>
                  <a:close/>
                </a:path>
              </a:pathLst>
            </a:custGeom>
            <a:solidFill>
              <a:srgbClr val="375D89"/>
            </a:solidFill>
          </p:spPr>
          <p:txBody>
            <a:bodyPr wrap="square" lIns="0" tIns="0" rIns="0" bIns="0" rtlCol="0"/>
            <a:lstStyle/>
            <a:p>
              <a:endParaRPr sz="2118"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5507465" y="1727498"/>
            <a:ext cx="2459131" cy="25567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588" spc="-13" dirty="0">
                <a:latin typeface="Calibri"/>
                <a:cs typeface="Calibri"/>
              </a:rPr>
              <a:t>Data</a:t>
            </a:r>
            <a:r>
              <a:rPr sz="1588" spc="-22" dirty="0">
                <a:latin typeface="Calibri"/>
                <a:cs typeface="Calibri"/>
              </a:rPr>
              <a:t> </a:t>
            </a:r>
            <a:r>
              <a:rPr sz="1588" spc="-9" dirty="0">
                <a:latin typeface="Calibri"/>
                <a:cs typeface="Calibri"/>
              </a:rPr>
              <a:t>are</a:t>
            </a:r>
            <a:r>
              <a:rPr sz="1588" spc="-26" dirty="0">
                <a:latin typeface="Calibri"/>
                <a:cs typeface="Calibri"/>
              </a:rPr>
              <a:t> </a:t>
            </a:r>
            <a:r>
              <a:rPr sz="1588" spc="-9" dirty="0">
                <a:latin typeface="Calibri"/>
                <a:cs typeface="Calibri"/>
              </a:rPr>
              <a:t>generated/collected.</a:t>
            </a:r>
            <a:endParaRPr sz="1588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944880" y="5703792"/>
            <a:ext cx="7023846" cy="438933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2904720">
              <a:spcBef>
                <a:spcPts val="88"/>
              </a:spcBef>
              <a:tabLst>
                <a:tab pos="5186919" algn="l"/>
              </a:tabLst>
            </a:pPr>
            <a:r>
              <a:rPr sz="1588" spc="-9" dirty="0">
                <a:latin typeface="Calibri"/>
                <a:cs typeface="Calibri"/>
              </a:rPr>
              <a:t>Rendering</a:t>
            </a:r>
            <a:r>
              <a:rPr sz="1588" spc="40" dirty="0">
                <a:latin typeface="Calibri"/>
                <a:cs typeface="Calibri"/>
              </a:rPr>
              <a:t> </a:t>
            </a:r>
            <a:r>
              <a:rPr sz="1588" spc="-4" dirty="0">
                <a:latin typeface="Calibri"/>
                <a:cs typeface="Calibri"/>
              </a:rPr>
              <a:t>(ND-&gt;2D)</a:t>
            </a:r>
            <a:r>
              <a:rPr sz="1588" spc="-4" dirty="0">
                <a:latin typeface="Times New Roman"/>
                <a:cs typeface="Times New Roman"/>
              </a:rPr>
              <a:t>	</a:t>
            </a:r>
            <a:r>
              <a:rPr sz="1588" spc="-4" dirty="0">
                <a:latin typeface="Calibri"/>
                <a:cs typeface="Calibri"/>
              </a:rPr>
              <a:t>Images</a:t>
            </a:r>
            <a:r>
              <a:rPr sz="1588" spc="-40" dirty="0">
                <a:latin typeface="Calibri"/>
                <a:cs typeface="Calibri"/>
              </a:rPr>
              <a:t> </a:t>
            </a:r>
            <a:r>
              <a:rPr sz="1588" spc="-9" dirty="0">
                <a:latin typeface="Calibri"/>
                <a:cs typeface="Calibri"/>
              </a:rPr>
              <a:t>are generated.</a:t>
            </a:r>
            <a:endParaRPr sz="1588" dirty="0">
              <a:latin typeface="Calibri"/>
              <a:cs typeface="Calibri"/>
            </a:endParaRPr>
          </a:p>
          <a:p>
            <a:pPr>
              <a:spcBef>
                <a:spcPts val="31"/>
              </a:spcBef>
            </a:pPr>
            <a:endParaRPr sz="1191" dirty="0">
              <a:latin typeface="Calibri"/>
              <a:cs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6106310" y="3295874"/>
            <a:ext cx="1841126" cy="1084169"/>
          </a:xfrm>
          <a:custGeom>
            <a:avLst/>
            <a:gdLst/>
            <a:ahLst/>
            <a:cxnLst/>
            <a:rect l="l" t="t" r="r" b="b"/>
            <a:pathLst>
              <a:path w="2086609" h="1228725">
                <a:moveTo>
                  <a:pt x="2086356" y="1222248"/>
                </a:moveTo>
                <a:lnTo>
                  <a:pt x="2086356" y="6096"/>
                </a:lnTo>
                <a:lnTo>
                  <a:pt x="2080260" y="0"/>
                </a:lnTo>
                <a:lnTo>
                  <a:pt x="6096" y="0"/>
                </a:lnTo>
                <a:lnTo>
                  <a:pt x="0" y="6096"/>
                </a:lnTo>
                <a:lnTo>
                  <a:pt x="0" y="1222248"/>
                </a:lnTo>
                <a:lnTo>
                  <a:pt x="6096" y="1228344"/>
                </a:lnTo>
                <a:lnTo>
                  <a:pt x="13716" y="1228344"/>
                </a:lnTo>
                <a:lnTo>
                  <a:pt x="13716" y="27432"/>
                </a:lnTo>
                <a:lnTo>
                  <a:pt x="28956" y="13716"/>
                </a:lnTo>
                <a:lnTo>
                  <a:pt x="28956" y="27432"/>
                </a:lnTo>
                <a:lnTo>
                  <a:pt x="2057400" y="27432"/>
                </a:lnTo>
                <a:lnTo>
                  <a:pt x="2057400" y="13716"/>
                </a:lnTo>
                <a:lnTo>
                  <a:pt x="2072640" y="27432"/>
                </a:lnTo>
                <a:lnTo>
                  <a:pt x="2072640" y="1228344"/>
                </a:lnTo>
                <a:lnTo>
                  <a:pt x="2080260" y="1228344"/>
                </a:lnTo>
                <a:lnTo>
                  <a:pt x="2086356" y="1222248"/>
                </a:lnTo>
                <a:close/>
              </a:path>
              <a:path w="2086609" h="1228725">
                <a:moveTo>
                  <a:pt x="28956" y="27432"/>
                </a:moveTo>
                <a:lnTo>
                  <a:pt x="28956" y="13716"/>
                </a:lnTo>
                <a:lnTo>
                  <a:pt x="13716" y="27432"/>
                </a:lnTo>
                <a:lnTo>
                  <a:pt x="28956" y="27432"/>
                </a:lnTo>
                <a:close/>
              </a:path>
              <a:path w="2086609" h="1228725">
                <a:moveTo>
                  <a:pt x="28956" y="1199388"/>
                </a:moveTo>
                <a:lnTo>
                  <a:pt x="28956" y="27432"/>
                </a:lnTo>
                <a:lnTo>
                  <a:pt x="13716" y="27432"/>
                </a:lnTo>
                <a:lnTo>
                  <a:pt x="13716" y="1199388"/>
                </a:lnTo>
                <a:lnTo>
                  <a:pt x="28956" y="1199388"/>
                </a:lnTo>
                <a:close/>
              </a:path>
              <a:path w="2086609" h="1228725">
                <a:moveTo>
                  <a:pt x="2072640" y="1199388"/>
                </a:moveTo>
                <a:lnTo>
                  <a:pt x="13716" y="1199388"/>
                </a:lnTo>
                <a:lnTo>
                  <a:pt x="28956" y="1214628"/>
                </a:lnTo>
                <a:lnTo>
                  <a:pt x="28956" y="1228344"/>
                </a:lnTo>
                <a:lnTo>
                  <a:pt x="2057400" y="1228344"/>
                </a:lnTo>
                <a:lnTo>
                  <a:pt x="2057400" y="1214628"/>
                </a:lnTo>
                <a:lnTo>
                  <a:pt x="2072640" y="1199388"/>
                </a:lnTo>
                <a:close/>
              </a:path>
              <a:path w="2086609" h="1228725">
                <a:moveTo>
                  <a:pt x="28956" y="1228344"/>
                </a:moveTo>
                <a:lnTo>
                  <a:pt x="28956" y="1214628"/>
                </a:lnTo>
                <a:lnTo>
                  <a:pt x="13716" y="1199388"/>
                </a:lnTo>
                <a:lnTo>
                  <a:pt x="13716" y="1228344"/>
                </a:lnTo>
                <a:lnTo>
                  <a:pt x="28956" y="1228344"/>
                </a:lnTo>
                <a:close/>
              </a:path>
              <a:path w="2086609" h="1228725">
                <a:moveTo>
                  <a:pt x="2072640" y="27432"/>
                </a:moveTo>
                <a:lnTo>
                  <a:pt x="2057400" y="13716"/>
                </a:lnTo>
                <a:lnTo>
                  <a:pt x="2057400" y="27432"/>
                </a:lnTo>
                <a:lnTo>
                  <a:pt x="2072640" y="27432"/>
                </a:lnTo>
                <a:close/>
              </a:path>
              <a:path w="2086609" h="1228725">
                <a:moveTo>
                  <a:pt x="2072640" y="1199388"/>
                </a:moveTo>
                <a:lnTo>
                  <a:pt x="2072640" y="27432"/>
                </a:lnTo>
                <a:lnTo>
                  <a:pt x="2057400" y="27432"/>
                </a:lnTo>
                <a:lnTo>
                  <a:pt x="2057400" y="1199388"/>
                </a:lnTo>
                <a:lnTo>
                  <a:pt x="2072640" y="1199388"/>
                </a:lnTo>
                <a:close/>
              </a:path>
              <a:path w="2086609" h="1228725">
                <a:moveTo>
                  <a:pt x="2072640" y="1228344"/>
                </a:moveTo>
                <a:lnTo>
                  <a:pt x="2072640" y="1199388"/>
                </a:lnTo>
                <a:lnTo>
                  <a:pt x="2057400" y="1214628"/>
                </a:lnTo>
                <a:lnTo>
                  <a:pt x="2057400" y="1228344"/>
                </a:lnTo>
                <a:lnTo>
                  <a:pt x="2072640" y="1228344"/>
                </a:lnTo>
                <a:close/>
              </a:path>
            </a:pathLst>
          </a:custGeom>
          <a:solidFill>
            <a:srgbClr val="4F80BC"/>
          </a:solidFill>
        </p:spPr>
        <p:txBody>
          <a:bodyPr wrap="square" lIns="0" tIns="0" rIns="0" bIns="0" rtlCol="0"/>
          <a:lstStyle/>
          <a:p>
            <a:endParaRPr sz="2118"/>
          </a:p>
        </p:txBody>
      </p:sp>
      <p:sp>
        <p:nvSpPr>
          <p:cNvPr id="23" name="object 23"/>
          <p:cNvSpPr txBox="1"/>
          <p:nvPr/>
        </p:nvSpPr>
        <p:spPr>
          <a:xfrm>
            <a:off x="5796576" y="3323664"/>
            <a:ext cx="2169459" cy="1824440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422484" marR="104220" indent="179864" algn="r">
              <a:spcBef>
                <a:spcPts val="88"/>
              </a:spcBef>
            </a:pPr>
            <a:r>
              <a:rPr sz="1588" spc="-9" dirty="0">
                <a:latin typeface="Calibri"/>
                <a:cs typeface="Calibri"/>
              </a:rPr>
              <a:t>Feature</a:t>
            </a:r>
            <a:r>
              <a:rPr sz="1588" spc="-53" dirty="0">
                <a:latin typeface="Calibri"/>
                <a:cs typeface="Calibri"/>
              </a:rPr>
              <a:t> </a:t>
            </a:r>
            <a:r>
              <a:rPr sz="1588" spc="-9" dirty="0">
                <a:latin typeface="Calibri"/>
                <a:cs typeface="Calibri"/>
              </a:rPr>
              <a:t>detection </a:t>
            </a:r>
            <a:r>
              <a:rPr sz="1588" spc="-349" dirty="0">
                <a:latin typeface="Calibri"/>
                <a:cs typeface="Calibri"/>
              </a:rPr>
              <a:t> </a:t>
            </a:r>
            <a:r>
              <a:rPr sz="1588" spc="-9" dirty="0">
                <a:latin typeface="Calibri"/>
                <a:cs typeface="Calibri"/>
              </a:rPr>
              <a:t>Structure extraction </a:t>
            </a:r>
            <a:r>
              <a:rPr sz="1588" spc="-349" dirty="0">
                <a:latin typeface="Calibri"/>
                <a:cs typeface="Calibri"/>
              </a:rPr>
              <a:t> </a:t>
            </a:r>
            <a:r>
              <a:rPr sz="1588" spc="-13" dirty="0">
                <a:latin typeface="Calibri"/>
                <a:cs typeface="Calibri"/>
              </a:rPr>
              <a:t>Statistical</a:t>
            </a:r>
            <a:r>
              <a:rPr sz="1588" spc="-9" dirty="0">
                <a:latin typeface="Calibri"/>
                <a:cs typeface="Calibri"/>
              </a:rPr>
              <a:t> </a:t>
            </a:r>
            <a:r>
              <a:rPr sz="1588" spc="-4" dirty="0">
                <a:latin typeface="Calibri"/>
                <a:cs typeface="Calibri"/>
              </a:rPr>
              <a:t>analysis</a:t>
            </a:r>
            <a:endParaRPr sz="1588">
              <a:latin typeface="Calibri"/>
              <a:cs typeface="Calibri"/>
            </a:endParaRPr>
          </a:p>
          <a:p>
            <a:pPr marR="104220" algn="r"/>
            <a:r>
              <a:rPr sz="1588" spc="-13" dirty="0">
                <a:latin typeface="Calibri"/>
                <a:cs typeface="Calibri"/>
              </a:rPr>
              <a:t>etc.</a:t>
            </a:r>
            <a:endParaRPr sz="1588">
              <a:latin typeface="Calibri"/>
              <a:cs typeface="Calibri"/>
            </a:endParaRPr>
          </a:p>
          <a:p>
            <a:pPr marL="367012" marR="4483" indent="-356366" algn="r">
              <a:spcBef>
                <a:spcPts val="825"/>
              </a:spcBef>
            </a:pPr>
            <a:r>
              <a:rPr sz="1588" spc="-13" dirty="0">
                <a:latin typeface="Calibri"/>
                <a:cs typeface="Calibri"/>
              </a:rPr>
              <a:t>Data</a:t>
            </a:r>
            <a:r>
              <a:rPr sz="1588" spc="-4" dirty="0">
                <a:latin typeface="Calibri"/>
                <a:cs typeface="Calibri"/>
              </a:rPr>
              <a:t> </a:t>
            </a:r>
            <a:r>
              <a:rPr sz="1588" spc="-9" dirty="0">
                <a:latin typeface="Calibri"/>
                <a:cs typeface="Calibri"/>
              </a:rPr>
              <a:t>are </a:t>
            </a:r>
            <a:r>
              <a:rPr sz="1588" dirty="0">
                <a:latin typeface="Calibri"/>
                <a:cs typeface="Calibri"/>
              </a:rPr>
              <a:t>mapped </a:t>
            </a:r>
            <a:r>
              <a:rPr sz="1588" spc="-9" dirty="0">
                <a:latin typeface="Calibri"/>
                <a:cs typeface="Calibri"/>
              </a:rPr>
              <a:t>to</a:t>
            </a:r>
            <a:r>
              <a:rPr sz="1588" spc="-18" dirty="0">
                <a:latin typeface="Calibri"/>
                <a:cs typeface="Calibri"/>
              </a:rPr>
              <a:t> </a:t>
            </a:r>
            <a:r>
              <a:rPr sz="1588" spc="-4" dirty="0">
                <a:latin typeface="Calibri"/>
                <a:cs typeface="Calibri"/>
              </a:rPr>
              <a:t>visual </a:t>
            </a:r>
            <a:r>
              <a:rPr sz="1588" spc="-344" dirty="0">
                <a:latin typeface="Calibri"/>
                <a:cs typeface="Calibri"/>
              </a:rPr>
              <a:t> </a:t>
            </a:r>
            <a:r>
              <a:rPr sz="1588" spc="-4" dirty="0">
                <a:latin typeface="Calibri"/>
                <a:cs typeface="Calibri"/>
              </a:rPr>
              <a:t>primitives,</a:t>
            </a:r>
            <a:r>
              <a:rPr sz="1588" spc="-22" dirty="0">
                <a:latin typeface="Calibri"/>
                <a:cs typeface="Calibri"/>
              </a:rPr>
              <a:t> </a:t>
            </a:r>
            <a:r>
              <a:rPr sz="1588" spc="4" dirty="0">
                <a:latin typeface="Calibri"/>
                <a:cs typeface="Calibri"/>
              </a:rPr>
              <a:t>e.g.</a:t>
            </a:r>
            <a:r>
              <a:rPr sz="1588" spc="-44" dirty="0">
                <a:latin typeface="Calibri"/>
                <a:cs typeface="Calibri"/>
              </a:rPr>
              <a:t> </a:t>
            </a:r>
            <a:r>
              <a:rPr sz="1588" spc="-13" dirty="0">
                <a:latin typeface="Calibri"/>
                <a:cs typeface="Calibri"/>
              </a:rPr>
              <a:t>colors,</a:t>
            </a:r>
            <a:endParaRPr sz="1588">
              <a:latin typeface="Calibri"/>
              <a:cs typeface="Calibri"/>
            </a:endParaRPr>
          </a:p>
          <a:p>
            <a:pPr marR="4483" algn="r"/>
            <a:r>
              <a:rPr sz="1588" spc="-18" dirty="0">
                <a:latin typeface="Calibri"/>
                <a:cs typeface="Calibri"/>
              </a:rPr>
              <a:t>geometry,</a:t>
            </a:r>
            <a:r>
              <a:rPr sz="1588" spc="-62" dirty="0">
                <a:latin typeface="Calibri"/>
                <a:cs typeface="Calibri"/>
              </a:rPr>
              <a:t> </a:t>
            </a:r>
            <a:r>
              <a:rPr sz="1588" spc="-13" dirty="0">
                <a:latin typeface="Calibri"/>
                <a:cs typeface="Calibri"/>
              </a:rPr>
              <a:t>etc.</a:t>
            </a:r>
            <a:endParaRPr sz="1588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83609654"/>
      </p:ext>
    </p:extLst>
  </p:cSld>
  <p:clrMapOvr>
    <a:masterClrMapping/>
  </p:clrMapOvr>
  <p:transition spd="slow">
    <p:pull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14673" y="304430"/>
            <a:ext cx="6515100" cy="1097201"/>
          </a:xfrm>
          <a:prstGeom prst="rect">
            <a:avLst/>
          </a:prstGeom>
        </p:spPr>
        <p:txBody>
          <a:bodyPr vert="horz" wrap="square" lIns="0" tIns="10646" rIns="0" bIns="0" rtlCol="0" anchor="b">
            <a:spAutoFit/>
          </a:bodyPr>
          <a:lstStyle/>
          <a:p>
            <a:pPr marL="11206">
              <a:spcBef>
                <a:spcPts val="84"/>
              </a:spcBef>
            </a:pPr>
            <a:r>
              <a:rPr sz="3530" spc="-18" dirty="0">
                <a:solidFill>
                  <a:srgbClr val="000000"/>
                </a:solidFill>
              </a:rPr>
              <a:t>Evolution</a:t>
            </a:r>
            <a:r>
              <a:rPr sz="3530" spc="4" dirty="0">
                <a:solidFill>
                  <a:srgbClr val="000000"/>
                </a:solidFill>
              </a:rPr>
              <a:t> </a:t>
            </a:r>
            <a:r>
              <a:rPr sz="3530" spc="-4" dirty="0">
                <a:solidFill>
                  <a:srgbClr val="000000"/>
                </a:solidFill>
              </a:rPr>
              <a:t>of</a:t>
            </a:r>
            <a:r>
              <a:rPr sz="3530" spc="-26" dirty="0">
                <a:solidFill>
                  <a:srgbClr val="000000"/>
                </a:solidFill>
              </a:rPr>
              <a:t> </a:t>
            </a:r>
            <a:r>
              <a:rPr sz="3530" spc="-9" dirty="0">
                <a:solidFill>
                  <a:srgbClr val="000000"/>
                </a:solidFill>
              </a:rPr>
              <a:t>Visualization</a:t>
            </a:r>
            <a:r>
              <a:rPr sz="3530" spc="26" dirty="0">
                <a:solidFill>
                  <a:srgbClr val="000000"/>
                </a:solidFill>
              </a:rPr>
              <a:t> </a:t>
            </a:r>
            <a:r>
              <a:rPr sz="3530" spc="-22" dirty="0">
                <a:solidFill>
                  <a:srgbClr val="000000"/>
                </a:solidFill>
              </a:rPr>
              <a:t>Research</a:t>
            </a:r>
            <a:endParaRPr sz="3530"/>
          </a:p>
        </p:txBody>
      </p:sp>
      <p:sp>
        <p:nvSpPr>
          <p:cNvPr id="3" name="object 3"/>
          <p:cNvSpPr txBox="1"/>
          <p:nvPr/>
        </p:nvSpPr>
        <p:spPr>
          <a:xfrm>
            <a:off x="1010770" y="1759771"/>
            <a:ext cx="6572250" cy="3727650"/>
          </a:xfrm>
          <a:prstGeom prst="rect">
            <a:avLst/>
          </a:prstGeom>
        </p:spPr>
        <p:txBody>
          <a:bodyPr vert="horz" wrap="square" lIns="0" tIns="81243" rIns="0" bIns="0" rtlCol="0">
            <a:spAutoFit/>
          </a:bodyPr>
          <a:lstStyle/>
          <a:p>
            <a:pPr marL="313221" marR="413519" indent="-302575">
              <a:lnSpc>
                <a:spcPts val="2285"/>
              </a:lnSpc>
              <a:spcBef>
                <a:spcPts val="640"/>
              </a:spcBef>
              <a:buFont typeface="Arial MT"/>
              <a:buChar char="•"/>
              <a:tabLst>
                <a:tab pos="313221" algn="l"/>
                <a:tab pos="313781" algn="l"/>
              </a:tabLst>
            </a:pPr>
            <a:r>
              <a:rPr sz="2382" spc="-18" dirty="0">
                <a:latin typeface="Calibri"/>
                <a:cs typeface="Calibri"/>
              </a:rPr>
              <a:t>From</a:t>
            </a:r>
            <a:r>
              <a:rPr sz="2382" spc="13" dirty="0">
                <a:latin typeface="Calibri"/>
                <a:cs typeface="Calibri"/>
              </a:rPr>
              <a:t> </a:t>
            </a:r>
            <a:r>
              <a:rPr sz="2382" u="heavy" spc="-9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direct</a:t>
            </a:r>
            <a:r>
              <a:rPr sz="2382" spc="-9" dirty="0">
                <a:latin typeface="Calibri"/>
                <a:cs typeface="Calibri"/>
              </a:rPr>
              <a:t> visualization</a:t>
            </a:r>
            <a:r>
              <a:rPr sz="2382" spc="-31" dirty="0">
                <a:latin typeface="Calibri"/>
                <a:cs typeface="Calibri"/>
              </a:rPr>
              <a:t> </a:t>
            </a:r>
            <a:r>
              <a:rPr sz="2382" spc="-13" dirty="0">
                <a:latin typeface="Calibri"/>
                <a:cs typeface="Calibri"/>
              </a:rPr>
              <a:t>to</a:t>
            </a:r>
            <a:r>
              <a:rPr sz="2382" spc="4" dirty="0">
                <a:latin typeface="Calibri"/>
                <a:cs typeface="Calibri"/>
              </a:rPr>
              <a:t> </a:t>
            </a:r>
            <a:r>
              <a:rPr sz="2382" u="heavy" spc="-4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derived</a:t>
            </a:r>
            <a:r>
              <a:rPr sz="2382" spc="-22" dirty="0">
                <a:latin typeface="Calibri"/>
                <a:cs typeface="Calibri"/>
              </a:rPr>
              <a:t> </a:t>
            </a:r>
            <a:r>
              <a:rPr sz="2382" spc="-13" dirty="0">
                <a:latin typeface="Calibri"/>
                <a:cs typeface="Calibri"/>
              </a:rPr>
              <a:t>information </a:t>
            </a:r>
            <a:r>
              <a:rPr sz="2382" spc="-525" dirty="0">
                <a:latin typeface="Calibri"/>
                <a:cs typeface="Calibri"/>
              </a:rPr>
              <a:t> </a:t>
            </a:r>
            <a:r>
              <a:rPr sz="2382" spc="-9" dirty="0">
                <a:latin typeface="Calibri"/>
                <a:cs typeface="Calibri"/>
              </a:rPr>
              <a:t>visualization.</a:t>
            </a:r>
            <a:endParaRPr sz="2382">
              <a:latin typeface="Calibri"/>
              <a:cs typeface="Calibri"/>
            </a:endParaRPr>
          </a:p>
          <a:p>
            <a:pPr>
              <a:spcBef>
                <a:spcPts val="26"/>
              </a:spcBef>
              <a:buFont typeface="Arial MT"/>
              <a:buChar char="•"/>
            </a:pPr>
            <a:endParaRPr sz="2338">
              <a:latin typeface="Calibri"/>
              <a:cs typeface="Calibri"/>
            </a:endParaRPr>
          </a:p>
          <a:p>
            <a:pPr marL="313781" indent="-302575">
              <a:buFont typeface="Arial MT"/>
              <a:buChar char="•"/>
              <a:tabLst>
                <a:tab pos="313221" algn="l"/>
                <a:tab pos="313781" algn="l"/>
              </a:tabLst>
            </a:pPr>
            <a:r>
              <a:rPr sz="2382" spc="-18" dirty="0">
                <a:latin typeface="Calibri"/>
                <a:cs typeface="Calibri"/>
              </a:rPr>
              <a:t>From</a:t>
            </a:r>
            <a:r>
              <a:rPr sz="2382" spc="4" dirty="0">
                <a:latin typeface="Calibri"/>
                <a:cs typeface="Calibri"/>
              </a:rPr>
              <a:t> </a:t>
            </a:r>
            <a:r>
              <a:rPr sz="2382" u="heavy" spc="-4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simple</a:t>
            </a:r>
            <a:r>
              <a:rPr sz="2382" spc="-13" dirty="0">
                <a:latin typeface="Calibri"/>
                <a:cs typeface="Calibri"/>
              </a:rPr>
              <a:t> </a:t>
            </a:r>
            <a:r>
              <a:rPr sz="2382" spc="-18" dirty="0">
                <a:latin typeface="Calibri"/>
                <a:cs typeface="Calibri"/>
              </a:rPr>
              <a:t>data</a:t>
            </a:r>
            <a:r>
              <a:rPr sz="2382" spc="-22" dirty="0">
                <a:latin typeface="Calibri"/>
                <a:cs typeface="Calibri"/>
              </a:rPr>
              <a:t> </a:t>
            </a:r>
            <a:r>
              <a:rPr sz="2382" spc="-13" dirty="0">
                <a:latin typeface="Calibri"/>
                <a:cs typeface="Calibri"/>
              </a:rPr>
              <a:t>to</a:t>
            </a:r>
            <a:r>
              <a:rPr sz="2382" dirty="0">
                <a:latin typeface="Calibri"/>
                <a:cs typeface="Calibri"/>
              </a:rPr>
              <a:t> </a:t>
            </a:r>
            <a:r>
              <a:rPr sz="2382" spc="-13" dirty="0">
                <a:latin typeface="Calibri"/>
                <a:cs typeface="Calibri"/>
              </a:rPr>
              <a:t>more </a:t>
            </a:r>
            <a:r>
              <a:rPr sz="2382" u="heavy" spc="-9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complex</a:t>
            </a:r>
            <a:r>
              <a:rPr sz="2382" spc="-9" dirty="0">
                <a:latin typeface="Calibri"/>
                <a:cs typeface="Calibri"/>
              </a:rPr>
              <a:t> </a:t>
            </a:r>
            <a:r>
              <a:rPr sz="2382" spc="-4" dirty="0">
                <a:latin typeface="Calibri"/>
                <a:cs typeface="Calibri"/>
              </a:rPr>
              <a:t>ones.</a:t>
            </a:r>
            <a:endParaRPr sz="2382">
              <a:latin typeface="Calibri"/>
              <a:cs typeface="Calibri"/>
            </a:endParaRPr>
          </a:p>
          <a:p>
            <a:pPr>
              <a:spcBef>
                <a:spcPts val="35"/>
              </a:spcBef>
              <a:buFont typeface="Arial MT"/>
              <a:buChar char="•"/>
            </a:pPr>
            <a:endParaRPr sz="2780">
              <a:latin typeface="Calibri"/>
              <a:cs typeface="Calibri"/>
            </a:endParaRPr>
          </a:p>
          <a:p>
            <a:pPr marL="313221" marR="4483" indent="-302575">
              <a:lnSpc>
                <a:spcPct val="80000"/>
              </a:lnSpc>
              <a:spcBef>
                <a:spcPts val="4"/>
              </a:spcBef>
              <a:buFont typeface="Arial MT"/>
              <a:buChar char="•"/>
              <a:tabLst>
                <a:tab pos="313221" algn="l"/>
                <a:tab pos="313781" algn="l"/>
              </a:tabLst>
            </a:pPr>
            <a:r>
              <a:rPr sz="2382" spc="-18" dirty="0">
                <a:latin typeface="Calibri"/>
                <a:cs typeface="Calibri"/>
              </a:rPr>
              <a:t>From</a:t>
            </a:r>
            <a:r>
              <a:rPr sz="2382" spc="9" dirty="0">
                <a:latin typeface="Calibri"/>
                <a:cs typeface="Calibri"/>
              </a:rPr>
              <a:t> </a:t>
            </a:r>
            <a:r>
              <a:rPr sz="2382" spc="-13" dirty="0">
                <a:latin typeface="Calibri"/>
                <a:cs typeface="Calibri"/>
              </a:rPr>
              <a:t>represent</a:t>
            </a:r>
            <a:r>
              <a:rPr sz="2382" spc="-35" dirty="0">
                <a:latin typeface="Calibri"/>
                <a:cs typeface="Calibri"/>
              </a:rPr>
              <a:t> </a:t>
            </a:r>
            <a:r>
              <a:rPr sz="2382" spc="-4" dirty="0">
                <a:latin typeface="Calibri"/>
                <a:cs typeface="Calibri"/>
              </a:rPr>
              <a:t>the</a:t>
            </a:r>
            <a:r>
              <a:rPr sz="2382" spc="-9" dirty="0">
                <a:latin typeface="Calibri"/>
                <a:cs typeface="Calibri"/>
              </a:rPr>
              <a:t> </a:t>
            </a:r>
            <a:r>
              <a:rPr sz="2382" spc="-18" dirty="0">
                <a:latin typeface="Calibri"/>
                <a:cs typeface="Calibri"/>
              </a:rPr>
              <a:t>data</a:t>
            </a:r>
            <a:r>
              <a:rPr sz="2382" spc="-9" dirty="0">
                <a:latin typeface="Calibri"/>
                <a:cs typeface="Calibri"/>
              </a:rPr>
              <a:t> </a:t>
            </a:r>
            <a:r>
              <a:rPr sz="2382" spc="-4" dirty="0">
                <a:latin typeface="Calibri"/>
                <a:cs typeface="Calibri"/>
              </a:rPr>
              <a:t>with</a:t>
            </a:r>
            <a:r>
              <a:rPr sz="2382" spc="-13" dirty="0">
                <a:latin typeface="Calibri"/>
                <a:cs typeface="Calibri"/>
              </a:rPr>
              <a:t> </a:t>
            </a:r>
            <a:r>
              <a:rPr sz="2382" u="heavy" spc="-4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fidelity</a:t>
            </a:r>
            <a:r>
              <a:rPr sz="2382" spc="-13" dirty="0">
                <a:latin typeface="Calibri"/>
                <a:cs typeface="Calibri"/>
              </a:rPr>
              <a:t> to</a:t>
            </a:r>
            <a:r>
              <a:rPr sz="2382" spc="4" dirty="0">
                <a:latin typeface="Calibri"/>
                <a:cs typeface="Calibri"/>
              </a:rPr>
              <a:t> </a:t>
            </a:r>
            <a:r>
              <a:rPr sz="2382" spc="-13" dirty="0">
                <a:latin typeface="Calibri"/>
                <a:cs typeface="Calibri"/>
              </a:rPr>
              <a:t>reveal</a:t>
            </a:r>
            <a:r>
              <a:rPr sz="2382" spc="-18" dirty="0">
                <a:latin typeface="Calibri"/>
                <a:cs typeface="Calibri"/>
              </a:rPr>
              <a:t> </a:t>
            </a:r>
            <a:r>
              <a:rPr sz="2382" u="heavy" spc="-9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new </a:t>
            </a:r>
            <a:r>
              <a:rPr sz="2382" spc="-525" dirty="0">
                <a:latin typeface="Calibri"/>
                <a:cs typeface="Calibri"/>
              </a:rPr>
              <a:t> </a:t>
            </a:r>
            <a:r>
              <a:rPr sz="2382" u="heavy" spc="-4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findings</a:t>
            </a:r>
            <a:r>
              <a:rPr sz="2382" spc="-4" dirty="0">
                <a:latin typeface="Calibri"/>
                <a:cs typeface="Calibri"/>
              </a:rPr>
              <a:t>.</a:t>
            </a:r>
            <a:endParaRPr sz="2382">
              <a:latin typeface="Calibri"/>
              <a:cs typeface="Calibri"/>
            </a:endParaRPr>
          </a:p>
          <a:p>
            <a:pPr>
              <a:spcBef>
                <a:spcPts val="35"/>
              </a:spcBef>
              <a:buFont typeface="Arial MT"/>
              <a:buChar char="•"/>
            </a:pPr>
            <a:endParaRPr sz="2780">
              <a:latin typeface="Calibri"/>
              <a:cs typeface="Calibri"/>
            </a:endParaRPr>
          </a:p>
          <a:p>
            <a:pPr marL="313221" marR="286886" indent="-302575">
              <a:lnSpc>
                <a:spcPct val="80000"/>
              </a:lnSpc>
              <a:buFont typeface="Arial MT"/>
              <a:buChar char="•"/>
              <a:tabLst>
                <a:tab pos="313221" algn="l"/>
                <a:tab pos="313781" algn="l"/>
              </a:tabLst>
            </a:pPr>
            <a:r>
              <a:rPr sz="2382" spc="-18" dirty="0">
                <a:latin typeface="Calibri"/>
                <a:cs typeface="Calibri"/>
              </a:rPr>
              <a:t>From</a:t>
            </a:r>
            <a:r>
              <a:rPr sz="2382" spc="13" dirty="0">
                <a:latin typeface="Calibri"/>
                <a:cs typeface="Calibri"/>
              </a:rPr>
              <a:t> </a:t>
            </a:r>
            <a:r>
              <a:rPr sz="2382" spc="-4" dirty="0">
                <a:latin typeface="Calibri"/>
                <a:cs typeface="Calibri"/>
              </a:rPr>
              <a:t>scientific</a:t>
            </a:r>
            <a:r>
              <a:rPr sz="2382" spc="-22" dirty="0">
                <a:latin typeface="Calibri"/>
                <a:cs typeface="Calibri"/>
              </a:rPr>
              <a:t> </a:t>
            </a:r>
            <a:r>
              <a:rPr sz="2382" spc="-9" dirty="0">
                <a:latin typeface="Calibri"/>
                <a:cs typeface="Calibri"/>
              </a:rPr>
              <a:t>visualization</a:t>
            </a:r>
            <a:r>
              <a:rPr sz="2382" spc="-35" dirty="0">
                <a:latin typeface="Calibri"/>
                <a:cs typeface="Calibri"/>
              </a:rPr>
              <a:t> </a:t>
            </a:r>
            <a:r>
              <a:rPr sz="2382" spc="-13" dirty="0">
                <a:latin typeface="Calibri"/>
                <a:cs typeface="Calibri"/>
              </a:rPr>
              <a:t>to</a:t>
            </a:r>
            <a:r>
              <a:rPr sz="2382" spc="4" dirty="0">
                <a:latin typeface="Calibri"/>
                <a:cs typeface="Calibri"/>
              </a:rPr>
              <a:t> </a:t>
            </a:r>
            <a:r>
              <a:rPr sz="2382" spc="-13" dirty="0">
                <a:latin typeface="Calibri"/>
                <a:cs typeface="Calibri"/>
              </a:rPr>
              <a:t>information </a:t>
            </a:r>
            <a:r>
              <a:rPr sz="2382" spc="-9" dirty="0">
                <a:latin typeface="Calibri"/>
                <a:cs typeface="Calibri"/>
              </a:rPr>
              <a:t> visualization,</a:t>
            </a:r>
            <a:r>
              <a:rPr sz="2382" spc="-4" dirty="0">
                <a:latin typeface="Calibri"/>
                <a:cs typeface="Calibri"/>
              </a:rPr>
              <a:t> </a:t>
            </a:r>
            <a:r>
              <a:rPr sz="2382" spc="-9" dirty="0">
                <a:latin typeface="Calibri"/>
                <a:cs typeface="Calibri"/>
              </a:rPr>
              <a:t>bio-visualization,</a:t>
            </a:r>
            <a:r>
              <a:rPr sz="2382" dirty="0">
                <a:latin typeface="Calibri"/>
                <a:cs typeface="Calibri"/>
              </a:rPr>
              <a:t> </a:t>
            </a:r>
            <a:r>
              <a:rPr sz="2382" spc="-13" dirty="0">
                <a:latin typeface="Calibri"/>
                <a:cs typeface="Calibri"/>
              </a:rPr>
              <a:t>geographical</a:t>
            </a:r>
            <a:r>
              <a:rPr sz="2382" dirty="0">
                <a:latin typeface="Calibri"/>
                <a:cs typeface="Calibri"/>
              </a:rPr>
              <a:t> </a:t>
            </a:r>
            <a:r>
              <a:rPr sz="2382" spc="-18" dirty="0">
                <a:latin typeface="Calibri"/>
                <a:cs typeface="Calibri"/>
              </a:rPr>
              <a:t>data </a:t>
            </a:r>
            <a:r>
              <a:rPr sz="2382" spc="-525" dirty="0">
                <a:latin typeface="Calibri"/>
                <a:cs typeface="Calibri"/>
              </a:rPr>
              <a:t> </a:t>
            </a:r>
            <a:r>
              <a:rPr sz="2382" spc="-9" dirty="0">
                <a:latin typeface="Calibri"/>
                <a:cs typeface="Calibri"/>
              </a:rPr>
              <a:t>visualization,</a:t>
            </a:r>
            <a:r>
              <a:rPr sz="2382" spc="-26" dirty="0">
                <a:latin typeface="Calibri"/>
                <a:cs typeface="Calibri"/>
              </a:rPr>
              <a:t> </a:t>
            </a:r>
            <a:r>
              <a:rPr sz="2382" spc="-4" dirty="0">
                <a:latin typeface="Calibri"/>
                <a:cs typeface="Calibri"/>
              </a:rPr>
              <a:t>and</a:t>
            </a:r>
            <a:r>
              <a:rPr sz="2382" spc="-26" dirty="0">
                <a:latin typeface="Calibri"/>
                <a:cs typeface="Calibri"/>
              </a:rPr>
              <a:t> </a:t>
            </a:r>
            <a:r>
              <a:rPr sz="2382" spc="-9" dirty="0">
                <a:latin typeface="Calibri"/>
                <a:cs typeface="Calibri"/>
              </a:rPr>
              <a:t>beyond.</a:t>
            </a:r>
            <a:endParaRPr sz="2382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78462418"/>
      </p:ext>
    </p:extLst>
  </p:cSld>
  <p:clrMapOvr>
    <a:masterClrMapping/>
  </p:clrMapOvr>
  <p:transition spd="slow">
    <p:pull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89244" y="189454"/>
            <a:ext cx="4503091" cy="608851"/>
          </a:xfrm>
          <a:prstGeom prst="rect">
            <a:avLst/>
          </a:prstGeom>
        </p:spPr>
        <p:txBody>
          <a:bodyPr vert="horz" wrap="square" lIns="0" tIns="11206" rIns="0" bIns="0" rtlCol="0" anchor="b">
            <a:spAutoFit/>
          </a:bodyPr>
          <a:lstStyle/>
          <a:p>
            <a:pPr marL="11206">
              <a:spcBef>
                <a:spcPts val="88"/>
              </a:spcBef>
            </a:pPr>
            <a:r>
              <a:rPr sz="3883" spc="-4" dirty="0">
                <a:solidFill>
                  <a:schemeClr val="tx1"/>
                </a:solidFill>
                <a:uFill>
                  <a:solidFill>
                    <a:srgbClr val="000000"/>
                  </a:solidFill>
                </a:uFill>
              </a:rPr>
              <a:t>SciVis</a:t>
            </a:r>
            <a:r>
              <a:rPr sz="3883" spc="-53" dirty="0">
                <a:solidFill>
                  <a:schemeClr val="tx1"/>
                </a:solidFill>
                <a:uFill>
                  <a:solidFill>
                    <a:srgbClr val="000000"/>
                  </a:solidFill>
                </a:uFill>
              </a:rPr>
              <a:t> </a:t>
            </a:r>
            <a:r>
              <a:rPr sz="3883" spc="-4" dirty="0">
                <a:solidFill>
                  <a:schemeClr val="tx1"/>
                </a:solidFill>
                <a:uFill>
                  <a:solidFill>
                    <a:srgbClr val="000000"/>
                  </a:solidFill>
                </a:uFill>
              </a:rPr>
              <a:t>vs.</a:t>
            </a:r>
            <a:r>
              <a:rPr sz="3883" spc="-26" dirty="0">
                <a:solidFill>
                  <a:schemeClr val="tx1"/>
                </a:solidFill>
              </a:rPr>
              <a:t> </a:t>
            </a:r>
            <a:r>
              <a:rPr sz="3883" spc="-13" dirty="0">
                <a:solidFill>
                  <a:schemeClr val="tx1"/>
                </a:solidFill>
                <a:uFill>
                  <a:solidFill>
                    <a:srgbClr val="7F7F7F"/>
                  </a:solidFill>
                </a:uFill>
              </a:rPr>
              <a:t>InfoVis</a:t>
            </a:r>
            <a:endParaRPr sz="3883" dirty="0">
              <a:solidFill>
                <a:schemeClr val="tx1"/>
              </a:solidFill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12114" y="1579580"/>
            <a:ext cx="6970059" cy="1656253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313781" indent="-302575">
              <a:spcBef>
                <a:spcPts val="88"/>
              </a:spcBef>
              <a:buFont typeface="Arial MT"/>
              <a:buChar char="•"/>
              <a:tabLst>
                <a:tab pos="313221" algn="l"/>
                <a:tab pos="313781" algn="l"/>
              </a:tabLst>
            </a:pPr>
            <a:r>
              <a:rPr sz="1765" b="1" u="heavy" spc="-4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Scientific</a:t>
            </a:r>
            <a:r>
              <a:rPr sz="1765" b="1" u="heavy" spc="-13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1765" b="1" u="heavy" spc="-4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visualization</a:t>
            </a:r>
            <a:r>
              <a:rPr sz="1765" b="1" spc="-26" dirty="0">
                <a:latin typeface="Calibri"/>
                <a:cs typeface="Calibri"/>
              </a:rPr>
              <a:t> </a:t>
            </a:r>
            <a:r>
              <a:rPr sz="1765" spc="-4" dirty="0">
                <a:latin typeface="Calibri"/>
                <a:cs typeface="Calibri"/>
              </a:rPr>
              <a:t>is</a:t>
            </a:r>
            <a:r>
              <a:rPr sz="1765" spc="13" dirty="0">
                <a:latin typeface="Calibri"/>
                <a:cs typeface="Calibri"/>
              </a:rPr>
              <a:t> </a:t>
            </a:r>
            <a:r>
              <a:rPr sz="1765" spc="-9" dirty="0">
                <a:latin typeface="Calibri"/>
                <a:cs typeface="Calibri"/>
              </a:rPr>
              <a:t>mostly</a:t>
            </a:r>
            <a:r>
              <a:rPr sz="1765" spc="13" dirty="0">
                <a:latin typeface="Calibri"/>
                <a:cs typeface="Calibri"/>
              </a:rPr>
              <a:t> </a:t>
            </a:r>
            <a:r>
              <a:rPr sz="1765" spc="-4" dirty="0">
                <a:latin typeface="Calibri"/>
                <a:cs typeface="Calibri"/>
              </a:rPr>
              <a:t>concerned</a:t>
            </a:r>
            <a:r>
              <a:rPr sz="1765" spc="-13" dirty="0">
                <a:latin typeface="Calibri"/>
                <a:cs typeface="Calibri"/>
              </a:rPr>
              <a:t> </a:t>
            </a:r>
            <a:r>
              <a:rPr sz="1765" spc="-4" dirty="0">
                <a:latin typeface="Calibri"/>
                <a:cs typeface="Calibri"/>
              </a:rPr>
              <a:t>with:</a:t>
            </a:r>
            <a:endParaRPr sz="1765" dirty="0">
              <a:latin typeface="Calibri"/>
              <a:cs typeface="Calibri"/>
            </a:endParaRPr>
          </a:p>
          <a:p>
            <a:pPr marL="667346" lvl="1" indent="-253827">
              <a:spcBef>
                <a:spcPts val="9"/>
              </a:spcBef>
              <a:buFont typeface="Arial MT"/>
              <a:buChar char="–"/>
              <a:tabLst>
                <a:tab pos="667346" algn="l"/>
                <a:tab pos="667906" algn="l"/>
              </a:tabLst>
            </a:pPr>
            <a:r>
              <a:rPr sz="1588" spc="-13" dirty="0">
                <a:latin typeface="Calibri"/>
                <a:cs typeface="Calibri"/>
              </a:rPr>
              <a:t>Data</a:t>
            </a:r>
            <a:r>
              <a:rPr sz="1588" spc="13" dirty="0">
                <a:latin typeface="Calibri"/>
                <a:cs typeface="Calibri"/>
              </a:rPr>
              <a:t> </a:t>
            </a:r>
            <a:r>
              <a:rPr sz="1588" spc="-4" dirty="0">
                <a:latin typeface="Calibri"/>
                <a:cs typeface="Calibri"/>
              </a:rPr>
              <a:t>defined</a:t>
            </a:r>
            <a:r>
              <a:rPr sz="1588" spc="4" dirty="0">
                <a:latin typeface="Calibri"/>
                <a:cs typeface="Calibri"/>
              </a:rPr>
              <a:t> </a:t>
            </a:r>
            <a:r>
              <a:rPr sz="1588" spc="-4" dirty="0">
                <a:latin typeface="Calibri"/>
                <a:cs typeface="Calibri"/>
              </a:rPr>
              <a:t>in</a:t>
            </a:r>
            <a:r>
              <a:rPr sz="1588" spc="18" dirty="0">
                <a:latin typeface="Calibri"/>
                <a:cs typeface="Calibri"/>
              </a:rPr>
              <a:t> </a:t>
            </a:r>
            <a:r>
              <a:rPr sz="1588" spc="-9" dirty="0">
                <a:latin typeface="Calibri"/>
                <a:cs typeface="Calibri"/>
              </a:rPr>
              <a:t>physical</a:t>
            </a:r>
            <a:r>
              <a:rPr sz="1588" spc="9" dirty="0">
                <a:latin typeface="Calibri"/>
                <a:cs typeface="Calibri"/>
              </a:rPr>
              <a:t> </a:t>
            </a:r>
            <a:r>
              <a:rPr sz="1588" dirty="0">
                <a:latin typeface="Calibri"/>
                <a:cs typeface="Calibri"/>
              </a:rPr>
              <a:t>space,</a:t>
            </a:r>
            <a:r>
              <a:rPr sz="1588" spc="9" dirty="0">
                <a:latin typeface="Calibri"/>
                <a:cs typeface="Calibri"/>
              </a:rPr>
              <a:t> </a:t>
            </a:r>
            <a:r>
              <a:rPr sz="1588" spc="-4" dirty="0">
                <a:latin typeface="Calibri"/>
                <a:cs typeface="Calibri"/>
              </a:rPr>
              <a:t>i.e. </a:t>
            </a:r>
            <a:r>
              <a:rPr sz="1588" spc="-9" dirty="0">
                <a:latin typeface="Calibri"/>
                <a:cs typeface="Calibri"/>
              </a:rPr>
              <a:t>spatio-temporal</a:t>
            </a:r>
            <a:r>
              <a:rPr sz="1588" spc="9" dirty="0">
                <a:latin typeface="Calibri"/>
                <a:cs typeface="Calibri"/>
              </a:rPr>
              <a:t> </a:t>
            </a:r>
            <a:r>
              <a:rPr sz="1588" spc="-13" dirty="0">
                <a:latin typeface="Calibri"/>
                <a:cs typeface="Calibri"/>
              </a:rPr>
              <a:t>data</a:t>
            </a:r>
            <a:r>
              <a:rPr sz="1588" spc="4" dirty="0">
                <a:latin typeface="Calibri"/>
                <a:cs typeface="Calibri"/>
              </a:rPr>
              <a:t> </a:t>
            </a:r>
            <a:r>
              <a:rPr sz="1588" spc="-4" dirty="0">
                <a:latin typeface="Calibri"/>
                <a:cs typeface="Calibri"/>
              </a:rPr>
              <a:t>(2~4</a:t>
            </a:r>
            <a:r>
              <a:rPr sz="1588" spc="9" dirty="0">
                <a:latin typeface="Calibri"/>
                <a:cs typeface="Calibri"/>
              </a:rPr>
              <a:t> </a:t>
            </a:r>
            <a:r>
              <a:rPr sz="1588" spc="-4" dirty="0">
                <a:latin typeface="Calibri"/>
                <a:cs typeface="Calibri"/>
              </a:rPr>
              <a:t>dimensions)</a:t>
            </a:r>
            <a:endParaRPr sz="1588" dirty="0">
              <a:latin typeface="Calibri"/>
              <a:cs typeface="Calibri"/>
            </a:endParaRPr>
          </a:p>
          <a:p>
            <a:pPr marL="667346" marR="713292" lvl="1" indent="-253266">
              <a:lnSpc>
                <a:spcPct val="80000"/>
              </a:lnSpc>
              <a:spcBef>
                <a:spcPts val="379"/>
              </a:spcBef>
              <a:buFont typeface="Arial MT"/>
              <a:buChar char="–"/>
              <a:tabLst>
                <a:tab pos="667346" algn="l"/>
                <a:tab pos="667906" algn="l"/>
              </a:tabLst>
            </a:pPr>
            <a:r>
              <a:rPr sz="1588" spc="-13" dirty="0">
                <a:latin typeface="Calibri"/>
                <a:cs typeface="Calibri"/>
              </a:rPr>
              <a:t>Data</a:t>
            </a:r>
            <a:r>
              <a:rPr sz="1588" spc="22" dirty="0">
                <a:latin typeface="Calibri"/>
                <a:cs typeface="Calibri"/>
              </a:rPr>
              <a:t> </a:t>
            </a:r>
            <a:r>
              <a:rPr sz="1588" spc="-4" dirty="0">
                <a:latin typeface="Calibri"/>
                <a:cs typeface="Calibri"/>
              </a:rPr>
              <a:t>describes</a:t>
            </a:r>
            <a:r>
              <a:rPr sz="1588" spc="13" dirty="0">
                <a:latin typeface="Calibri"/>
                <a:cs typeface="Calibri"/>
              </a:rPr>
              <a:t> </a:t>
            </a:r>
            <a:r>
              <a:rPr sz="1588" spc="-9" dirty="0">
                <a:latin typeface="Calibri"/>
                <a:cs typeface="Calibri"/>
              </a:rPr>
              <a:t>continuous</a:t>
            </a:r>
            <a:r>
              <a:rPr sz="1588" spc="22" dirty="0">
                <a:latin typeface="Calibri"/>
                <a:cs typeface="Calibri"/>
              </a:rPr>
              <a:t> </a:t>
            </a:r>
            <a:r>
              <a:rPr sz="1588" spc="-9" dirty="0">
                <a:latin typeface="Calibri"/>
                <a:cs typeface="Calibri"/>
              </a:rPr>
              <a:t>events</a:t>
            </a:r>
            <a:r>
              <a:rPr sz="1588" dirty="0">
                <a:latin typeface="Calibri"/>
                <a:cs typeface="Calibri"/>
              </a:rPr>
              <a:t> </a:t>
            </a:r>
            <a:r>
              <a:rPr sz="1588" spc="-4" dirty="0">
                <a:latin typeface="Calibri"/>
                <a:cs typeface="Calibri"/>
              </a:rPr>
              <a:t>in</a:t>
            </a:r>
            <a:r>
              <a:rPr sz="1588" spc="22" dirty="0">
                <a:latin typeface="Calibri"/>
                <a:cs typeface="Calibri"/>
              </a:rPr>
              <a:t> </a:t>
            </a:r>
            <a:r>
              <a:rPr sz="1588" spc="-9" dirty="0">
                <a:latin typeface="Calibri"/>
                <a:cs typeface="Calibri"/>
              </a:rPr>
              <a:t>continuous</a:t>
            </a:r>
            <a:r>
              <a:rPr sz="1588" spc="22" dirty="0">
                <a:latin typeface="Calibri"/>
                <a:cs typeface="Calibri"/>
              </a:rPr>
              <a:t> </a:t>
            </a:r>
            <a:r>
              <a:rPr sz="1588" dirty="0">
                <a:latin typeface="Calibri"/>
                <a:cs typeface="Calibri"/>
              </a:rPr>
              <a:t>space,</a:t>
            </a:r>
            <a:r>
              <a:rPr sz="1588" spc="18" dirty="0">
                <a:latin typeface="Calibri"/>
                <a:cs typeface="Calibri"/>
              </a:rPr>
              <a:t> </a:t>
            </a:r>
            <a:r>
              <a:rPr sz="1588" spc="-26" dirty="0">
                <a:latin typeface="Calibri"/>
                <a:cs typeface="Calibri"/>
              </a:rPr>
              <a:t>however,</a:t>
            </a:r>
            <a:r>
              <a:rPr sz="1588" spc="22" dirty="0">
                <a:latin typeface="Calibri"/>
                <a:cs typeface="Calibri"/>
              </a:rPr>
              <a:t> </a:t>
            </a:r>
            <a:r>
              <a:rPr sz="1588" spc="-4" dirty="0">
                <a:latin typeface="Calibri"/>
                <a:cs typeface="Calibri"/>
              </a:rPr>
              <a:t>the </a:t>
            </a:r>
            <a:r>
              <a:rPr sz="1588" spc="-349" dirty="0">
                <a:latin typeface="Calibri"/>
                <a:cs typeface="Calibri"/>
              </a:rPr>
              <a:t> </a:t>
            </a:r>
            <a:r>
              <a:rPr sz="1588" spc="-9" dirty="0">
                <a:latin typeface="Calibri"/>
                <a:cs typeface="Calibri"/>
              </a:rPr>
              <a:t>representation</a:t>
            </a:r>
            <a:r>
              <a:rPr sz="1588" spc="-4" dirty="0">
                <a:latin typeface="Calibri"/>
                <a:cs typeface="Calibri"/>
              </a:rPr>
              <a:t> is</a:t>
            </a:r>
            <a:r>
              <a:rPr sz="1588" spc="4" dirty="0">
                <a:latin typeface="Calibri"/>
                <a:cs typeface="Calibri"/>
              </a:rPr>
              <a:t> </a:t>
            </a:r>
            <a:r>
              <a:rPr sz="1588" spc="-13" dirty="0">
                <a:latin typeface="Calibri"/>
                <a:cs typeface="Calibri"/>
              </a:rPr>
              <a:t>discrete</a:t>
            </a:r>
            <a:r>
              <a:rPr sz="1588" spc="22" dirty="0">
                <a:latin typeface="Calibri"/>
                <a:cs typeface="Calibri"/>
              </a:rPr>
              <a:t> </a:t>
            </a:r>
            <a:r>
              <a:rPr sz="1588" spc="-4" dirty="0">
                <a:latin typeface="Calibri"/>
                <a:cs typeface="Calibri"/>
              </a:rPr>
              <a:t>(i.e.</a:t>
            </a:r>
            <a:r>
              <a:rPr sz="1588" dirty="0">
                <a:latin typeface="Calibri"/>
                <a:cs typeface="Calibri"/>
              </a:rPr>
              <a:t> </a:t>
            </a:r>
            <a:r>
              <a:rPr sz="1588" spc="-4" dirty="0">
                <a:latin typeface="Calibri"/>
                <a:cs typeface="Calibri"/>
              </a:rPr>
              <a:t>sampled</a:t>
            </a:r>
            <a:r>
              <a:rPr sz="1588" spc="9" dirty="0">
                <a:latin typeface="Calibri"/>
                <a:cs typeface="Calibri"/>
              </a:rPr>
              <a:t> </a:t>
            </a:r>
            <a:r>
              <a:rPr sz="1588" spc="-9" dirty="0">
                <a:latin typeface="Calibri"/>
                <a:cs typeface="Calibri"/>
              </a:rPr>
              <a:t>data)</a:t>
            </a:r>
            <a:endParaRPr sz="1588" dirty="0">
              <a:latin typeface="Calibri"/>
              <a:cs typeface="Calibri"/>
            </a:endParaRPr>
          </a:p>
          <a:p>
            <a:pPr marL="667346" marR="4483" lvl="1" indent="-253266">
              <a:lnSpc>
                <a:spcPct val="80000"/>
              </a:lnSpc>
              <a:spcBef>
                <a:spcPts val="383"/>
              </a:spcBef>
              <a:buFont typeface="Arial MT"/>
              <a:buChar char="–"/>
              <a:tabLst>
                <a:tab pos="667346" algn="l"/>
                <a:tab pos="667906" algn="l"/>
              </a:tabLst>
            </a:pPr>
            <a:r>
              <a:rPr sz="1588" spc="-9" dirty="0">
                <a:latin typeface="Calibri"/>
                <a:cs typeface="Calibri"/>
              </a:rPr>
              <a:t>Examples</a:t>
            </a:r>
            <a:r>
              <a:rPr sz="1588" spc="9" dirty="0">
                <a:latin typeface="Calibri"/>
                <a:cs typeface="Calibri"/>
              </a:rPr>
              <a:t> </a:t>
            </a:r>
            <a:r>
              <a:rPr sz="1588" spc="-4" dirty="0">
                <a:latin typeface="Calibri"/>
                <a:cs typeface="Calibri"/>
              </a:rPr>
              <a:t>include</a:t>
            </a:r>
            <a:r>
              <a:rPr sz="1588" spc="35" dirty="0">
                <a:latin typeface="Calibri"/>
                <a:cs typeface="Calibri"/>
              </a:rPr>
              <a:t> </a:t>
            </a:r>
            <a:r>
              <a:rPr sz="1588" spc="-9" dirty="0">
                <a:latin typeface="Calibri"/>
                <a:cs typeface="Calibri"/>
              </a:rPr>
              <a:t>simulation</a:t>
            </a:r>
            <a:r>
              <a:rPr sz="1588" spc="22" dirty="0">
                <a:latin typeface="Calibri"/>
                <a:cs typeface="Calibri"/>
              </a:rPr>
              <a:t> </a:t>
            </a:r>
            <a:r>
              <a:rPr sz="1588" dirty="0">
                <a:latin typeface="Calibri"/>
                <a:cs typeface="Calibri"/>
              </a:rPr>
              <a:t>and</a:t>
            </a:r>
            <a:r>
              <a:rPr sz="1588" spc="4" dirty="0">
                <a:latin typeface="Calibri"/>
                <a:cs typeface="Calibri"/>
              </a:rPr>
              <a:t> </a:t>
            </a:r>
            <a:r>
              <a:rPr sz="1588" spc="-4" dirty="0">
                <a:latin typeface="Calibri"/>
                <a:cs typeface="Calibri"/>
              </a:rPr>
              <a:t>measurement </a:t>
            </a:r>
            <a:r>
              <a:rPr sz="1588" spc="-13" dirty="0">
                <a:latin typeface="Calibri"/>
                <a:cs typeface="Calibri"/>
              </a:rPr>
              <a:t>data</a:t>
            </a:r>
            <a:r>
              <a:rPr sz="1588" spc="4" dirty="0">
                <a:latin typeface="Calibri"/>
                <a:cs typeface="Calibri"/>
              </a:rPr>
              <a:t> </a:t>
            </a:r>
            <a:r>
              <a:rPr sz="1588" spc="-9" dirty="0">
                <a:latin typeface="Calibri"/>
                <a:cs typeface="Calibri"/>
              </a:rPr>
              <a:t>from</a:t>
            </a:r>
            <a:r>
              <a:rPr sz="1588" spc="13" dirty="0">
                <a:latin typeface="Calibri"/>
                <a:cs typeface="Calibri"/>
              </a:rPr>
              <a:t> </a:t>
            </a:r>
            <a:r>
              <a:rPr sz="1588" spc="-9" dirty="0">
                <a:latin typeface="Calibri"/>
                <a:cs typeface="Calibri"/>
              </a:rPr>
              <a:t>physics,</a:t>
            </a:r>
            <a:r>
              <a:rPr sz="1588" spc="18" dirty="0">
                <a:latin typeface="Calibri"/>
                <a:cs typeface="Calibri"/>
              </a:rPr>
              <a:t> </a:t>
            </a:r>
            <a:r>
              <a:rPr sz="1588" spc="-18" dirty="0">
                <a:latin typeface="Calibri"/>
                <a:cs typeface="Calibri"/>
              </a:rPr>
              <a:t>chemistry, </a:t>
            </a:r>
            <a:r>
              <a:rPr sz="1588" spc="-349" dirty="0">
                <a:latin typeface="Calibri"/>
                <a:cs typeface="Calibri"/>
              </a:rPr>
              <a:t> </a:t>
            </a:r>
            <a:r>
              <a:rPr sz="1588" spc="-4" dirty="0">
                <a:latin typeface="Calibri"/>
                <a:cs typeface="Calibri"/>
              </a:rPr>
              <a:t>geo-science,</a:t>
            </a:r>
            <a:r>
              <a:rPr sz="1588" spc="9" dirty="0">
                <a:latin typeface="Calibri"/>
                <a:cs typeface="Calibri"/>
              </a:rPr>
              <a:t> </a:t>
            </a:r>
            <a:r>
              <a:rPr sz="1588" spc="-9" dirty="0">
                <a:latin typeface="Calibri"/>
                <a:cs typeface="Calibri"/>
              </a:rPr>
              <a:t>medical-biological,</a:t>
            </a:r>
            <a:r>
              <a:rPr sz="1588" spc="44" dirty="0">
                <a:latin typeface="Calibri"/>
                <a:cs typeface="Calibri"/>
              </a:rPr>
              <a:t> </a:t>
            </a:r>
            <a:r>
              <a:rPr sz="1588" spc="-9" dirty="0">
                <a:latin typeface="Calibri"/>
                <a:cs typeface="Calibri"/>
              </a:rPr>
              <a:t>climate,</a:t>
            </a:r>
            <a:r>
              <a:rPr sz="1588" spc="22" dirty="0">
                <a:latin typeface="Calibri"/>
                <a:cs typeface="Calibri"/>
              </a:rPr>
              <a:t> </a:t>
            </a:r>
            <a:r>
              <a:rPr sz="1588" spc="-18" dirty="0">
                <a:latin typeface="Calibri"/>
                <a:cs typeface="Calibri"/>
              </a:rPr>
              <a:t>oceanography,</a:t>
            </a:r>
            <a:r>
              <a:rPr sz="1588" spc="18" dirty="0">
                <a:latin typeface="Calibri"/>
                <a:cs typeface="Calibri"/>
              </a:rPr>
              <a:t> </a:t>
            </a:r>
            <a:r>
              <a:rPr sz="1588" spc="-22" dirty="0">
                <a:latin typeface="Calibri"/>
                <a:cs typeface="Calibri"/>
              </a:rPr>
              <a:t>energy,</a:t>
            </a:r>
            <a:r>
              <a:rPr sz="1588" spc="13" dirty="0">
                <a:latin typeface="Calibri"/>
                <a:cs typeface="Calibri"/>
              </a:rPr>
              <a:t> </a:t>
            </a:r>
            <a:r>
              <a:rPr sz="1588" dirty="0">
                <a:latin typeface="Calibri"/>
                <a:cs typeface="Calibri"/>
              </a:rPr>
              <a:t>……</a:t>
            </a:r>
          </a:p>
          <a:p>
            <a:pPr marL="667346" lvl="1" indent="-253827">
              <a:buFont typeface="Arial MT"/>
              <a:buChar char="–"/>
              <a:tabLst>
                <a:tab pos="667346" algn="l"/>
                <a:tab pos="667906" algn="l"/>
              </a:tabLst>
            </a:pPr>
            <a:r>
              <a:rPr sz="1588" spc="-9" dirty="0">
                <a:latin typeface="Calibri"/>
                <a:cs typeface="Calibri"/>
              </a:rPr>
              <a:t>Features</a:t>
            </a:r>
            <a:r>
              <a:rPr sz="1588" spc="-31" dirty="0">
                <a:latin typeface="Calibri"/>
                <a:cs typeface="Calibri"/>
              </a:rPr>
              <a:t> </a:t>
            </a:r>
            <a:r>
              <a:rPr sz="1588" spc="-9" dirty="0">
                <a:latin typeface="Calibri"/>
                <a:cs typeface="Calibri"/>
              </a:rPr>
              <a:t>are</a:t>
            </a:r>
            <a:r>
              <a:rPr sz="1588" spc="-13" dirty="0">
                <a:latin typeface="Calibri"/>
                <a:cs typeface="Calibri"/>
              </a:rPr>
              <a:t> </a:t>
            </a:r>
            <a:r>
              <a:rPr sz="1588" spc="-4" dirty="0">
                <a:latin typeface="Calibri"/>
                <a:cs typeface="Calibri"/>
              </a:rPr>
              <a:t>well-defined</a:t>
            </a:r>
            <a:endParaRPr sz="1588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160983" y="3743211"/>
            <a:ext cx="223557" cy="25567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588" dirty="0">
                <a:latin typeface="Calibri"/>
                <a:cs typeface="Calibri"/>
              </a:rPr>
              <a:t>…)</a:t>
            </a:r>
            <a:endParaRPr sz="1588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313328" y="3472925"/>
            <a:ext cx="2327462" cy="1016014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  <a:tabLst>
                <a:tab pos="1243919" algn="l"/>
                <a:tab pos="2315819" algn="l"/>
              </a:tabLst>
            </a:pPr>
            <a:r>
              <a:rPr sz="1765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1765" u="heavy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i</a:t>
            </a:r>
            <a:r>
              <a:rPr sz="1765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endParaRPr sz="1765">
              <a:latin typeface="Times New Roman"/>
              <a:cs typeface="Times New Roman"/>
            </a:endParaRPr>
          </a:p>
          <a:p>
            <a:pPr marL="1195171" marR="969921" algn="just">
              <a:spcBef>
                <a:spcPts val="9"/>
              </a:spcBef>
            </a:pPr>
            <a:r>
              <a:rPr sz="1588" dirty="0">
                <a:latin typeface="Calibri"/>
                <a:cs typeface="Calibri"/>
              </a:rPr>
              <a:t>n </a:t>
            </a:r>
            <a:r>
              <a:rPr sz="1588" spc="-349" dirty="0">
                <a:latin typeface="Calibri"/>
                <a:cs typeface="Calibri"/>
              </a:rPr>
              <a:t> </a:t>
            </a:r>
            <a:r>
              <a:rPr sz="1588" spc="-4" dirty="0">
                <a:latin typeface="Calibri"/>
                <a:cs typeface="Calibri"/>
              </a:rPr>
              <a:t>c</a:t>
            </a:r>
            <a:r>
              <a:rPr sz="1588" dirty="0">
                <a:latin typeface="Calibri"/>
                <a:cs typeface="Calibri"/>
              </a:rPr>
              <a:t>r </a:t>
            </a:r>
            <a:r>
              <a:rPr sz="1588" dirty="0">
                <a:latin typeface="Times New Roman"/>
                <a:cs typeface="Times New Roman"/>
              </a:rPr>
              <a:t> </a:t>
            </a:r>
            <a:r>
              <a:rPr sz="1588" dirty="0">
                <a:latin typeface="Calibri"/>
                <a:cs typeface="Calibri"/>
              </a:rPr>
              <a:t>n</a:t>
            </a:r>
            <a:endParaRPr sz="1588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224113" y="4227304"/>
            <a:ext cx="296396" cy="25567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588" spc="-4" dirty="0">
                <a:latin typeface="Calibri"/>
                <a:cs typeface="Calibri"/>
              </a:rPr>
              <a:t>c</a:t>
            </a:r>
            <a:r>
              <a:rPr sz="1588" spc="-9" dirty="0">
                <a:latin typeface="Calibri"/>
                <a:cs typeface="Calibri"/>
              </a:rPr>
              <a:t>i</a:t>
            </a:r>
            <a:r>
              <a:rPr sz="1588" dirty="0">
                <a:latin typeface="Calibri"/>
                <a:cs typeface="Calibri"/>
              </a:rPr>
              <a:t>al</a:t>
            </a:r>
            <a:endParaRPr sz="1588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23320" y="3505404"/>
            <a:ext cx="1534645" cy="1181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r">
              <a:lnSpc>
                <a:spcPts val="1955"/>
              </a:lnSpc>
              <a:tabLst>
                <a:tab pos="302015" algn="l"/>
              </a:tabLst>
            </a:pPr>
            <a:r>
              <a:rPr sz="1765" dirty="0">
                <a:latin typeface="Arial MT"/>
                <a:cs typeface="Arial MT"/>
              </a:rPr>
              <a:t>•	</a:t>
            </a:r>
            <a:r>
              <a:rPr sz="1765" spc="-9" dirty="0">
                <a:latin typeface="Calibri"/>
                <a:cs typeface="Calibri"/>
              </a:rPr>
              <a:t>Information</a:t>
            </a:r>
            <a:r>
              <a:rPr sz="1765" spc="-49" dirty="0">
                <a:latin typeface="Calibri"/>
                <a:cs typeface="Calibri"/>
              </a:rPr>
              <a:t> </a:t>
            </a:r>
            <a:r>
              <a:rPr sz="1765" dirty="0">
                <a:latin typeface="Calibri"/>
                <a:cs typeface="Calibri"/>
              </a:rPr>
              <a:t>v</a:t>
            </a:r>
            <a:endParaRPr sz="1765">
              <a:latin typeface="Calibri"/>
              <a:cs typeface="Calibri"/>
            </a:endParaRPr>
          </a:p>
          <a:p>
            <a:pPr marR="42585" algn="r">
              <a:spcBef>
                <a:spcPts val="4"/>
              </a:spcBef>
              <a:tabLst>
                <a:tab pos="252706" algn="l"/>
              </a:tabLst>
            </a:pPr>
            <a:r>
              <a:rPr sz="1588" dirty="0">
                <a:latin typeface="Arial MT"/>
                <a:cs typeface="Arial MT"/>
              </a:rPr>
              <a:t>–	</a:t>
            </a:r>
            <a:r>
              <a:rPr sz="1588" spc="-4" dirty="0">
                <a:latin typeface="Calibri"/>
                <a:cs typeface="Calibri"/>
              </a:rPr>
              <a:t>high-dime</a:t>
            </a:r>
            <a:endParaRPr sz="1588">
              <a:latin typeface="Calibri"/>
              <a:cs typeface="Calibri"/>
            </a:endParaRPr>
          </a:p>
          <a:p>
            <a:pPr marR="42585" algn="r">
              <a:tabLst>
                <a:tab pos="252706" algn="l"/>
              </a:tabLst>
            </a:pPr>
            <a:r>
              <a:rPr sz="1588" dirty="0">
                <a:latin typeface="Arial MT"/>
                <a:cs typeface="Arial MT"/>
              </a:rPr>
              <a:t>–	</a:t>
            </a:r>
            <a:r>
              <a:rPr sz="1588" spc="-13" dirty="0">
                <a:latin typeface="Calibri"/>
                <a:cs typeface="Calibri"/>
              </a:rPr>
              <a:t>Data</a:t>
            </a:r>
            <a:r>
              <a:rPr sz="1588" spc="-26" dirty="0">
                <a:latin typeface="Calibri"/>
                <a:cs typeface="Calibri"/>
              </a:rPr>
              <a:t> </a:t>
            </a:r>
            <a:r>
              <a:rPr sz="1588" spc="-4" dirty="0">
                <a:latin typeface="Calibri"/>
                <a:cs typeface="Calibri"/>
              </a:rPr>
              <a:t>is</a:t>
            </a:r>
            <a:r>
              <a:rPr sz="1588" spc="-35" dirty="0">
                <a:latin typeface="Calibri"/>
                <a:cs typeface="Calibri"/>
              </a:rPr>
              <a:t> </a:t>
            </a:r>
            <a:r>
              <a:rPr sz="1588" spc="-4" dirty="0">
                <a:latin typeface="Calibri"/>
                <a:cs typeface="Calibri"/>
              </a:rPr>
              <a:t>dis</a:t>
            </a:r>
            <a:endParaRPr sz="1588">
              <a:latin typeface="Calibri"/>
              <a:cs typeface="Calibri"/>
            </a:endParaRPr>
          </a:p>
          <a:p>
            <a:pPr marR="7845" algn="r">
              <a:lnSpc>
                <a:spcPts val="1716"/>
              </a:lnSpc>
              <a:tabLst>
                <a:tab pos="252706" algn="l"/>
              </a:tabLst>
            </a:pPr>
            <a:r>
              <a:rPr sz="1588" dirty="0">
                <a:latin typeface="Arial MT"/>
                <a:cs typeface="Arial MT"/>
              </a:rPr>
              <a:t>–	</a:t>
            </a:r>
            <a:r>
              <a:rPr sz="1588" spc="-9" dirty="0">
                <a:latin typeface="Calibri"/>
                <a:cs typeface="Calibri"/>
              </a:rPr>
              <a:t>Examples</a:t>
            </a:r>
            <a:r>
              <a:rPr sz="1588" spc="-26" dirty="0">
                <a:latin typeface="Calibri"/>
                <a:cs typeface="Calibri"/>
              </a:rPr>
              <a:t> </a:t>
            </a:r>
            <a:r>
              <a:rPr sz="1588" dirty="0">
                <a:latin typeface="Calibri"/>
                <a:cs typeface="Calibri"/>
              </a:rPr>
              <a:t>i</a:t>
            </a:r>
            <a:endParaRPr sz="1588">
              <a:latin typeface="Calibri"/>
              <a:cs typeface="Calibri"/>
            </a:endParaRPr>
          </a:p>
          <a:p>
            <a:pPr marL="70601" algn="ctr">
              <a:lnSpc>
                <a:spcPts val="1716"/>
              </a:lnSpc>
            </a:pPr>
            <a:r>
              <a:rPr sz="1588" dirty="0">
                <a:latin typeface="Calibri"/>
                <a:cs typeface="Calibri"/>
              </a:rPr>
              <a:t>…...</a:t>
            </a:r>
            <a:endParaRPr sz="1588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189160" y="4662990"/>
            <a:ext cx="365312" cy="25567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588" dirty="0">
                <a:latin typeface="Calibri"/>
                <a:cs typeface="Calibri"/>
              </a:rPr>
              <a:t>n</a:t>
            </a:r>
            <a:r>
              <a:rPr sz="1588" spc="-4" dirty="0">
                <a:latin typeface="Calibri"/>
                <a:cs typeface="Calibri"/>
              </a:rPr>
              <a:t>c</a:t>
            </a:r>
            <a:r>
              <a:rPr sz="1588" spc="-9" dirty="0">
                <a:latin typeface="Calibri"/>
                <a:cs typeface="Calibri"/>
              </a:rPr>
              <a:t>l</a:t>
            </a:r>
            <a:r>
              <a:rPr sz="1588" dirty="0">
                <a:latin typeface="Calibri"/>
                <a:cs typeface="Calibri"/>
              </a:rPr>
              <a:t>u</a:t>
            </a:r>
            <a:endParaRPr sz="1588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543039" y="4288937"/>
            <a:ext cx="1312769" cy="626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767">
              <a:lnSpc>
                <a:spcPts val="1509"/>
              </a:lnSpc>
            </a:pPr>
            <a:r>
              <a:rPr sz="1588" spc="-4" dirty="0">
                <a:latin typeface="Calibri"/>
                <a:cs typeface="Calibri"/>
              </a:rPr>
              <a:t>media,</a:t>
            </a:r>
            <a:r>
              <a:rPr sz="1588" spc="4" dirty="0">
                <a:latin typeface="Calibri"/>
                <a:cs typeface="Calibri"/>
              </a:rPr>
              <a:t> </a:t>
            </a:r>
            <a:r>
              <a:rPr sz="1588" spc="-9" dirty="0">
                <a:latin typeface="Calibri"/>
                <a:cs typeface="Calibri"/>
              </a:rPr>
              <a:t>political,</a:t>
            </a:r>
            <a:endParaRPr sz="1588">
              <a:latin typeface="Calibri"/>
              <a:cs typeface="Calibri"/>
            </a:endParaRPr>
          </a:p>
          <a:p>
            <a:pPr>
              <a:spcBef>
                <a:spcPts val="13"/>
              </a:spcBef>
            </a:pPr>
            <a:endParaRPr sz="1235">
              <a:latin typeface="Calibri"/>
              <a:cs typeface="Calibri"/>
            </a:endParaRPr>
          </a:p>
          <a:p>
            <a:pPr>
              <a:spcBef>
                <a:spcPts val="4"/>
              </a:spcBef>
            </a:pPr>
            <a:r>
              <a:rPr sz="1588" spc="-4" dirty="0">
                <a:latin typeface="Calibri"/>
                <a:cs typeface="Calibri"/>
              </a:rPr>
              <a:t>ding finding</a:t>
            </a:r>
            <a:endParaRPr sz="1588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426733" y="4693302"/>
            <a:ext cx="939613" cy="425297"/>
          </a:xfrm>
          <a:prstGeom prst="rect">
            <a:avLst/>
          </a:prstGeom>
        </p:spPr>
        <p:txBody>
          <a:bodyPr vert="horz" wrap="square" lIns="0" tIns="29135" rIns="0" bIns="0" rtlCol="0">
            <a:spAutoFit/>
          </a:bodyPr>
          <a:lstStyle/>
          <a:p>
            <a:pPr marL="252706" indent="-253266">
              <a:lnSpc>
                <a:spcPct val="80000"/>
              </a:lnSpc>
              <a:spcBef>
                <a:spcPts val="229"/>
              </a:spcBef>
              <a:tabLst>
                <a:tab pos="252706" algn="l"/>
              </a:tabLst>
            </a:pPr>
            <a:r>
              <a:rPr sz="1588" dirty="0">
                <a:latin typeface="Arial MT"/>
                <a:cs typeface="Arial MT"/>
              </a:rPr>
              <a:t>–	</a:t>
            </a:r>
            <a:r>
              <a:rPr sz="1588" spc="-9" dirty="0">
                <a:latin typeface="Calibri"/>
                <a:cs typeface="Calibri"/>
              </a:rPr>
              <a:t>Feature </a:t>
            </a:r>
            <a:r>
              <a:rPr sz="1588" spc="-4" dirty="0">
                <a:latin typeface="Calibri"/>
                <a:cs typeface="Calibri"/>
              </a:rPr>
              <a:t> </a:t>
            </a:r>
            <a:r>
              <a:rPr sz="1588" dirty="0">
                <a:latin typeface="Calibri"/>
                <a:cs typeface="Calibri"/>
              </a:rPr>
              <a:t>p</a:t>
            </a:r>
            <a:r>
              <a:rPr sz="1588" spc="-13" dirty="0">
                <a:latin typeface="Calibri"/>
                <a:cs typeface="Calibri"/>
              </a:rPr>
              <a:t>a</a:t>
            </a:r>
            <a:r>
              <a:rPr sz="1588" spc="-26" dirty="0">
                <a:latin typeface="Calibri"/>
                <a:cs typeface="Calibri"/>
              </a:rPr>
              <a:t>tt</a:t>
            </a:r>
            <a:r>
              <a:rPr sz="1588" spc="4" dirty="0">
                <a:latin typeface="Calibri"/>
                <a:cs typeface="Calibri"/>
              </a:rPr>
              <a:t>e</a:t>
            </a:r>
            <a:r>
              <a:rPr sz="1588" spc="-4" dirty="0">
                <a:latin typeface="Calibri"/>
                <a:cs typeface="Calibri"/>
              </a:rPr>
              <a:t>r</a:t>
            </a:r>
            <a:r>
              <a:rPr sz="1588" dirty="0">
                <a:latin typeface="Calibri"/>
                <a:cs typeface="Calibri"/>
              </a:rPr>
              <a:t>ns</a:t>
            </a:r>
            <a:endParaRPr sz="1588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342099" y="4662991"/>
            <a:ext cx="287431" cy="447332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lnSpc>
                <a:spcPts val="1716"/>
              </a:lnSpc>
              <a:spcBef>
                <a:spcPts val="88"/>
              </a:spcBef>
            </a:pPr>
            <a:r>
              <a:rPr sz="1588" dirty="0">
                <a:latin typeface="Calibri"/>
                <a:cs typeface="Calibri"/>
              </a:rPr>
              <a:t>a</a:t>
            </a:r>
            <a:r>
              <a:rPr sz="1588" spc="-26" dirty="0">
                <a:latin typeface="Calibri"/>
                <a:cs typeface="Calibri"/>
              </a:rPr>
              <a:t>r</a:t>
            </a:r>
            <a:r>
              <a:rPr sz="1588" dirty="0">
                <a:latin typeface="Calibri"/>
                <a:cs typeface="Calibri"/>
              </a:rPr>
              <a:t>e</a:t>
            </a:r>
            <a:endParaRPr sz="1588">
              <a:latin typeface="Calibri"/>
              <a:cs typeface="Calibri"/>
            </a:endParaRPr>
          </a:p>
          <a:p>
            <a:pPr marL="24094">
              <a:lnSpc>
                <a:spcPts val="1716"/>
              </a:lnSpc>
            </a:pPr>
            <a:r>
              <a:rPr sz="1588" dirty="0">
                <a:latin typeface="Calibri"/>
                <a:cs typeface="Calibri"/>
              </a:rPr>
              <a:t>,</a:t>
            </a:r>
            <a:r>
              <a:rPr sz="1588" spc="-53" dirty="0">
                <a:latin typeface="Calibri"/>
                <a:cs typeface="Calibri"/>
              </a:rPr>
              <a:t> </a:t>
            </a:r>
            <a:r>
              <a:rPr sz="1588" spc="-4" dirty="0">
                <a:latin typeface="Calibri"/>
                <a:cs typeface="Calibri"/>
              </a:rPr>
              <a:t>cl</a:t>
            </a:r>
            <a:endParaRPr sz="1588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592604" y="3540273"/>
            <a:ext cx="3643032" cy="15846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689">
              <a:lnSpc>
                <a:spcPts val="1681"/>
              </a:lnSpc>
            </a:pPr>
            <a:r>
              <a:rPr sz="1765" spc="-9" dirty="0">
                <a:latin typeface="Calibri"/>
                <a:cs typeface="Calibri"/>
              </a:rPr>
              <a:t>sualization</a:t>
            </a:r>
            <a:r>
              <a:rPr sz="1765" spc="13" dirty="0">
                <a:latin typeface="Calibri"/>
                <a:cs typeface="Calibri"/>
              </a:rPr>
              <a:t> </a:t>
            </a:r>
            <a:r>
              <a:rPr sz="1765" spc="-9" dirty="0">
                <a:latin typeface="Calibri"/>
                <a:cs typeface="Calibri"/>
              </a:rPr>
              <a:t>focuses</a:t>
            </a:r>
            <a:r>
              <a:rPr sz="1765" spc="-22" dirty="0">
                <a:latin typeface="Calibri"/>
                <a:cs typeface="Calibri"/>
              </a:rPr>
              <a:t> </a:t>
            </a:r>
            <a:r>
              <a:rPr sz="1765" dirty="0">
                <a:latin typeface="Calibri"/>
                <a:cs typeface="Calibri"/>
              </a:rPr>
              <a:t>on:</a:t>
            </a:r>
            <a:endParaRPr sz="1765">
              <a:latin typeface="Calibri"/>
              <a:cs typeface="Calibri"/>
            </a:endParaRPr>
          </a:p>
          <a:p>
            <a:pPr marL="67799" marR="56032" indent="-45946">
              <a:spcBef>
                <a:spcPts val="4"/>
              </a:spcBef>
            </a:pPr>
            <a:r>
              <a:rPr sz="1588" spc="-4" dirty="0">
                <a:latin typeface="Calibri"/>
                <a:cs typeface="Calibri"/>
              </a:rPr>
              <a:t>sional</a:t>
            </a:r>
            <a:r>
              <a:rPr sz="1588" spc="13" dirty="0">
                <a:latin typeface="Calibri"/>
                <a:cs typeface="Calibri"/>
              </a:rPr>
              <a:t> </a:t>
            </a:r>
            <a:r>
              <a:rPr sz="1588" spc="-4" dirty="0">
                <a:latin typeface="Calibri"/>
                <a:cs typeface="Calibri"/>
              </a:rPr>
              <a:t>(&gt;&gt;4),</a:t>
            </a:r>
            <a:r>
              <a:rPr sz="1588" spc="13" dirty="0">
                <a:latin typeface="Calibri"/>
                <a:cs typeface="Calibri"/>
              </a:rPr>
              <a:t> </a:t>
            </a:r>
            <a:r>
              <a:rPr sz="1588" spc="-13" dirty="0">
                <a:latin typeface="Calibri"/>
                <a:cs typeface="Calibri"/>
              </a:rPr>
              <a:t>abstract</a:t>
            </a:r>
            <a:r>
              <a:rPr sz="1588" spc="4" dirty="0">
                <a:latin typeface="Calibri"/>
                <a:cs typeface="Calibri"/>
              </a:rPr>
              <a:t> </a:t>
            </a:r>
            <a:r>
              <a:rPr sz="1588" spc="-13" dirty="0">
                <a:latin typeface="Calibri"/>
                <a:cs typeface="Calibri"/>
              </a:rPr>
              <a:t>data</a:t>
            </a:r>
            <a:r>
              <a:rPr sz="1588" spc="-4" dirty="0">
                <a:latin typeface="Calibri"/>
                <a:cs typeface="Calibri"/>
              </a:rPr>
              <a:t> (i.e.</a:t>
            </a:r>
            <a:r>
              <a:rPr sz="1588" spc="9" dirty="0">
                <a:latin typeface="Calibri"/>
                <a:cs typeface="Calibri"/>
              </a:rPr>
              <a:t> </a:t>
            </a:r>
            <a:r>
              <a:rPr sz="1588" spc="-4" dirty="0">
                <a:latin typeface="Calibri"/>
                <a:cs typeface="Calibri"/>
              </a:rPr>
              <a:t>tree,</a:t>
            </a:r>
            <a:r>
              <a:rPr sz="1588" spc="4" dirty="0">
                <a:latin typeface="Calibri"/>
                <a:cs typeface="Calibri"/>
              </a:rPr>
              <a:t> </a:t>
            </a:r>
            <a:r>
              <a:rPr sz="1588" spc="-4" dirty="0">
                <a:latin typeface="Calibri"/>
                <a:cs typeface="Calibri"/>
              </a:rPr>
              <a:t>graphs, </a:t>
            </a:r>
            <a:r>
              <a:rPr sz="1588" spc="-344" dirty="0">
                <a:latin typeface="Calibri"/>
                <a:cs typeface="Calibri"/>
              </a:rPr>
              <a:t> </a:t>
            </a:r>
            <a:r>
              <a:rPr sz="1588" spc="-13" dirty="0">
                <a:latin typeface="Calibri"/>
                <a:cs typeface="Calibri"/>
              </a:rPr>
              <a:t>ete</a:t>
            </a:r>
            <a:r>
              <a:rPr sz="1588" spc="13" dirty="0">
                <a:latin typeface="Calibri"/>
                <a:cs typeface="Calibri"/>
              </a:rPr>
              <a:t> </a:t>
            </a:r>
            <a:r>
              <a:rPr sz="1588" spc="-4" dirty="0">
                <a:latin typeface="Calibri"/>
                <a:cs typeface="Calibri"/>
              </a:rPr>
              <a:t>in</a:t>
            </a:r>
            <a:r>
              <a:rPr sz="1588" spc="9" dirty="0">
                <a:latin typeface="Calibri"/>
                <a:cs typeface="Calibri"/>
              </a:rPr>
              <a:t> </a:t>
            </a:r>
            <a:r>
              <a:rPr sz="1588" spc="-4" dirty="0">
                <a:latin typeface="Calibri"/>
                <a:cs typeface="Calibri"/>
              </a:rPr>
              <a:t>the</a:t>
            </a:r>
            <a:r>
              <a:rPr sz="1588" spc="13" dirty="0">
                <a:latin typeface="Calibri"/>
                <a:cs typeface="Calibri"/>
              </a:rPr>
              <a:t> </a:t>
            </a:r>
            <a:r>
              <a:rPr sz="1588" spc="-9" dirty="0">
                <a:latin typeface="Calibri"/>
                <a:cs typeface="Calibri"/>
              </a:rPr>
              <a:t>nature</a:t>
            </a:r>
            <a:endParaRPr sz="1588">
              <a:latin typeface="Calibri"/>
              <a:cs typeface="Calibri"/>
            </a:endParaRPr>
          </a:p>
          <a:p>
            <a:pPr marL="56032"/>
            <a:r>
              <a:rPr sz="1588" spc="-4" dirty="0">
                <a:latin typeface="Calibri"/>
                <a:cs typeface="Calibri"/>
              </a:rPr>
              <a:t>clude</a:t>
            </a:r>
            <a:r>
              <a:rPr sz="1588" spc="22" dirty="0">
                <a:latin typeface="Calibri"/>
                <a:cs typeface="Calibri"/>
              </a:rPr>
              <a:t> </a:t>
            </a:r>
            <a:r>
              <a:rPr sz="1588" spc="-4" dirty="0">
                <a:latin typeface="Calibri"/>
                <a:cs typeface="Calibri"/>
              </a:rPr>
              <a:t>financial,</a:t>
            </a:r>
            <a:r>
              <a:rPr sz="1588" spc="18" dirty="0">
                <a:latin typeface="Calibri"/>
                <a:cs typeface="Calibri"/>
              </a:rPr>
              <a:t> </a:t>
            </a:r>
            <a:r>
              <a:rPr sz="1588" spc="-9" dirty="0">
                <a:latin typeface="Calibri"/>
                <a:cs typeface="Calibri"/>
              </a:rPr>
              <a:t>marketing,</a:t>
            </a:r>
            <a:r>
              <a:rPr sz="1588" spc="4" dirty="0">
                <a:latin typeface="Calibri"/>
                <a:cs typeface="Calibri"/>
              </a:rPr>
              <a:t> </a:t>
            </a:r>
            <a:r>
              <a:rPr sz="1588" spc="-9" dirty="0">
                <a:latin typeface="Calibri"/>
                <a:cs typeface="Calibri"/>
              </a:rPr>
              <a:t>HR,</a:t>
            </a:r>
            <a:r>
              <a:rPr sz="1588" spc="18" dirty="0">
                <a:latin typeface="Calibri"/>
                <a:cs typeface="Calibri"/>
              </a:rPr>
              <a:t> </a:t>
            </a:r>
            <a:r>
              <a:rPr sz="1588" spc="-13" dirty="0">
                <a:latin typeface="Calibri"/>
                <a:cs typeface="Calibri"/>
              </a:rPr>
              <a:t>statistical,</a:t>
            </a:r>
            <a:r>
              <a:rPr sz="1588" spc="9" dirty="0">
                <a:latin typeface="Calibri"/>
                <a:cs typeface="Calibri"/>
              </a:rPr>
              <a:t> </a:t>
            </a:r>
            <a:r>
              <a:rPr sz="1588" dirty="0">
                <a:latin typeface="Calibri"/>
                <a:cs typeface="Calibri"/>
              </a:rPr>
              <a:t>so</a:t>
            </a:r>
            <a:endParaRPr sz="1588">
              <a:latin typeface="Calibri"/>
              <a:cs typeface="Calibri"/>
            </a:endParaRPr>
          </a:p>
          <a:p>
            <a:pPr>
              <a:spcBef>
                <a:spcPts val="22"/>
              </a:spcBef>
            </a:pPr>
            <a:endParaRPr sz="1544">
              <a:latin typeface="Calibri"/>
              <a:cs typeface="Calibri"/>
            </a:endParaRPr>
          </a:p>
          <a:p>
            <a:pPr marR="27456" indent="71161">
              <a:lnSpc>
                <a:spcPct val="80000"/>
              </a:lnSpc>
            </a:pPr>
            <a:r>
              <a:rPr sz="1588" spc="-4" dirty="0">
                <a:latin typeface="Calibri"/>
                <a:cs typeface="Calibri"/>
              </a:rPr>
              <a:t>not</a:t>
            </a:r>
            <a:r>
              <a:rPr sz="1588" dirty="0">
                <a:latin typeface="Calibri"/>
                <a:cs typeface="Calibri"/>
              </a:rPr>
              <a:t> </a:t>
            </a:r>
            <a:r>
              <a:rPr sz="1588" spc="-4" dirty="0">
                <a:latin typeface="Calibri"/>
                <a:cs typeface="Calibri"/>
              </a:rPr>
              <a:t>well-defined,</a:t>
            </a:r>
            <a:r>
              <a:rPr sz="1588" spc="4" dirty="0">
                <a:latin typeface="Calibri"/>
                <a:cs typeface="Calibri"/>
              </a:rPr>
              <a:t> </a:t>
            </a:r>
            <a:r>
              <a:rPr sz="1588" spc="-4" dirty="0">
                <a:latin typeface="Calibri"/>
                <a:cs typeface="Calibri"/>
              </a:rPr>
              <a:t>the typical</a:t>
            </a:r>
            <a:r>
              <a:rPr sz="1588" dirty="0">
                <a:latin typeface="Calibri"/>
                <a:cs typeface="Calibri"/>
              </a:rPr>
              <a:t> </a:t>
            </a:r>
            <a:r>
              <a:rPr sz="1588" spc="-4" dirty="0">
                <a:latin typeface="Calibri"/>
                <a:cs typeface="Calibri"/>
              </a:rPr>
              <a:t>analysis</a:t>
            </a:r>
            <a:r>
              <a:rPr sz="1588" spc="-9" dirty="0">
                <a:latin typeface="Calibri"/>
                <a:cs typeface="Calibri"/>
              </a:rPr>
              <a:t> tasks</a:t>
            </a:r>
            <a:r>
              <a:rPr sz="1588" spc="-18" dirty="0">
                <a:latin typeface="Calibri"/>
                <a:cs typeface="Calibri"/>
              </a:rPr>
              <a:t> </a:t>
            </a:r>
            <a:r>
              <a:rPr sz="1588" dirty="0">
                <a:latin typeface="Calibri"/>
                <a:cs typeface="Calibri"/>
              </a:rPr>
              <a:t>i </a:t>
            </a:r>
            <a:r>
              <a:rPr sz="1588" spc="-349" dirty="0">
                <a:latin typeface="Calibri"/>
                <a:cs typeface="Calibri"/>
              </a:rPr>
              <a:t> </a:t>
            </a:r>
            <a:r>
              <a:rPr sz="1588" spc="-13" dirty="0">
                <a:latin typeface="Calibri"/>
                <a:cs typeface="Calibri"/>
              </a:rPr>
              <a:t>usters,</a:t>
            </a:r>
            <a:r>
              <a:rPr sz="1588" spc="13" dirty="0">
                <a:latin typeface="Calibri"/>
                <a:cs typeface="Calibri"/>
              </a:rPr>
              <a:t> </a:t>
            </a:r>
            <a:r>
              <a:rPr sz="1588" spc="-4" dirty="0">
                <a:latin typeface="Calibri"/>
                <a:cs typeface="Calibri"/>
              </a:rPr>
              <a:t>voids,</a:t>
            </a:r>
            <a:r>
              <a:rPr sz="1588" spc="-9" dirty="0">
                <a:latin typeface="Calibri"/>
                <a:cs typeface="Calibri"/>
              </a:rPr>
              <a:t> outliers</a:t>
            </a:r>
            <a:endParaRPr sz="1588">
              <a:latin typeface="Calibri"/>
              <a:cs typeface="Calibri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735553" y="3340248"/>
            <a:ext cx="7736541" cy="3005418"/>
            <a:chOff x="681227" y="3785615"/>
            <a:chExt cx="8768080" cy="3406140"/>
          </a:xfrm>
        </p:grpSpPr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1999" y="3962399"/>
              <a:ext cx="8686799" cy="243839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1227" y="5352287"/>
              <a:ext cx="1830323" cy="1839467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871216" y="3785615"/>
              <a:ext cx="4037076" cy="3305555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4343400" y="5792723"/>
              <a:ext cx="1432560" cy="1304925"/>
            </a:xfrm>
            <a:custGeom>
              <a:avLst/>
              <a:gdLst/>
              <a:ahLst/>
              <a:cxnLst/>
              <a:rect l="l" t="t" r="r" b="b"/>
              <a:pathLst>
                <a:path w="1432560" h="1304925">
                  <a:moveTo>
                    <a:pt x="1432560" y="1304544"/>
                  </a:moveTo>
                  <a:lnTo>
                    <a:pt x="1432560" y="0"/>
                  </a:lnTo>
                  <a:lnTo>
                    <a:pt x="0" y="0"/>
                  </a:lnTo>
                  <a:lnTo>
                    <a:pt x="0" y="1304544"/>
                  </a:lnTo>
                  <a:lnTo>
                    <a:pt x="4572" y="1304544"/>
                  </a:lnTo>
                  <a:lnTo>
                    <a:pt x="4572" y="9144"/>
                  </a:lnTo>
                  <a:lnTo>
                    <a:pt x="9144" y="4572"/>
                  </a:lnTo>
                  <a:lnTo>
                    <a:pt x="9144" y="9144"/>
                  </a:lnTo>
                  <a:lnTo>
                    <a:pt x="1421892" y="9144"/>
                  </a:lnTo>
                  <a:lnTo>
                    <a:pt x="1421892" y="4572"/>
                  </a:lnTo>
                  <a:lnTo>
                    <a:pt x="1426464" y="9144"/>
                  </a:lnTo>
                  <a:lnTo>
                    <a:pt x="1426464" y="1304544"/>
                  </a:lnTo>
                  <a:lnTo>
                    <a:pt x="1432560" y="1304544"/>
                  </a:lnTo>
                  <a:close/>
                </a:path>
                <a:path w="1432560" h="1304925">
                  <a:moveTo>
                    <a:pt x="9144" y="9144"/>
                  </a:moveTo>
                  <a:lnTo>
                    <a:pt x="9144" y="4572"/>
                  </a:lnTo>
                  <a:lnTo>
                    <a:pt x="4572" y="9144"/>
                  </a:lnTo>
                  <a:lnTo>
                    <a:pt x="9144" y="9144"/>
                  </a:lnTo>
                  <a:close/>
                </a:path>
                <a:path w="1432560" h="1304925">
                  <a:moveTo>
                    <a:pt x="9144" y="1293876"/>
                  </a:moveTo>
                  <a:lnTo>
                    <a:pt x="9144" y="9144"/>
                  </a:lnTo>
                  <a:lnTo>
                    <a:pt x="4572" y="9144"/>
                  </a:lnTo>
                  <a:lnTo>
                    <a:pt x="4572" y="1293876"/>
                  </a:lnTo>
                  <a:lnTo>
                    <a:pt x="9144" y="1293876"/>
                  </a:lnTo>
                  <a:close/>
                </a:path>
                <a:path w="1432560" h="1304925">
                  <a:moveTo>
                    <a:pt x="1426464" y="1293876"/>
                  </a:moveTo>
                  <a:lnTo>
                    <a:pt x="4572" y="1293876"/>
                  </a:lnTo>
                  <a:lnTo>
                    <a:pt x="9144" y="1299972"/>
                  </a:lnTo>
                  <a:lnTo>
                    <a:pt x="9144" y="1304544"/>
                  </a:lnTo>
                  <a:lnTo>
                    <a:pt x="1421892" y="1304544"/>
                  </a:lnTo>
                  <a:lnTo>
                    <a:pt x="1421892" y="1299972"/>
                  </a:lnTo>
                  <a:lnTo>
                    <a:pt x="1426464" y="1293876"/>
                  </a:lnTo>
                  <a:close/>
                </a:path>
                <a:path w="1432560" h="1304925">
                  <a:moveTo>
                    <a:pt x="9144" y="1304544"/>
                  </a:moveTo>
                  <a:lnTo>
                    <a:pt x="9144" y="1299972"/>
                  </a:lnTo>
                  <a:lnTo>
                    <a:pt x="4572" y="1293876"/>
                  </a:lnTo>
                  <a:lnTo>
                    <a:pt x="4572" y="1304544"/>
                  </a:lnTo>
                  <a:lnTo>
                    <a:pt x="9144" y="1304544"/>
                  </a:lnTo>
                  <a:close/>
                </a:path>
                <a:path w="1432560" h="1304925">
                  <a:moveTo>
                    <a:pt x="1426464" y="9144"/>
                  </a:moveTo>
                  <a:lnTo>
                    <a:pt x="1421892" y="4572"/>
                  </a:lnTo>
                  <a:lnTo>
                    <a:pt x="1421892" y="9144"/>
                  </a:lnTo>
                  <a:lnTo>
                    <a:pt x="1426464" y="9144"/>
                  </a:lnTo>
                  <a:close/>
                </a:path>
                <a:path w="1432560" h="1304925">
                  <a:moveTo>
                    <a:pt x="1426464" y="1293876"/>
                  </a:moveTo>
                  <a:lnTo>
                    <a:pt x="1426464" y="9144"/>
                  </a:lnTo>
                  <a:lnTo>
                    <a:pt x="1421892" y="9144"/>
                  </a:lnTo>
                  <a:lnTo>
                    <a:pt x="1421892" y="1293876"/>
                  </a:lnTo>
                  <a:lnTo>
                    <a:pt x="1426464" y="1293876"/>
                  </a:lnTo>
                  <a:close/>
                </a:path>
                <a:path w="1432560" h="1304925">
                  <a:moveTo>
                    <a:pt x="1426464" y="1304544"/>
                  </a:moveTo>
                  <a:lnTo>
                    <a:pt x="1426464" y="1293876"/>
                  </a:lnTo>
                  <a:lnTo>
                    <a:pt x="1421892" y="1299972"/>
                  </a:lnTo>
                  <a:lnTo>
                    <a:pt x="1421892" y="1304544"/>
                  </a:lnTo>
                  <a:lnTo>
                    <a:pt x="1426464" y="1304544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 sz="2118"/>
            </a:p>
          </p:txBody>
        </p:sp>
        <p:pic>
          <p:nvPicPr>
            <p:cNvPr id="18" name="object 1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746248" y="5797295"/>
              <a:ext cx="1423416" cy="1293875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2743200" y="5792723"/>
              <a:ext cx="1432560" cy="1304925"/>
            </a:xfrm>
            <a:custGeom>
              <a:avLst/>
              <a:gdLst/>
              <a:ahLst/>
              <a:cxnLst/>
              <a:rect l="l" t="t" r="r" b="b"/>
              <a:pathLst>
                <a:path w="1432560" h="1304925">
                  <a:moveTo>
                    <a:pt x="1432560" y="1304544"/>
                  </a:moveTo>
                  <a:lnTo>
                    <a:pt x="1432560" y="0"/>
                  </a:lnTo>
                  <a:lnTo>
                    <a:pt x="0" y="0"/>
                  </a:lnTo>
                  <a:lnTo>
                    <a:pt x="0" y="1304544"/>
                  </a:lnTo>
                  <a:lnTo>
                    <a:pt x="4572" y="1304544"/>
                  </a:lnTo>
                  <a:lnTo>
                    <a:pt x="4572" y="9144"/>
                  </a:lnTo>
                  <a:lnTo>
                    <a:pt x="10668" y="4572"/>
                  </a:lnTo>
                  <a:lnTo>
                    <a:pt x="10668" y="9144"/>
                  </a:lnTo>
                  <a:lnTo>
                    <a:pt x="1423416" y="9144"/>
                  </a:lnTo>
                  <a:lnTo>
                    <a:pt x="1423416" y="4572"/>
                  </a:lnTo>
                  <a:lnTo>
                    <a:pt x="1427988" y="9144"/>
                  </a:lnTo>
                  <a:lnTo>
                    <a:pt x="1427988" y="1304544"/>
                  </a:lnTo>
                  <a:lnTo>
                    <a:pt x="1432560" y="1304544"/>
                  </a:lnTo>
                  <a:close/>
                </a:path>
                <a:path w="1432560" h="1304925">
                  <a:moveTo>
                    <a:pt x="10668" y="9144"/>
                  </a:moveTo>
                  <a:lnTo>
                    <a:pt x="10668" y="4572"/>
                  </a:lnTo>
                  <a:lnTo>
                    <a:pt x="4572" y="9144"/>
                  </a:lnTo>
                  <a:lnTo>
                    <a:pt x="10668" y="9144"/>
                  </a:lnTo>
                  <a:close/>
                </a:path>
                <a:path w="1432560" h="1304925">
                  <a:moveTo>
                    <a:pt x="10668" y="1293876"/>
                  </a:moveTo>
                  <a:lnTo>
                    <a:pt x="10668" y="9144"/>
                  </a:lnTo>
                  <a:lnTo>
                    <a:pt x="4572" y="9144"/>
                  </a:lnTo>
                  <a:lnTo>
                    <a:pt x="4572" y="1293876"/>
                  </a:lnTo>
                  <a:lnTo>
                    <a:pt x="10668" y="1293876"/>
                  </a:lnTo>
                  <a:close/>
                </a:path>
                <a:path w="1432560" h="1304925">
                  <a:moveTo>
                    <a:pt x="1427988" y="1293876"/>
                  </a:moveTo>
                  <a:lnTo>
                    <a:pt x="4572" y="1293876"/>
                  </a:lnTo>
                  <a:lnTo>
                    <a:pt x="10668" y="1299972"/>
                  </a:lnTo>
                  <a:lnTo>
                    <a:pt x="10668" y="1304544"/>
                  </a:lnTo>
                  <a:lnTo>
                    <a:pt x="1423416" y="1304544"/>
                  </a:lnTo>
                  <a:lnTo>
                    <a:pt x="1423416" y="1299972"/>
                  </a:lnTo>
                  <a:lnTo>
                    <a:pt x="1427988" y="1293876"/>
                  </a:lnTo>
                  <a:close/>
                </a:path>
                <a:path w="1432560" h="1304925">
                  <a:moveTo>
                    <a:pt x="10668" y="1304544"/>
                  </a:moveTo>
                  <a:lnTo>
                    <a:pt x="10668" y="1299972"/>
                  </a:lnTo>
                  <a:lnTo>
                    <a:pt x="4572" y="1293876"/>
                  </a:lnTo>
                  <a:lnTo>
                    <a:pt x="4572" y="1304544"/>
                  </a:lnTo>
                  <a:lnTo>
                    <a:pt x="10668" y="1304544"/>
                  </a:lnTo>
                  <a:close/>
                </a:path>
                <a:path w="1432560" h="1304925">
                  <a:moveTo>
                    <a:pt x="1427988" y="9144"/>
                  </a:moveTo>
                  <a:lnTo>
                    <a:pt x="1423416" y="4572"/>
                  </a:lnTo>
                  <a:lnTo>
                    <a:pt x="1423416" y="9144"/>
                  </a:lnTo>
                  <a:lnTo>
                    <a:pt x="1427988" y="9144"/>
                  </a:lnTo>
                  <a:close/>
                </a:path>
                <a:path w="1432560" h="1304925">
                  <a:moveTo>
                    <a:pt x="1427988" y="1293876"/>
                  </a:moveTo>
                  <a:lnTo>
                    <a:pt x="1427988" y="9144"/>
                  </a:lnTo>
                  <a:lnTo>
                    <a:pt x="1423416" y="9144"/>
                  </a:lnTo>
                  <a:lnTo>
                    <a:pt x="1423416" y="1293876"/>
                  </a:lnTo>
                  <a:lnTo>
                    <a:pt x="1427988" y="1293876"/>
                  </a:lnTo>
                  <a:close/>
                </a:path>
                <a:path w="1432560" h="1304925">
                  <a:moveTo>
                    <a:pt x="1427988" y="1304544"/>
                  </a:moveTo>
                  <a:lnTo>
                    <a:pt x="1427988" y="1293876"/>
                  </a:lnTo>
                  <a:lnTo>
                    <a:pt x="1423416" y="1299972"/>
                  </a:lnTo>
                  <a:lnTo>
                    <a:pt x="1423416" y="1304544"/>
                  </a:lnTo>
                  <a:lnTo>
                    <a:pt x="1427988" y="1304544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 sz="2118"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2972695" y="6267224"/>
            <a:ext cx="2013137" cy="154549"/>
          </a:xfrm>
          <a:prstGeom prst="rect">
            <a:avLst/>
          </a:prstGeom>
        </p:spPr>
        <p:txBody>
          <a:bodyPr vert="horz" wrap="square" lIns="0" tIns="11766" rIns="0" bIns="0" rtlCol="0">
            <a:spAutoFit/>
          </a:bodyPr>
          <a:lstStyle/>
          <a:p>
            <a:pPr marL="11206">
              <a:spcBef>
                <a:spcPts val="93"/>
              </a:spcBef>
            </a:pPr>
            <a:r>
              <a:rPr sz="927" dirty="0">
                <a:latin typeface="Calibri"/>
                <a:cs typeface="Calibri"/>
              </a:rPr>
              <a:t>(Bruno</a:t>
            </a:r>
            <a:r>
              <a:rPr sz="927" spc="-40" dirty="0">
                <a:latin typeface="Calibri"/>
                <a:cs typeface="Calibri"/>
              </a:rPr>
              <a:t> </a:t>
            </a:r>
            <a:r>
              <a:rPr sz="927" spc="-4" dirty="0">
                <a:latin typeface="Calibri"/>
                <a:cs typeface="Calibri"/>
              </a:rPr>
              <a:t>Jobard,</a:t>
            </a:r>
            <a:r>
              <a:rPr sz="927" spc="-13" dirty="0">
                <a:latin typeface="Calibri"/>
                <a:cs typeface="Calibri"/>
              </a:rPr>
              <a:t> </a:t>
            </a:r>
            <a:r>
              <a:rPr sz="927" spc="-4" dirty="0">
                <a:latin typeface="Calibri"/>
                <a:cs typeface="Calibri"/>
              </a:rPr>
              <a:t>Gordon</a:t>
            </a:r>
            <a:r>
              <a:rPr sz="927" spc="-40" dirty="0">
                <a:latin typeface="Calibri"/>
                <a:cs typeface="Calibri"/>
              </a:rPr>
              <a:t> </a:t>
            </a:r>
            <a:r>
              <a:rPr sz="927" dirty="0">
                <a:latin typeface="Calibri"/>
                <a:cs typeface="Calibri"/>
              </a:rPr>
              <a:t>Erlebacher,</a:t>
            </a:r>
            <a:r>
              <a:rPr sz="927" spc="-35" dirty="0">
                <a:latin typeface="Calibri"/>
                <a:cs typeface="Calibri"/>
              </a:rPr>
              <a:t> </a:t>
            </a:r>
            <a:r>
              <a:rPr sz="927" spc="-4" dirty="0">
                <a:latin typeface="Calibri"/>
                <a:cs typeface="Calibri"/>
              </a:rPr>
              <a:t>and</a:t>
            </a:r>
            <a:r>
              <a:rPr sz="927" spc="-18" dirty="0">
                <a:latin typeface="Calibri"/>
                <a:cs typeface="Calibri"/>
              </a:rPr>
              <a:t> </a:t>
            </a:r>
            <a:r>
              <a:rPr sz="927" spc="4" dirty="0">
                <a:latin typeface="Calibri"/>
                <a:cs typeface="Calibri"/>
              </a:rPr>
              <a:t>M</a:t>
            </a:r>
            <a:endParaRPr sz="927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973775" y="6308013"/>
            <a:ext cx="879662" cy="11798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82"/>
              </a:lnSpc>
            </a:pPr>
            <a:r>
              <a:rPr sz="927" dirty="0">
                <a:latin typeface="Calibri"/>
                <a:cs typeface="Calibri"/>
              </a:rPr>
              <a:t>.</a:t>
            </a:r>
            <a:r>
              <a:rPr sz="927" spc="-4" dirty="0">
                <a:latin typeface="Calibri"/>
                <a:cs typeface="Calibri"/>
              </a:rPr>
              <a:t> Yousuff</a:t>
            </a:r>
            <a:r>
              <a:rPr sz="927" spc="-9" dirty="0">
                <a:latin typeface="Calibri"/>
                <a:cs typeface="Calibri"/>
              </a:rPr>
              <a:t> </a:t>
            </a:r>
            <a:r>
              <a:rPr sz="927" spc="-4" dirty="0">
                <a:latin typeface="Calibri"/>
                <a:cs typeface="Calibri"/>
              </a:rPr>
              <a:t>Hussaini)</a:t>
            </a:r>
            <a:endParaRPr sz="927">
              <a:latin typeface="Calibri"/>
              <a:cs typeface="Calibri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537882" y="3340249"/>
            <a:ext cx="7669306" cy="3088901"/>
            <a:chOff x="457200" y="3785616"/>
            <a:chExt cx="8691880" cy="3500754"/>
          </a:xfrm>
        </p:grpSpPr>
        <p:pic>
          <p:nvPicPr>
            <p:cNvPr id="23" name="object 2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57200" y="4035552"/>
              <a:ext cx="2282951" cy="1588007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310628" y="3785616"/>
              <a:ext cx="1837944" cy="3500627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299459" y="5414772"/>
              <a:ext cx="3543300" cy="1871472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1028251" y="4394049"/>
            <a:ext cx="1021976" cy="500232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3177" b="1" dirty="0">
                <a:latin typeface="Calibri"/>
                <a:cs typeface="Calibri"/>
              </a:rPr>
              <a:t>S</a:t>
            </a:r>
            <a:r>
              <a:rPr sz="3177" b="1" spc="-22" dirty="0">
                <a:latin typeface="Calibri"/>
                <a:cs typeface="Calibri"/>
              </a:rPr>
              <a:t>c</a:t>
            </a:r>
            <a:r>
              <a:rPr sz="3177" b="1" dirty="0">
                <a:latin typeface="Calibri"/>
                <a:cs typeface="Calibri"/>
              </a:rPr>
              <a:t>a</a:t>
            </a:r>
            <a:r>
              <a:rPr sz="3177" b="1" spc="4" dirty="0">
                <a:latin typeface="Calibri"/>
                <a:cs typeface="Calibri"/>
              </a:rPr>
              <a:t>l</a:t>
            </a:r>
            <a:r>
              <a:rPr sz="3177" b="1" dirty="0">
                <a:latin typeface="Calibri"/>
                <a:cs typeface="Calibri"/>
              </a:rPr>
              <a:t>ar</a:t>
            </a:r>
            <a:endParaRPr sz="3177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3116579" y="4781323"/>
            <a:ext cx="2352675" cy="500232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3177" b="1" spc="-22" dirty="0">
                <a:latin typeface="Calibri"/>
                <a:cs typeface="Calibri"/>
              </a:rPr>
              <a:t>Vector-valued</a:t>
            </a:r>
            <a:endParaRPr sz="3177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6932852" y="4703330"/>
            <a:ext cx="1128993" cy="500232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3177" b="1" spc="-274" dirty="0">
                <a:latin typeface="Calibri"/>
                <a:cs typeface="Calibri"/>
              </a:rPr>
              <a:t>T</a:t>
            </a:r>
            <a:r>
              <a:rPr sz="3177" b="1" spc="-4" dirty="0">
                <a:latin typeface="Calibri"/>
                <a:cs typeface="Calibri"/>
              </a:rPr>
              <a:t>e</a:t>
            </a:r>
            <a:r>
              <a:rPr sz="3177" b="1" dirty="0">
                <a:latin typeface="Calibri"/>
                <a:cs typeface="Calibri"/>
              </a:rPr>
              <a:t>ns</a:t>
            </a:r>
            <a:r>
              <a:rPr sz="3177" b="1" spc="-4" dirty="0">
                <a:latin typeface="Calibri"/>
                <a:cs typeface="Calibri"/>
              </a:rPr>
              <a:t>o</a:t>
            </a:r>
            <a:r>
              <a:rPr sz="3177" b="1" dirty="0">
                <a:latin typeface="Calibri"/>
                <a:cs typeface="Calibri"/>
              </a:rPr>
              <a:t>r</a:t>
            </a:r>
            <a:endParaRPr sz="3177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22762190"/>
      </p:ext>
    </p:extLst>
  </p:cSld>
  <p:clrMapOvr>
    <a:masterClrMapping/>
  </p:clrMapOvr>
  <p:transition spd="slow">
    <p:pull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18221" y="380326"/>
            <a:ext cx="4990093" cy="608851"/>
          </a:xfrm>
          <a:prstGeom prst="rect">
            <a:avLst/>
          </a:prstGeom>
        </p:spPr>
        <p:txBody>
          <a:bodyPr vert="horz" wrap="square" lIns="0" tIns="11206" rIns="0" bIns="0" rtlCol="0" anchor="b">
            <a:spAutoFit/>
          </a:bodyPr>
          <a:lstStyle/>
          <a:p>
            <a:pPr marL="11206">
              <a:spcBef>
                <a:spcPts val="88"/>
              </a:spcBef>
            </a:pPr>
            <a:r>
              <a:rPr sz="3883" b="1" spc="-4" dirty="0">
                <a:solidFill>
                  <a:schemeClr val="tx1"/>
                </a:solidFill>
                <a:uFill>
                  <a:solidFill>
                    <a:srgbClr val="7F7F7F"/>
                  </a:solidFill>
                </a:uFill>
              </a:rPr>
              <a:t>SciVis</a:t>
            </a:r>
            <a:r>
              <a:rPr sz="3883" b="1" spc="-53" dirty="0">
                <a:solidFill>
                  <a:schemeClr val="tx1"/>
                </a:solidFill>
              </a:rPr>
              <a:t> </a:t>
            </a:r>
            <a:r>
              <a:rPr sz="3883" b="1" spc="-4" dirty="0">
                <a:solidFill>
                  <a:schemeClr val="tx1"/>
                </a:solidFill>
                <a:uFill>
                  <a:solidFill>
                    <a:srgbClr val="000000"/>
                  </a:solidFill>
                </a:uFill>
              </a:rPr>
              <a:t>vs.</a:t>
            </a:r>
            <a:r>
              <a:rPr sz="3883" b="1" spc="-26" dirty="0">
                <a:solidFill>
                  <a:schemeClr val="tx1"/>
                </a:solidFill>
                <a:uFill>
                  <a:solidFill>
                    <a:srgbClr val="000000"/>
                  </a:solidFill>
                </a:uFill>
              </a:rPr>
              <a:t> </a:t>
            </a:r>
            <a:r>
              <a:rPr sz="3883" b="1" spc="-13" dirty="0">
                <a:solidFill>
                  <a:schemeClr val="tx1"/>
                </a:solidFill>
                <a:uFill>
                  <a:solidFill>
                    <a:srgbClr val="000000"/>
                  </a:solidFill>
                </a:uFill>
              </a:rPr>
              <a:t>InfoVis</a:t>
            </a:r>
            <a:endParaRPr sz="3883" b="1" dirty="0">
              <a:solidFill>
                <a:schemeClr val="tx1"/>
              </a:solidFill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223749" y="1781287"/>
            <a:ext cx="183216" cy="28292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765" dirty="0">
                <a:latin typeface="Calibri"/>
                <a:cs typeface="Calibri"/>
              </a:rPr>
              <a:t>w</a:t>
            </a:r>
            <a:endParaRPr sz="1765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324535" y="2042608"/>
            <a:ext cx="2045634" cy="15128"/>
          </a:xfrm>
          <a:custGeom>
            <a:avLst/>
            <a:gdLst/>
            <a:ahLst/>
            <a:cxnLst/>
            <a:rect l="l" t="t" r="r" b="b"/>
            <a:pathLst>
              <a:path w="2318385" h="17144">
                <a:moveTo>
                  <a:pt x="2318003" y="16763"/>
                </a:moveTo>
                <a:lnTo>
                  <a:pt x="2318003" y="0"/>
                </a:lnTo>
                <a:lnTo>
                  <a:pt x="0" y="0"/>
                </a:lnTo>
                <a:lnTo>
                  <a:pt x="0" y="16763"/>
                </a:lnTo>
                <a:lnTo>
                  <a:pt x="2318003" y="1676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118"/>
          </a:p>
        </p:txBody>
      </p:sp>
      <p:sp>
        <p:nvSpPr>
          <p:cNvPr id="5" name="object 5"/>
          <p:cNvSpPr txBox="1"/>
          <p:nvPr/>
        </p:nvSpPr>
        <p:spPr>
          <a:xfrm>
            <a:off x="5277797" y="2293618"/>
            <a:ext cx="128868" cy="25567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588" dirty="0">
                <a:latin typeface="Calibri"/>
                <a:cs typeface="Calibri"/>
              </a:rPr>
              <a:t>o</a:t>
            </a:r>
            <a:endParaRPr sz="1588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23321" y="1813764"/>
            <a:ext cx="4304740" cy="9480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955"/>
              </a:lnSpc>
              <a:tabLst>
                <a:tab pos="302015" algn="l"/>
              </a:tabLst>
            </a:pPr>
            <a:r>
              <a:rPr sz="1765" dirty="0">
                <a:latin typeface="Arial MT"/>
                <a:cs typeface="Arial MT"/>
              </a:rPr>
              <a:t>•	</a:t>
            </a:r>
            <a:r>
              <a:rPr sz="1765" spc="-4" dirty="0">
                <a:latin typeface="Calibri"/>
                <a:cs typeface="Calibri"/>
              </a:rPr>
              <a:t>Scientific</a:t>
            </a:r>
            <a:r>
              <a:rPr sz="1765" spc="18" dirty="0">
                <a:latin typeface="Calibri"/>
                <a:cs typeface="Calibri"/>
              </a:rPr>
              <a:t> </a:t>
            </a:r>
            <a:r>
              <a:rPr sz="1765" spc="-9" dirty="0">
                <a:latin typeface="Calibri"/>
                <a:cs typeface="Calibri"/>
              </a:rPr>
              <a:t>visualization</a:t>
            </a:r>
            <a:r>
              <a:rPr sz="1765" spc="31" dirty="0">
                <a:latin typeface="Calibri"/>
                <a:cs typeface="Calibri"/>
              </a:rPr>
              <a:t> </a:t>
            </a:r>
            <a:r>
              <a:rPr sz="1765" spc="-4" dirty="0">
                <a:latin typeface="Calibri"/>
                <a:cs typeface="Calibri"/>
              </a:rPr>
              <a:t>is</a:t>
            </a:r>
            <a:r>
              <a:rPr sz="1765" spc="13" dirty="0">
                <a:latin typeface="Calibri"/>
                <a:cs typeface="Calibri"/>
              </a:rPr>
              <a:t> </a:t>
            </a:r>
            <a:r>
              <a:rPr sz="1765" spc="-9" dirty="0">
                <a:latin typeface="Calibri"/>
                <a:cs typeface="Calibri"/>
              </a:rPr>
              <a:t>mostly</a:t>
            </a:r>
            <a:r>
              <a:rPr sz="1765" spc="13" dirty="0">
                <a:latin typeface="Calibri"/>
                <a:cs typeface="Calibri"/>
              </a:rPr>
              <a:t> </a:t>
            </a:r>
            <a:r>
              <a:rPr sz="1765" spc="-4" dirty="0">
                <a:latin typeface="Calibri"/>
                <a:cs typeface="Calibri"/>
              </a:rPr>
              <a:t>concerned</a:t>
            </a:r>
            <a:endParaRPr sz="1765">
              <a:latin typeface="Calibri"/>
              <a:cs typeface="Calibri"/>
            </a:endParaRPr>
          </a:p>
          <a:p>
            <a:pPr marL="402873">
              <a:spcBef>
                <a:spcPts val="4"/>
              </a:spcBef>
              <a:tabLst>
                <a:tab pos="656139" algn="l"/>
              </a:tabLst>
            </a:pPr>
            <a:r>
              <a:rPr sz="1588" dirty="0">
                <a:latin typeface="Arial MT"/>
                <a:cs typeface="Arial MT"/>
              </a:rPr>
              <a:t>–	</a:t>
            </a:r>
            <a:r>
              <a:rPr sz="1588" spc="-13" dirty="0">
                <a:latin typeface="Calibri"/>
                <a:cs typeface="Calibri"/>
              </a:rPr>
              <a:t>Data</a:t>
            </a:r>
            <a:r>
              <a:rPr sz="1588" spc="4" dirty="0">
                <a:latin typeface="Calibri"/>
                <a:cs typeface="Calibri"/>
              </a:rPr>
              <a:t> </a:t>
            </a:r>
            <a:r>
              <a:rPr sz="1588" spc="-4" dirty="0">
                <a:latin typeface="Calibri"/>
                <a:cs typeface="Calibri"/>
              </a:rPr>
              <a:t>defined in</a:t>
            </a:r>
            <a:r>
              <a:rPr sz="1588" spc="9" dirty="0">
                <a:latin typeface="Calibri"/>
                <a:cs typeface="Calibri"/>
              </a:rPr>
              <a:t> </a:t>
            </a:r>
            <a:r>
              <a:rPr sz="1588" spc="-9" dirty="0">
                <a:latin typeface="Calibri"/>
                <a:cs typeface="Calibri"/>
              </a:rPr>
              <a:t>physical</a:t>
            </a:r>
            <a:r>
              <a:rPr sz="1588" dirty="0">
                <a:latin typeface="Calibri"/>
                <a:cs typeface="Calibri"/>
              </a:rPr>
              <a:t> space,</a:t>
            </a:r>
            <a:r>
              <a:rPr sz="1588" spc="4" dirty="0">
                <a:latin typeface="Calibri"/>
                <a:cs typeface="Calibri"/>
              </a:rPr>
              <a:t> </a:t>
            </a:r>
            <a:r>
              <a:rPr sz="1588" spc="-4" dirty="0">
                <a:latin typeface="Calibri"/>
                <a:cs typeface="Calibri"/>
              </a:rPr>
              <a:t>i.e.</a:t>
            </a:r>
            <a:r>
              <a:rPr sz="1588" spc="-18" dirty="0">
                <a:latin typeface="Calibri"/>
                <a:cs typeface="Calibri"/>
              </a:rPr>
              <a:t> </a:t>
            </a:r>
            <a:r>
              <a:rPr sz="1588" spc="-9" dirty="0">
                <a:latin typeface="Calibri"/>
                <a:cs typeface="Calibri"/>
              </a:rPr>
              <a:t>spatio-te</a:t>
            </a:r>
            <a:endParaRPr sz="1588">
              <a:latin typeface="Calibri"/>
              <a:cs typeface="Calibri"/>
            </a:endParaRPr>
          </a:p>
          <a:p>
            <a:pPr marL="656139" indent="-253266">
              <a:lnSpc>
                <a:spcPct val="80000"/>
              </a:lnSpc>
              <a:spcBef>
                <a:spcPts val="383"/>
              </a:spcBef>
              <a:tabLst>
                <a:tab pos="656139" algn="l"/>
              </a:tabLst>
            </a:pPr>
            <a:r>
              <a:rPr sz="1588" dirty="0">
                <a:latin typeface="Arial MT"/>
                <a:cs typeface="Arial MT"/>
              </a:rPr>
              <a:t>–	</a:t>
            </a:r>
            <a:r>
              <a:rPr sz="1588" spc="-13" dirty="0">
                <a:latin typeface="Calibri"/>
                <a:cs typeface="Calibri"/>
              </a:rPr>
              <a:t>Data</a:t>
            </a:r>
            <a:r>
              <a:rPr sz="1588" spc="13" dirty="0">
                <a:latin typeface="Calibri"/>
                <a:cs typeface="Calibri"/>
              </a:rPr>
              <a:t> </a:t>
            </a:r>
            <a:r>
              <a:rPr sz="1588" spc="-4" dirty="0">
                <a:latin typeface="Calibri"/>
                <a:cs typeface="Calibri"/>
              </a:rPr>
              <a:t>describes</a:t>
            </a:r>
            <a:r>
              <a:rPr sz="1588" spc="4" dirty="0">
                <a:latin typeface="Calibri"/>
                <a:cs typeface="Calibri"/>
              </a:rPr>
              <a:t> </a:t>
            </a:r>
            <a:r>
              <a:rPr sz="1588" spc="-9" dirty="0">
                <a:latin typeface="Calibri"/>
                <a:cs typeface="Calibri"/>
              </a:rPr>
              <a:t>continuous</a:t>
            </a:r>
            <a:r>
              <a:rPr sz="1588" spc="18" dirty="0">
                <a:latin typeface="Calibri"/>
                <a:cs typeface="Calibri"/>
              </a:rPr>
              <a:t> </a:t>
            </a:r>
            <a:r>
              <a:rPr sz="1588" spc="-9" dirty="0">
                <a:latin typeface="Calibri"/>
                <a:cs typeface="Calibri"/>
              </a:rPr>
              <a:t>events </a:t>
            </a:r>
            <a:r>
              <a:rPr sz="1588" spc="-4" dirty="0">
                <a:latin typeface="Calibri"/>
                <a:cs typeface="Calibri"/>
              </a:rPr>
              <a:t>in</a:t>
            </a:r>
            <a:r>
              <a:rPr sz="1588" spc="18" dirty="0">
                <a:latin typeface="Calibri"/>
                <a:cs typeface="Calibri"/>
              </a:rPr>
              <a:t> </a:t>
            </a:r>
            <a:r>
              <a:rPr sz="1588" spc="-9" dirty="0">
                <a:latin typeface="Calibri"/>
                <a:cs typeface="Calibri"/>
              </a:rPr>
              <a:t>continu </a:t>
            </a:r>
            <a:r>
              <a:rPr sz="1588" spc="-4" dirty="0">
                <a:latin typeface="Calibri"/>
                <a:cs typeface="Calibri"/>
              </a:rPr>
              <a:t> </a:t>
            </a:r>
            <a:r>
              <a:rPr sz="1588" spc="-9" dirty="0">
                <a:latin typeface="Calibri"/>
                <a:cs typeface="Calibri"/>
              </a:rPr>
              <a:t>representation</a:t>
            </a:r>
            <a:r>
              <a:rPr sz="1588" spc="-4" dirty="0">
                <a:latin typeface="Calibri"/>
                <a:cs typeface="Calibri"/>
              </a:rPr>
              <a:t> is</a:t>
            </a:r>
            <a:r>
              <a:rPr sz="1588" dirty="0">
                <a:latin typeface="Calibri"/>
                <a:cs typeface="Calibri"/>
              </a:rPr>
              <a:t> </a:t>
            </a:r>
            <a:r>
              <a:rPr sz="1588" spc="-13" dirty="0">
                <a:latin typeface="Calibri"/>
                <a:cs typeface="Calibri"/>
              </a:rPr>
              <a:t>discrete</a:t>
            </a:r>
            <a:r>
              <a:rPr sz="1588" spc="26" dirty="0">
                <a:latin typeface="Calibri"/>
                <a:cs typeface="Calibri"/>
              </a:rPr>
              <a:t> </a:t>
            </a:r>
            <a:r>
              <a:rPr sz="1588" spc="-4" dirty="0">
                <a:latin typeface="Calibri"/>
                <a:cs typeface="Calibri"/>
              </a:rPr>
              <a:t>(i.e. sampled</a:t>
            </a:r>
            <a:r>
              <a:rPr sz="1588" spc="13" dirty="0">
                <a:latin typeface="Calibri"/>
                <a:cs typeface="Calibri"/>
              </a:rPr>
              <a:t> </a:t>
            </a:r>
            <a:r>
              <a:rPr sz="1588" spc="-9" dirty="0">
                <a:latin typeface="Calibri"/>
                <a:cs typeface="Calibri"/>
              </a:rPr>
              <a:t>data)</a:t>
            </a:r>
            <a:endParaRPr sz="1588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259439" y="1848634"/>
            <a:ext cx="2711263" cy="13402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5038">
              <a:lnSpc>
                <a:spcPts val="1681"/>
              </a:lnSpc>
            </a:pPr>
            <a:r>
              <a:rPr sz="1765" dirty="0">
                <a:latin typeface="Calibri"/>
                <a:cs typeface="Calibri"/>
              </a:rPr>
              <a:t>ith:</a:t>
            </a:r>
            <a:endParaRPr sz="1765">
              <a:latin typeface="Calibri"/>
              <a:cs typeface="Calibri"/>
            </a:endParaRPr>
          </a:p>
          <a:p>
            <a:pPr marL="135598" marR="254387" indent="-136159">
              <a:spcBef>
                <a:spcPts val="4"/>
              </a:spcBef>
            </a:pPr>
            <a:r>
              <a:rPr sz="1588" spc="-9" dirty="0">
                <a:latin typeface="Calibri"/>
                <a:cs typeface="Calibri"/>
              </a:rPr>
              <a:t>mporal</a:t>
            </a:r>
            <a:r>
              <a:rPr sz="1588" spc="-4" dirty="0">
                <a:latin typeface="Calibri"/>
                <a:cs typeface="Calibri"/>
              </a:rPr>
              <a:t> </a:t>
            </a:r>
            <a:r>
              <a:rPr sz="1588" spc="-13" dirty="0">
                <a:latin typeface="Calibri"/>
                <a:cs typeface="Calibri"/>
              </a:rPr>
              <a:t>data</a:t>
            </a:r>
            <a:r>
              <a:rPr sz="1588" spc="-4" dirty="0">
                <a:latin typeface="Calibri"/>
                <a:cs typeface="Calibri"/>
              </a:rPr>
              <a:t> (2~4</a:t>
            </a:r>
            <a:r>
              <a:rPr sz="1588" spc="4" dirty="0">
                <a:latin typeface="Calibri"/>
                <a:cs typeface="Calibri"/>
              </a:rPr>
              <a:t> </a:t>
            </a:r>
            <a:r>
              <a:rPr sz="1588" spc="-4" dirty="0">
                <a:latin typeface="Calibri"/>
                <a:cs typeface="Calibri"/>
              </a:rPr>
              <a:t>dimensions) </a:t>
            </a:r>
            <a:r>
              <a:rPr sz="1588" spc="-349" dirty="0">
                <a:latin typeface="Calibri"/>
                <a:cs typeface="Calibri"/>
              </a:rPr>
              <a:t> </a:t>
            </a:r>
            <a:r>
              <a:rPr sz="1588" dirty="0">
                <a:latin typeface="Calibri"/>
                <a:cs typeface="Calibri"/>
              </a:rPr>
              <a:t>us</a:t>
            </a:r>
            <a:r>
              <a:rPr sz="1588" spc="4" dirty="0">
                <a:latin typeface="Calibri"/>
                <a:cs typeface="Calibri"/>
              </a:rPr>
              <a:t> </a:t>
            </a:r>
            <a:r>
              <a:rPr sz="1588" dirty="0">
                <a:latin typeface="Calibri"/>
                <a:cs typeface="Calibri"/>
              </a:rPr>
              <a:t>space,</a:t>
            </a:r>
            <a:r>
              <a:rPr sz="1588" spc="4" dirty="0">
                <a:latin typeface="Calibri"/>
                <a:cs typeface="Calibri"/>
              </a:rPr>
              <a:t> </a:t>
            </a:r>
            <a:r>
              <a:rPr sz="1588" spc="-26" dirty="0">
                <a:latin typeface="Calibri"/>
                <a:cs typeface="Calibri"/>
              </a:rPr>
              <a:t>however,</a:t>
            </a:r>
            <a:r>
              <a:rPr sz="1588" spc="4" dirty="0">
                <a:latin typeface="Calibri"/>
                <a:cs typeface="Calibri"/>
              </a:rPr>
              <a:t> </a:t>
            </a:r>
            <a:r>
              <a:rPr sz="1588" spc="-4" dirty="0">
                <a:latin typeface="Calibri"/>
                <a:cs typeface="Calibri"/>
              </a:rPr>
              <a:t>the</a:t>
            </a:r>
            <a:endParaRPr sz="1588">
              <a:latin typeface="Calibri"/>
              <a:cs typeface="Calibri"/>
            </a:endParaRPr>
          </a:p>
          <a:p>
            <a:pPr>
              <a:spcBef>
                <a:spcPts val="22"/>
              </a:spcBef>
            </a:pPr>
            <a:endParaRPr sz="1544">
              <a:latin typeface="Calibri"/>
              <a:cs typeface="Calibri"/>
            </a:endParaRPr>
          </a:p>
          <a:p>
            <a:pPr marL="50429" indent="66679">
              <a:lnSpc>
                <a:spcPct val="80000"/>
              </a:lnSpc>
            </a:pPr>
            <a:r>
              <a:rPr sz="1588" spc="-9" dirty="0">
                <a:latin typeface="Calibri"/>
                <a:cs typeface="Calibri"/>
              </a:rPr>
              <a:t>nt</a:t>
            </a:r>
            <a:r>
              <a:rPr sz="1588" spc="-22" dirty="0">
                <a:latin typeface="Calibri"/>
                <a:cs typeface="Calibri"/>
              </a:rPr>
              <a:t> </a:t>
            </a:r>
            <a:r>
              <a:rPr sz="1588" spc="-13" dirty="0">
                <a:latin typeface="Calibri"/>
                <a:cs typeface="Calibri"/>
              </a:rPr>
              <a:t>data</a:t>
            </a:r>
            <a:r>
              <a:rPr sz="1588" spc="-4" dirty="0">
                <a:latin typeface="Calibri"/>
                <a:cs typeface="Calibri"/>
              </a:rPr>
              <a:t> </a:t>
            </a:r>
            <a:r>
              <a:rPr sz="1588" spc="-9" dirty="0">
                <a:latin typeface="Calibri"/>
                <a:cs typeface="Calibri"/>
              </a:rPr>
              <a:t>from</a:t>
            </a:r>
            <a:r>
              <a:rPr sz="1588" dirty="0">
                <a:latin typeface="Calibri"/>
                <a:cs typeface="Calibri"/>
              </a:rPr>
              <a:t> </a:t>
            </a:r>
            <a:r>
              <a:rPr sz="1588" spc="-9" dirty="0">
                <a:latin typeface="Calibri"/>
                <a:cs typeface="Calibri"/>
              </a:rPr>
              <a:t>physics,</a:t>
            </a:r>
            <a:r>
              <a:rPr sz="1588" dirty="0">
                <a:latin typeface="Calibri"/>
                <a:cs typeface="Calibri"/>
              </a:rPr>
              <a:t> </a:t>
            </a:r>
            <a:r>
              <a:rPr sz="1588" spc="-18" dirty="0">
                <a:latin typeface="Calibri"/>
                <a:cs typeface="Calibri"/>
              </a:rPr>
              <a:t>chemistry, </a:t>
            </a:r>
            <a:r>
              <a:rPr sz="1588" spc="-344" dirty="0">
                <a:latin typeface="Calibri"/>
                <a:cs typeface="Calibri"/>
              </a:rPr>
              <a:t> </a:t>
            </a:r>
            <a:r>
              <a:rPr sz="1588" spc="-22" dirty="0">
                <a:latin typeface="Calibri"/>
                <a:cs typeface="Calibri"/>
              </a:rPr>
              <a:t>anography,</a:t>
            </a:r>
            <a:r>
              <a:rPr sz="1588" spc="13" dirty="0">
                <a:latin typeface="Calibri"/>
                <a:cs typeface="Calibri"/>
              </a:rPr>
              <a:t> </a:t>
            </a:r>
            <a:r>
              <a:rPr sz="1588" spc="-22" dirty="0">
                <a:latin typeface="Calibri"/>
                <a:cs typeface="Calibri"/>
              </a:rPr>
              <a:t>energy,</a:t>
            </a:r>
            <a:r>
              <a:rPr sz="1588" spc="4" dirty="0">
                <a:latin typeface="Calibri"/>
                <a:cs typeface="Calibri"/>
              </a:rPr>
              <a:t> </a:t>
            </a:r>
            <a:r>
              <a:rPr sz="1588" dirty="0">
                <a:latin typeface="Calibri"/>
                <a:cs typeface="Calibri"/>
              </a:rPr>
              <a:t>……</a:t>
            </a:r>
            <a:endParaRPr sz="1588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426733" y="2759617"/>
            <a:ext cx="3949513" cy="664786"/>
          </a:xfrm>
          <a:prstGeom prst="rect">
            <a:avLst/>
          </a:prstGeom>
        </p:spPr>
        <p:txBody>
          <a:bodyPr vert="horz" wrap="square" lIns="0" tIns="29135" rIns="0" bIns="0" rtlCol="0">
            <a:spAutoFit/>
          </a:bodyPr>
          <a:lstStyle/>
          <a:p>
            <a:pPr marL="252706" indent="-253266">
              <a:lnSpc>
                <a:spcPct val="80000"/>
              </a:lnSpc>
              <a:spcBef>
                <a:spcPts val="229"/>
              </a:spcBef>
              <a:tabLst>
                <a:tab pos="252706" algn="l"/>
              </a:tabLst>
            </a:pPr>
            <a:r>
              <a:rPr sz="1588" dirty="0">
                <a:latin typeface="Arial MT"/>
                <a:cs typeface="Arial MT"/>
              </a:rPr>
              <a:t>–	</a:t>
            </a:r>
            <a:r>
              <a:rPr sz="1588" spc="-9" dirty="0">
                <a:latin typeface="Calibri"/>
                <a:cs typeface="Calibri"/>
              </a:rPr>
              <a:t>Examples</a:t>
            </a:r>
            <a:r>
              <a:rPr sz="1588" spc="4" dirty="0">
                <a:latin typeface="Calibri"/>
                <a:cs typeface="Calibri"/>
              </a:rPr>
              <a:t> </a:t>
            </a:r>
            <a:r>
              <a:rPr sz="1588" spc="-4" dirty="0">
                <a:latin typeface="Calibri"/>
                <a:cs typeface="Calibri"/>
              </a:rPr>
              <a:t>include</a:t>
            </a:r>
            <a:r>
              <a:rPr sz="1588" spc="26" dirty="0">
                <a:latin typeface="Calibri"/>
                <a:cs typeface="Calibri"/>
              </a:rPr>
              <a:t> </a:t>
            </a:r>
            <a:r>
              <a:rPr sz="1588" spc="-9" dirty="0">
                <a:latin typeface="Calibri"/>
                <a:cs typeface="Calibri"/>
              </a:rPr>
              <a:t>simulation</a:t>
            </a:r>
            <a:r>
              <a:rPr sz="1588" spc="13" dirty="0">
                <a:latin typeface="Calibri"/>
                <a:cs typeface="Calibri"/>
              </a:rPr>
              <a:t> </a:t>
            </a:r>
            <a:r>
              <a:rPr sz="1588" dirty="0">
                <a:latin typeface="Calibri"/>
                <a:cs typeface="Calibri"/>
              </a:rPr>
              <a:t>and </a:t>
            </a:r>
            <a:r>
              <a:rPr sz="1588" spc="-4" dirty="0">
                <a:latin typeface="Calibri"/>
                <a:cs typeface="Calibri"/>
              </a:rPr>
              <a:t>measureme </a:t>
            </a:r>
            <a:r>
              <a:rPr sz="1588" spc="-349" dirty="0">
                <a:latin typeface="Calibri"/>
                <a:cs typeface="Calibri"/>
              </a:rPr>
              <a:t> </a:t>
            </a:r>
            <a:r>
              <a:rPr sz="1588" spc="-4" dirty="0">
                <a:latin typeface="Calibri"/>
                <a:cs typeface="Calibri"/>
              </a:rPr>
              <a:t>geo-science,</a:t>
            </a:r>
            <a:r>
              <a:rPr sz="1588" spc="13" dirty="0">
                <a:latin typeface="Calibri"/>
                <a:cs typeface="Calibri"/>
              </a:rPr>
              <a:t> </a:t>
            </a:r>
            <a:r>
              <a:rPr sz="1588" spc="-9" dirty="0">
                <a:latin typeface="Calibri"/>
                <a:cs typeface="Calibri"/>
              </a:rPr>
              <a:t>medical-biological,</a:t>
            </a:r>
            <a:r>
              <a:rPr sz="1588" spc="49" dirty="0">
                <a:latin typeface="Calibri"/>
                <a:cs typeface="Calibri"/>
              </a:rPr>
              <a:t> </a:t>
            </a:r>
            <a:r>
              <a:rPr sz="1588" spc="-9" dirty="0">
                <a:latin typeface="Calibri"/>
                <a:cs typeface="Calibri"/>
              </a:rPr>
              <a:t>climate,</a:t>
            </a:r>
            <a:r>
              <a:rPr sz="1588" spc="26" dirty="0">
                <a:latin typeface="Calibri"/>
                <a:cs typeface="Calibri"/>
              </a:rPr>
              <a:t> </a:t>
            </a:r>
            <a:r>
              <a:rPr sz="1588" spc="-4" dirty="0">
                <a:latin typeface="Calibri"/>
                <a:cs typeface="Calibri"/>
              </a:rPr>
              <a:t>oce</a:t>
            </a:r>
            <a:endParaRPr sz="1588">
              <a:latin typeface="Calibri"/>
              <a:cs typeface="Calibri"/>
            </a:endParaRPr>
          </a:p>
          <a:p>
            <a:pPr>
              <a:tabLst>
                <a:tab pos="252706" algn="l"/>
              </a:tabLst>
            </a:pPr>
            <a:r>
              <a:rPr sz="1588" dirty="0">
                <a:latin typeface="Arial MT"/>
                <a:cs typeface="Arial MT"/>
              </a:rPr>
              <a:t>–	</a:t>
            </a:r>
            <a:r>
              <a:rPr sz="1588" spc="-9" dirty="0">
                <a:latin typeface="Calibri"/>
                <a:cs typeface="Calibri"/>
              </a:rPr>
              <a:t>Features</a:t>
            </a:r>
            <a:r>
              <a:rPr sz="1588" spc="-31" dirty="0">
                <a:latin typeface="Calibri"/>
                <a:cs typeface="Calibri"/>
              </a:rPr>
              <a:t> </a:t>
            </a:r>
            <a:r>
              <a:rPr sz="1588" spc="-9" dirty="0">
                <a:latin typeface="Calibri"/>
                <a:cs typeface="Calibri"/>
              </a:rPr>
              <a:t>are</a:t>
            </a:r>
            <a:r>
              <a:rPr sz="1588" spc="-13" dirty="0">
                <a:latin typeface="Calibri"/>
                <a:cs typeface="Calibri"/>
              </a:rPr>
              <a:t> </a:t>
            </a:r>
            <a:r>
              <a:rPr sz="1588" spc="-4" dirty="0">
                <a:latin typeface="Calibri"/>
                <a:cs typeface="Calibri"/>
              </a:rPr>
              <a:t>well-defined</a:t>
            </a:r>
            <a:endParaRPr sz="1588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12115" y="4481455"/>
            <a:ext cx="6855199" cy="1654842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313781" indent="-302575">
              <a:spcBef>
                <a:spcPts val="88"/>
              </a:spcBef>
              <a:buFont typeface="Arial MT"/>
              <a:buChar char="•"/>
              <a:tabLst>
                <a:tab pos="313221" algn="l"/>
                <a:tab pos="313781" algn="l"/>
              </a:tabLst>
            </a:pPr>
            <a:r>
              <a:rPr sz="1765" b="1" u="heavy" spc="-9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Information</a:t>
            </a:r>
            <a:r>
              <a:rPr sz="1765" b="1" u="heavy" spc="-18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1765" b="1" u="heavy" spc="-4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visualization</a:t>
            </a:r>
            <a:r>
              <a:rPr sz="1765" b="1" spc="-35" dirty="0">
                <a:latin typeface="Calibri"/>
                <a:cs typeface="Calibri"/>
              </a:rPr>
              <a:t> </a:t>
            </a:r>
            <a:r>
              <a:rPr sz="1765" spc="-9" dirty="0">
                <a:latin typeface="Calibri"/>
                <a:cs typeface="Calibri"/>
              </a:rPr>
              <a:t>focuses</a:t>
            </a:r>
            <a:r>
              <a:rPr sz="1765" dirty="0">
                <a:latin typeface="Calibri"/>
                <a:cs typeface="Calibri"/>
              </a:rPr>
              <a:t> on:</a:t>
            </a:r>
            <a:endParaRPr sz="1765">
              <a:latin typeface="Calibri"/>
              <a:cs typeface="Calibri"/>
            </a:endParaRPr>
          </a:p>
          <a:p>
            <a:pPr marL="667346" lvl="1" indent="-253827">
              <a:spcBef>
                <a:spcPts val="9"/>
              </a:spcBef>
              <a:buFont typeface="Arial MT"/>
              <a:buChar char="–"/>
              <a:tabLst>
                <a:tab pos="667346" algn="l"/>
                <a:tab pos="667906" algn="l"/>
              </a:tabLst>
            </a:pPr>
            <a:r>
              <a:rPr sz="1588" spc="-4" dirty="0">
                <a:latin typeface="Calibri"/>
                <a:cs typeface="Calibri"/>
              </a:rPr>
              <a:t>high-dimensional</a:t>
            </a:r>
            <a:r>
              <a:rPr sz="1588" spc="18" dirty="0">
                <a:latin typeface="Calibri"/>
                <a:cs typeface="Calibri"/>
              </a:rPr>
              <a:t> </a:t>
            </a:r>
            <a:r>
              <a:rPr sz="1588" spc="-4" dirty="0">
                <a:latin typeface="Calibri"/>
                <a:cs typeface="Calibri"/>
              </a:rPr>
              <a:t>(&gt;&gt;4),</a:t>
            </a:r>
            <a:r>
              <a:rPr sz="1588" spc="18" dirty="0">
                <a:latin typeface="Calibri"/>
                <a:cs typeface="Calibri"/>
              </a:rPr>
              <a:t> </a:t>
            </a:r>
            <a:r>
              <a:rPr sz="1588" spc="-13" dirty="0">
                <a:latin typeface="Calibri"/>
                <a:cs typeface="Calibri"/>
              </a:rPr>
              <a:t>abstract</a:t>
            </a:r>
            <a:r>
              <a:rPr sz="1588" spc="9" dirty="0">
                <a:latin typeface="Calibri"/>
                <a:cs typeface="Calibri"/>
              </a:rPr>
              <a:t> </a:t>
            </a:r>
            <a:r>
              <a:rPr sz="1588" spc="-13" dirty="0">
                <a:latin typeface="Calibri"/>
                <a:cs typeface="Calibri"/>
              </a:rPr>
              <a:t>data</a:t>
            </a:r>
            <a:r>
              <a:rPr sz="1588" dirty="0">
                <a:latin typeface="Calibri"/>
                <a:cs typeface="Calibri"/>
              </a:rPr>
              <a:t> </a:t>
            </a:r>
            <a:r>
              <a:rPr sz="1588" spc="-4" dirty="0">
                <a:latin typeface="Calibri"/>
                <a:cs typeface="Calibri"/>
              </a:rPr>
              <a:t>(i.e.</a:t>
            </a:r>
            <a:r>
              <a:rPr sz="1588" spc="13" dirty="0">
                <a:latin typeface="Calibri"/>
                <a:cs typeface="Calibri"/>
              </a:rPr>
              <a:t> </a:t>
            </a:r>
            <a:r>
              <a:rPr sz="1588" spc="-4" dirty="0">
                <a:latin typeface="Calibri"/>
                <a:cs typeface="Calibri"/>
              </a:rPr>
              <a:t>tree,</a:t>
            </a:r>
            <a:r>
              <a:rPr sz="1588" spc="9" dirty="0">
                <a:latin typeface="Calibri"/>
                <a:cs typeface="Calibri"/>
              </a:rPr>
              <a:t> </a:t>
            </a:r>
            <a:r>
              <a:rPr sz="1588" spc="-4" dirty="0">
                <a:latin typeface="Calibri"/>
                <a:cs typeface="Calibri"/>
              </a:rPr>
              <a:t>graphs, </a:t>
            </a:r>
            <a:r>
              <a:rPr sz="1588" spc="-22" dirty="0">
                <a:latin typeface="Calibri"/>
                <a:cs typeface="Calibri"/>
              </a:rPr>
              <a:t>hierarchy,</a:t>
            </a:r>
            <a:r>
              <a:rPr sz="1588" spc="22" dirty="0">
                <a:latin typeface="Calibri"/>
                <a:cs typeface="Calibri"/>
              </a:rPr>
              <a:t> </a:t>
            </a:r>
            <a:r>
              <a:rPr sz="1588" dirty="0">
                <a:latin typeface="Calibri"/>
                <a:cs typeface="Calibri"/>
              </a:rPr>
              <a:t>…)</a:t>
            </a:r>
            <a:endParaRPr sz="1588">
              <a:latin typeface="Calibri"/>
              <a:cs typeface="Calibri"/>
            </a:endParaRPr>
          </a:p>
          <a:p>
            <a:pPr marL="667346" lvl="1" indent="-253827">
              <a:buFont typeface="Arial MT"/>
              <a:buChar char="–"/>
              <a:tabLst>
                <a:tab pos="667346" algn="l"/>
                <a:tab pos="667906" algn="l"/>
              </a:tabLst>
            </a:pPr>
            <a:r>
              <a:rPr sz="1588" spc="-13" dirty="0">
                <a:latin typeface="Calibri"/>
                <a:cs typeface="Calibri"/>
              </a:rPr>
              <a:t>Data</a:t>
            </a:r>
            <a:r>
              <a:rPr sz="1588" spc="4" dirty="0">
                <a:latin typeface="Calibri"/>
                <a:cs typeface="Calibri"/>
              </a:rPr>
              <a:t> </a:t>
            </a:r>
            <a:r>
              <a:rPr sz="1588" spc="-4" dirty="0">
                <a:latin typeface="Calibri"/>
                <a:cs typeface="Calibri"/>
              </a:rPr>
              <a:t>is</a:t>
            </a:r>
            <a:r>
              <a:rPr sz="1588" dirty="0">
                <a:latin typeface="Calibri"/>
                <a:cs typeface="Calibri"/>
              </a:rPr>
              <a:t> </a:t>
            </a:r>
            <a:r>
              <a:rPr sz="1588" spc="-13" dirty="0">
                <a:latin typeface="Calibri"/>
                <a:cs typeface="Calibri"/>
              </a:rPr>
              <a:t>discrete</a:t>
            </a:r>
            <a:r>
              <a:rPr sz="1588" spc="9" dirty="0">
                <a:latin typeface="Calibri"/>
                <a:cs typeface="Calibri"/>
              </a:rPr>
              <a:t> </a:t>
            </a:r>
            <a:r>
              <a:rPr sz="1588" spc="-4" dirty="0">
                <a:latin typeface="Calibri"/>
                <a:cs typeface="Calibri"/>
              </a:rPr>
              <a:t>in</a:t>
            </a:r>
            <a:r>
              <a:rPr sz="1588" spc="9" dirty="0">
                <a:latin typeface="Calibri"/>
                <a:cs typeface="Calibri"/>
              </a:rPr>
              <a:t> </a:t>
            </a:r>
            <a:r>
              <a:rPr sz="1588" spc="-4" dirty="0">
                <a:latin typeface="Calibri"/>
                <a:cs typeface="Calibri"/>
              </a:rPr>
              <a:t>the</a:t>
            </a:r>
            <a:r>
              <a:rPr sz="1588" spc="9" dirty="0">
                <a:latin typeface="Calibri"/>
                <a:cs typeface="Calibri"/>
              </a:rPr>
              <a:t> </a:t>
            </a:r>
            <a:r>
              <a:rPr sz="1588" spc="-9" dirty="0">
                <a:latin typeface="Calibri"/>
                <a:cs typeface="Calibri"/>
              </a:rPr>
              <a:t>nature</a:t>
            </a:r>
            <a:endParaRPr sz="1588">
              <a:latin typeface="Calibri"/>
              <a:cs typeface="Calibri"/>
            </a:endParaRPr>
          </a:p>
          <a:p>
            <a:pPr marL="667346" lvl="1" indent="-253827">
              <a:lnSpc>
                <a:spcPts val="1716"/>
              </a:lnSpc>
              <a:buFont typeface="Arial MT"/>
              <a:buChar char="–"/>
              <a:tabLst>
                <a:tab pos="667346" algn="l"/>
                <a:tab pos="667906" algn="l"/>
              </a:tabLst>
            </a:pPr>
            <a:r>
              <a:rPr sz="1588" spc="-9" dirty="0">
                <a:latin typeface="Calibri"/>
                <a:cs typeface="Calibri"/>
              </a:rPr>
              <a:t>Examples</a:t>
            </a:r>
            <a:r>
              <a:rPr sz="1588" spc="9" dirty="0">
                <a:latin typeface="Calibri"/>
                <a:cs typeface="Calibri"/>
              </a:rPr>
              <a:t> </a:t>
            </a:r>
            <a:r>
              <a:rPr sz="1588" spc="-4" dirty="0">
                <a:latin typeface="Calibri"/>
                <a:cs typeface="Calibri"/>
              </a:rPr>
              <a:t>include</a:t>
            </a:r>
            <a:r>
              <a:rPr sz="1588" spc="35" dirty="0">
                <a:latin typeface="Calibri"/>
                <a:cs typeface="Calibri"/>
              </a:rPr>
              <a:t> </a:t>
            </a:r>
            <a:r>
              <a:rPr sz="1588" spc="-4" dirty="0">
                <a:latin typeface="Calibri"/>
                <a:cs typeface="Calibri"/>
              </a:rPr>
              <a:t>financial,</a:t>
            </a:r>
            <a:r>
              <a:rPr sz="1588" spc="26" dirty="0">
                <a:latin typeface="Calibri"/>
                <a:cs typeface="Calibri"/>
              </a:rPr>
              <a:t> </a:t>
            </a:r>
            <a:r>
              <a:rPr sz="1588" spc="-9" dirty="0">
                <a:latin typeface="Calibri"/>
                <a:cs typeface="Calibri"/>
              </a:rPr>
              <a:t>marketing,</a:t>
            </a:r>
            <a:r>
              <a:rPr sz="1588" spc="18" dirty="0">
                <a:latin typeface="Calibri"/>
                <a:cs typeface="Calibri"/>
              </a:rPr>
              <a:t> </a:t>
            </a:r>
            <a:r>
              <a:rPr sz="1588" spc="-9" dirty="0">
                <a:latin typeface="Calibri"/>
                <a:cs typeface="Calibri"/>
              </a:rPr>
              <a:t>HR,</a:t>
            </a:r>
            <a:r>
              <a:rPr sz="1588" spc="26" dirty="0">
                <a:latin typeface="Calibri"/>
                <a:cs typeface="Calibri"/>
              </a:rPr>
              <a:t> </a:t>
            </a:r>
            <a:r>
              <a:rPr sz="1588" spc="-13" dirty="0">
                <a:latin typeface="Calibri"/>
                <a:cs typeface="Calibri"/>
              </a:rPr>
              <a:t>statistical,</a:t>
            </a:r>
            <a:r>
              <a:rPr sz="1588" spc="13" dirty="0">
                <a:latin typeface="Calibri"/>
                <a:cs typeface="Calibri"/>
              </a:rPr>
              <a:t> </a:t>
            </a:r>
            <a:r>
              <a:rPr sz="1588" spc="-4" dirty="0">
                <a:latin typeface="Calibri"/>
                <a:cs typeface="Calibri"/>
              </a:rPr>
              <a:t>social</a:t>
            </a:r>
            <a:r>
              <a:rPr sz="1588" spc="13" dirty="0">
                <a:latin typeface="Calibri"/>
                <a:cs typeface="Calibri"/>
              </a:rPr>
              <a:t> </a:t>
            </a:r>
            <a:r>
              <a:rPr sz="1588" spc="-4" dirty="0">
                <a:latin typeface="Calibri"/>
                <a:cs typeface="Calibri"/>
              </a:rPr>
              <a:t>media,</a:t>
            </a:r>
            <a:r>
              <a:rPr sz="1588" spc="18" dirty="0">
                <a:latin typeface="Calibri"/>
                <a:cs typeface="Calibri"/>
              </a:rPr>
              <a:t> </a:t>
            </a:r>
            <a:r>
              <a:rPr sz="1588" spc="-9" dirty="0">
                <a:latin typeface="Calibri"/>
                <a:cs typeface="Calibri"/>
              </a:rPr>
              <a:t>political,</a:t>
            </a:r>
            <a:endParaRPr sz="1588">
              <a:latin typeface="Calibri"/>
              <a:cs typeface="Calibri"/>
            </a:endParaRPr>
          </a:p>
          <a:p>
            <a:pPr marL="667346">
              <a:lnSpc>
                <a:spcPts val="1716"/>
              </a:lnSpc>
            </a:pPr>
            <a:r>
              <a:rPr sz="1588" dirty="0">
                <a:latin typeface="Calibri"/>
                <a:cs typeface="Calibri"/>
              </a:rPr>
              <a:t>…...</a:t>
            </a:r>
            <a:endParaRPr sz="1588">
              <a:latin typeface="Calibri"/>
              <a:cs typeface="Calibri"/>
            </a:endParaRPr>
          </a:p>
          <a:p>
            <a:pPr marL="667346" marR="348522" lvl="1" indent="-253266">
              <a:lnSpc>
                <a:spcPct val="80000"/>
              </a:lnSpc>
              <a:spcBef>
                <a:spcPts val="379"/>
              </a:spcBef>
              <a:buFont typeface="Arial MT"/>
              <a:buChar char="–"/>
              <a:tabLst>
                <a:tab pos="667346" algn="l"/>
                <a:tab pos="667906" algn="l"/>
              </a:tabLst>
            </a:pPr>
            <a:r>
              <a:rPr sz="1588" spc="-9" dirty="0">
                <a:latin typeface="Calibri"/>
                <a:cs typeface="Calibri"/>
              </a:rPr>
              <a:t>Feature</a:t>
            </a:r>
            <a:r>
              <a:rPr sz="1588" dirty="0">
                <a:latin typeface="Calibri"/>
                <a:cs typeface="Calibri"/>
              </a:rPr>
              <a:t> </a:t>
            </a:r>
            <a:r>
              <a:rPr sz="1588" spc="-9" dirty="0">
                <a:latin typeface="Calibri"/>
                <a:cs typeface="Calibri"/>
              </a:rPr>
              <a:t>are</a:t>
            </a:r>
            <a:r>
              <a:rPr sz="1588" dirty="0">
                <a:latin typeface="Calibri"/>
                <a:cs typeface="Calibri"/>
              </a:rPr>
              <a:t> </a:t>
            </a:r>
            <a:r>
              <a:rPr sz="1588" spc="-4" dirty="0">
                <a:latin typeface="Calibri"/>
                <a:cs typeface="Calibri"/>
              </a:rPr>
              <a:t>not</a:t>
            </a:r>
            <a:r>
              <a:rPr sz="1588" spc="4" dirty="0">
                <a:latin typeface="Calibri"/>
                <a:cs typeface="Calibri"/>
              </a:rPr>
              <a:t> </a:t>
            </a:r>
            <a:r>
              <a:rPr sz="1588" spc="-4" dirty="0">
                <a:latin typeface="Calibri"/>
                <a:cs typeface="Calibri"/>
              </a:rPr>
              <a:t>well-defined,</a:t>
            </a:r>
            <a:r>
              <a:rPr sz="1588" spc="13" dirty="0">
                <a:latin typeface="Calibri"/>
                <a:cs typeface="Calibri"/>
              </a:rPr>
              <a:t> </a:t>
            </a:r>
            <a:r>
              <a:rPr sz="1588" spc="-4" dirty="0">
                <a:latin typeface="Calibri"/>
                <a:cs typeface="Calibri"/>
              </a:rPr>
              <a:t>the</a:t>
            </a:r>
            <a:r>
              <a:rPr sz="1588" dirty="0">
                <a:latin typeface="Calibri"/>
                <a:cs typeface="Calibri"/>
              </a:rPr>
              <a:t> </a:t>
            </a:r>
            <a:r>
              <a:rPr sz="1588" spc="-4" dirty="0">
                <a:latin typeface="Calibri"/>
                <a:cs typeface="Calibri"/>
              </a:rPr>
              <a:t>typical</a:t>
            </a:r>
            <a:r>
              <a:rPr sz="1588" dirty="0">
                <a:latin typeface="Calibri"/>
                <a:cs typeface="Calibri"/>
              </a:rPr>
              <a:t> </a:t>
            </a:r>
            <a:r>
              <a:rPr sz="1588" spc="-4" dirty="0">
                <a:latin typeface="Calibri"/>
                <a:cs typeface="Calibri"/>
              </a:rPr>
              <a:t>analysis </a:t>
            </a:r>
            <a:r>
              <a:rPr sz="1588" spc="-9" dirty="0">
                <a:latin typeface="Calibri"/>
                <a:cs typeface="Calibri"/>
              </a:rPr>
              <a:t>tasks</a:t>
            </a:r>
            <a:r>
              <a:rPr sz="1588" spc="-13" dirty="0">
                <a:latin typeface="Calibri"/>
                <a:cs typeface="Calibri"/>
              </a:rPr>
              <a:t> </a:t>
            </a:r>
            <a:r>
              <a:rPr sz="1588" spc="-4" dirty="0">
                <a:latin typeface="Calibri"/>
                <a:cs typeface="Calibri"/>
              </a:rPr>
              <a:t>including</a:t>
            </a:r>
            <a:r>
              <a:rPr sz="1588" spc="22" dirty="0">
                <a:latin typeface="Calibri"/>
                <a:cs typeface="Calibri"/>
              </a:rPr>
              <a:t> </a:t>
            </a:r>
            <a:r>
              <a:rPr sz="1588" spc="-4" dirty="0">
                <a:latin typeface="Calibri"/>
                <a:cs typeface="Calibri"/>
              </a:rPr>
              <a:t>finding </a:t>
            </a:r>
            <a:r>
              <a:rPr sz="1588" spc="-344" dirty="0">
                <a:latin typeface="Calibri"/>
                <a:cs typeface="Calibri"/>
              </a:rPr>
              <a:t> </a:t>
            </a:r>
            <a:r>
              <a:rPr sz="1588" spc="-9" dirty="0">
                <a:latin typeface="Calibri"/>
                <a:cs typeface="Calibri"/>
              </a:rPr>
              <a:t>patterns, </a:t>
            </a:r>
            <a:r>
              <a:rPr sz="1588" spc="-13" dirty="0">
                <a:latin typeface="Calibri"/>
                <a:cs typeface="Calibri"/>
              </a:rPr>
              <a:t>clusters,</a:t>
            </a:r>
            <a:r>
              <a:rPr sz="1588" spc="18" dirty="0">
                <a:latin typeface="Calibri"/>
                <a:cs typeface="Calibri"/>
              </a:rPr>
              <a:t> </a:t>
            </a:r>
            <a:r>
              <a:rPr sz="1588" spc="-4" dirty="0">
                <a:latin typeface="Calibri"/>
                <a:cs typeface="Calibri"/>
              </a:rPr>
              <a:t>voids,</a:t>
            </a:r>
            <a:r>
              <a:rPr sz="1588" spc="-9" dirty="0">
                <a:latin typeface="Calibri"/>
                <a:cs typeface="Calibri"/>
              </a:rPr>
              <a:t> outliers</a:t>
            </a:r>
            <a:endParaRPr sz="1588">
              <a:latin typeface="Calibri"/>
              <a:cs typeface="Calibri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617724" y="1157678"/>
            <a:ext cx="7908551" cy="3569074"/>
            <a:chOff x="568451" y="1292352"/>
            <a:chExt cx="8963025" cy="4044950"/>
          </a:xfrm>
        </p:grpSpPr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9599" y="1981200"/>
              <a:ext cx="8839199" cy="2057399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8451" y="1292352"/>
              <a:ext cx="5343144" cy="3599688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39028" y="1487424"/>
              <a:ext cx="3592067" cy="3849623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877644" y="2491290"/>
            <a:ext cx="1046069" cy="500232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3177" b="1" spc="-4" dirty="0">
                <a:latin typeface="Calibri"/>
                <a:cs typeface="Calibri"/>
              </a:rPr>
              <a:t>G</a:t>
            </a:r>
            <a:r>
              <a:rPr sz="3177" b="1" spc="-75" dirty="0">
                <a:latin typeface="Calibri"/>
                <a:cs typeface="Calibri"/>
              </a:rPr>
              <a:t>r</a:t>
            </a:r>
            <a:r>
              <a:rPr sz="3177" b="1" dirty="0">
                <a:latin typeface="Calibri"/>
                <a:cs typeface="Calibri"/>
              </a:rPr>
              <a:t>aph</a:t>
            </a:r>
            <a:endParaRPr sz="3177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709632" y="3823893"/>
            <a:ext cx="709332" cy="500232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3177" b="1" spc="-274" dirty="0">
                <a:latin typeface="Calibri"/>
                <a:cs typeface="Calibri"/>
              </a:rPr>
              <a:t>T</a:t>
            </a:r>
            <a:r>
              <a:rPr sz="3177" b="1" spc="-57" dirty="0">
                <a:latin typeface="Calibri"/>
                <a:cs typeface="Calibri"/>
              </a:rPr>
              <a:t>e</a:t>
            </a:r>
            <a:r>
              <a:rPr sz="3177" b="1" dirty="0">
                <a:latin typeface="Calibri"/>
                <a:cs typeface="Calibri"/>
              </a:rPr>
              <a:t>xt</a:t>
            </a:r>
            <a:endParaRPr sz="3177">
              <a:latin typeface="Calibri"/>
              <a:cs typeface="Calibri"/>
            </a:endParaRPr>
          </a:p>
        </p:txBody>
      </p:sp>
      <p:pic>
        <p:nvPicPr>
          <p:cNvPr id="16" name="object 1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204433" y="2135393"/>
            <a:ext cx="1776356" cy="571499"/>
          </a:xfrm>
          <a:prstGeom prst="rect">
            <a:avLst/>
          </a:prstGeom>
        </p:spPr>
      </p:pic>
      <p:sp>
        <p:nvSpPr>
          <p:cNvPr id="17" name="object 17"/>
          <p:cNvSpPr txBox="1"/>
          <p:nvPr/>
        </p:nvSpPr>
        <p:spPr>
          <a:xfrm>
            <a:off x="3275254" y="2138978"/>
            <a:ext cx="1621490" cy="500232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3177" b="1" spc="-22" dirty="0">
                <a:latin typeface="Calibri"/>
                <a:cs typeface="Calibri"/>
              </a:rPr>
              <a:t>Hierarchy</a:t>
            </a:r>
            <a:endParaRPr sz="3177">
              <a:latin typeface="Calibri"/>
              <a:cs typeface="Calibri"/>
            </a:endParaRPr>
          </a:p>
        </p:txBody>
      </p:sp>
      <p:pic>
        <p:nvPicPr>
          <p:cNvPr id="18" name="object 1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324112" y="3683149"/>
            <a:ext cx="894229" cy="570154"/>
          </a:xfrm>
          <a:prstGeom prst="rect">
            <a:avLst/>
          </a:prstGeom>
        </p:spPr>
      </p:pic>
      <p:sp>
        <p:nvSpPr>
          <p:cNvPr id="19" name="object 19"/>
          <p:cNvSpPr txBox="1"/>
          <p:nvPr/>
        </p:nvSpPr>
        <p:spPr>
          <a:xfrm>
            <a:off x="3393588" y="3685389"/>
            <a:ext cx="748553" cy="500232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3177" b="1" spc="-154" dirty="0">
                <a:latin typeface="Calibri"/>
                <a:cs typeface="Calibri"/>
              </a:rPr>
              <a:t>T</a:t>
            </a:r>
            <a:r>
              <a:rPr sz="3177" b="1" spc="-31" dirty="0">
                <a:latin typeface="Calibri"/>
                <a:cs typeface="Calibri"/>
              </a:rPr>
              <a:t>r</a:t>
            </a:r>
            <a:r>
              <a:rPr sz="3177" b="1" spc="-4" dirty="0">
                <a:latin typeface="Calibri"/>
                <a:cs typeface="Calibri"/>
              </a:rPr>
              <a:t>e</a:t>
            </a:r>
            <a:r>
              <a:rPr sz="3177" b="1" dirty="0">
                <a:latin typeface="Calibri"/>
                <a:cs typeface="Calibri"/>
              </a:rPr>
              <a:t>e</a:t>
            </a:r>
            <a:endParaRPr sz="3177">
              <a:latin typeface="Calibri"/>
              <a:cs typeface="Calibri"/>
            </a:endParaRPr>
          </a:p>
        </p:txBody>
      </p:sp>
      <p:pic>
        <p:nvPicPr>
          <p:cNvPr id="20" name="object 2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677348" y="2370716"/>
            <a:ext cx="2407023" cy="571499"/>
          </a:xfrm>
          <a:prstGeom prst="rect">
            <a:avLst/>
          </a:prstGeom>
        </p:spPr>
      </p:pic>
      <p:sp>
        <p:nvSpPr>
          <p:cNvPr id="21" name="object 21"/>
          <p:cNvSpPr txBox="1"/>
          <p:nvPr/>
        </p:nvSpPr>
        <p:spPr>
          <a:xfrm>
            <a:off x="5748167" y="2374301"/>
            <a:ext cx="2245659" cy="500232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3177" b="1" spc="-9" dirty="0">
                <a:latin typeface="Calibri"/>
                <a:cs typeface="Calibri"/>
              </a:rPr>
              <a:t>Unstructured</a:t>
            </a:r>
            <a:endParaRPr sz="3177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81184400"/>
      </p:ext>
    </p:extLst>
  </p:cSld>
  <p:clrMapOvr>
    <a:masterClrMapping/>
  </p:clrMapOvr>
  <p:transition spd="slow">
    <p:pull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12115" y="604614"/>
            <a:ext cx="7285616" cy="2065468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386391" y="786316"/>
            <a:ext cx="6372785" cy="780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2687"/>
              </a:lnSpc>
            </a:pPr>
            <a:r>
              <a:rPr sz="2824" b="1" dirty="0">
                <a:solidFill>
                  <a:srgbClr val="FFFFFF"/>
                </a:solidFill>
                <a:latin typeface="Calibri"/>
                <a:cs typeface="Calibri"/>
              </a:rPr>
              <a:t>Use</a:t>
            </a:r>
            <a:r>
              <a:rPr sz="2824" b="1" spc="-13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24" b="1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824" b="1" spc="-13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24" b="1" spc="-4" dirty="0">
                <a:solidFill>
                  <a:srgbClr val="FFFFFF"/>
                </a:solidFill>
                <a:latin typeface="Calibri"/>
                <a:cs typeface="Calibri"/>
              </a:rPr>
              <a:t>Right</a:t>
            </a:r>
            <a:r>
              <a:rPr sz="2824" b="1" spc="-2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24" b="1" spc="-40" dirty="0">
                <a:solidFill>
                  <a:srgbClr val="FFFFFF"/>
                </a:solidFill>
                <a:latin typeface="Calibri"/>
                <a:cs typeface="Calibri"/>
              </a:rPr>
              <a:t>Transfer</a:t>
            </a:r>
            <a:r>
              <a:rPr sz="2824" b="1" spc="-9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24" b="1" dirty="0">
                <a:solidFill>
                  <a:srgbClr val="FFFFFF"/>
                </a:solidFill>
                <a:latin typeface="Calibri"/>
                <a:cs typeface="Calibri"/>
              </a:rPr>
              <a:t>Function</a:t>
            </a:r>
            <a:r>
              <a:rPr sz="2824" b="1" spc="-3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24" b="1" dirty="0">
                <a:solidFill>
                  <a:srgbClr val="FFFFFF"/>
                </a:solidFill>
                <a:latin typeface="Calibri"/>
                <a:cs typeface="Calibri"/>
              </a:rPr>
              <a:t>Color</a:t>
            </a:r>
            <a:r>
              <a:rPr sz="2824" b="1" spc="-9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24" b="1" spc="-4" dirty="0">
                <a:solidFill>
                  <a:srgbClr val="FFFFFF"/>
                </a:solidFill>
                <a:latin typeface="Calibri"/>
                <a:cs typeface="Calibri"/>
              </a:rPr>
              <a:t>Scale</a:t>
            </a:r>
            <a:endParaRPr sz="2824" dirty="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2824" b="1" spc="-13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824" b="1" spc="-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24" b="1" spc="-18" dirty="0">
                <a:solidFill>
                  <a:srgbClr val="FFFFFF"/>
                </a:solidFill>
                <a:latin typeface="Calibri"/>
                <a:cs typeface="Calibri"/>
              </a:rPr>
              <a:t>Represent</a:t>
            </a:r>
            <a:r>
              <a:rPr sz="2824" b="1" dirty="0">
                <a:solidFill>
                  <a:srgbClr val="FFFFFF"/>
                </a:solidFill>
                <a:latin typeface="Calibri"/>
                <a:cs typeface="Calibri"/>
              </a:rPr>
              <a:t> a</a:t>
            </a:r>
            <a:r>
              <a:rPr sz="2824" b="1" spc="-13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24" b="1" spc="-9" dirty="0">
                <a:solidFill>
                  <a:srgbClr val="FFFFFF"/>
                </a:solidFill>
                <a:latin typeface="Calibri"/>
                <a:cs typeface="Calibri"/>
              </a:rPr>
              <a:t>Range</a:t>
            </a:r>
            <a:r>
              <a:rPr sz="2824" b="1" spc="-2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24" b="1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2824" b="1" spc="-4" dirty="0">
                <a:solidFill>
                  <a:srgbClr val="FFFFFF"/>
                </a:solidFill>
                <a:latin typeface="Calibri"/>
                <a:cs typeface="Calibri"/>
              </a:rPr>
              <a:t> Scalar</a:t>
            </a:r>
            <a:r>
              <a:rPr sz="2824" b="1" spc="-26" dirty="0">
                <a:solidFill>
                  <a:srgbClr val="FFFFFF"/>
                </a:solidFill>
                <a:latin typeface="Calibri"/>
                <a:cs typeface="Calibri"/>
              </a:rPr>
              <a:t> Values</a:t>
            </a:r>
            <a:endParaRPr sz="2824" dirty="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12115" y="1748475"/>
            <a:ext cx="3843057" cy="3210419"/>
          </a:xfrm>
          <a:prstGeom prst="rect">
            <a:avLst/>
          </a:prstGeom>
        </p:spPr>
        <p:txBody>
          <a:bodyPr vert="horz" wrap="square" lIns="0" tIns="86285" rIns="0" bIns="0" rtlCol="0">
            <a:spAutoFit/>
          </a:bodyPr>
          <a:lstStyle/>
          <a:p>
            <a:pPr marL="313781" indent="-302575">
              <a:spcBef>
                <a:spcPts val="679"/>
              </a:spcBef>
              <a:buFont typeface="Arial MT"/>
              <a:buChar char="•"/>
              <a:tabLst>
                <a:tab pos="313221" algn="l"/>
                <a:tab pos="313781" algn="l"/>
              </a:tabLst>
            </a:pPr>
            <a:r>
              <a:rPr sz="2471" spc="-26" dirty="0">
                <a:latin typeface="Calibri"/>
                <a:cs typeface="Calibri"/>
              </a:rPr>
              <a:t>Gray</a:t>
            </a:r>
            <a:r>
              <a:rPr sz="2471" spc="-35" dirty="0">
                <a:latin typeface="Calibri"/>
                <a:cs typeface="Calibri"/>
              </a:rPr>
              <a:t> </a:t>
            </a:r>
            <a:r>
              <a:rPr sz="2471" spc="-9" dirty="0">
                <a:latin typeface="Calibri"/>
                <a:cs typeface="Calibri"/>
              </a:rPr>
              <a:t>scale</a:t>
            </a:r>
            <a:endParaRPr sz="2471" dirty="0">
              <a:latin typeface="Calibri"/>
              <a:cs typeface="Calibri"/>
            </a:endParaRPr>
          </a:p>
          <a:p>
            <a:pPr marL="313781" indent="-302575">
              <a:spcBef>
                <a:spcPts val="596"/>
              </a:spcBef>
              <a:buFont typeface="Arial MT"/>
              <a:buChar char="•"/>
              <a:tabLst>
                <a:tab pos="313221" algn="l"/>
                <a:tab pos="313781" algn="l"/>
              </a:tabLst>
            </a:pPr>
            <a:r>
              <a:rPr sz="2471" spc="-13" dirty="0">
                <a:latin typeface="Calibri"/>
                <a:cs typeface="Calibri"/>
              </a:rPr>
              <a:t>Intensity</a:t>
            </a:r>
            <a:r>
              <a:rPr sz="2471" dirty="0">
                <a:latin typeface="Calibri"/>
                <a:cs typeface="Calibri"/>
              </a:rPr>
              <a:t> </a:t>
            </a:r>
            <a:r>
              <a:rPr sz="2471" spc="-13" dirty="0">
                <a:latin typeface="Calibri"/>
                <a:cs typeface="Calibri"/>
              </a:rPr>
              <a:t>Interpolation</a:t>
            </a:r>
            <a:endParaRPr sz="2471" dirty="0">
              <a:latin typeface="Calibri"/>
              <a:cs typeface="Calibri"/>
            </a:endParaRPr>
          </a:p>
          <a:p>
            <a:pPr marL="313781" indent="-302575">
              <a:spcBef>
                <a:spcPts val="591"/>
              </a:spcBef>
              <a:buFont typeface="Arial MT"/>
              <a:buChar char="•"/>
              <a:tabLst>
                <a:tab pos="313221" algn="l"/>
                <a:tab pos="313781" algn="l"/>
              </a:tabLst>
            </a:pPr>
            <a:r>
              <a:rPr sz="2471" spc="-18" dirty="0">
                <a:latin typeface="Calibri"/>
                <a:cs typeface="Calibri"/>
              </a:rPr>
              <a:t>Saturation</a:t>
            </a:r>
            <a:r>
              <a:rPr sz="2471" spc="9" dirty="0">
                <a:latin typeface="Calibri"/>
                <a:cs typeface="Calibri"/>
              </a:rPr>
              <a:t> </a:t>
            </a:r>
            <a:r>
              <a:rPr sz="2471" spc="-13" dirty="0">
                <a:latin typeface="Calibri"/>
                <a:cs typeface="Calibri"/>
              </a:rPr>
              <a:t>interpolation</a:t>
            </a:r>
            <a:endParaRPr sz="2471" dirty="0">
              <a:latin typeface="Calibri"/>
              <a:cs typeface="Calibri"/>
            </a:endParaRPr>
          </a:p>
          <a:p>
            <a:pPr marL="313781" indent="-302575">
              <a:spcBef>
                <a:spcPts val="591"/>
              </a:spcBef>
              <a:buFont typeface="Arial MT"/>
              <a:buChar char="•"/>
              <a:tabLst>
                <a:tab pos="313221" algn="l"/>
                <a:tab pos="313781" algn="l"/>
              </a:tabLst>
            </a:pPr>
            <a:r>
              <a:rPr sz="2471" spc="-22" dirty="0">
                <a:latin typeface="Calibri"/>
                <a:cs typeface="Calibri"/>
              </a:rPr>
              <a:t>Two-color</a:t>
            </a:r>
            <a:r>
              <a:rPr sz="2471" spc="-13" dirty="0">
                <a:latin typeface="Calibri"/>
                <a:cs typeface="Calibri"/>
              </a:rPr>
              <a:t> interpolation</a:t>
            </a:r>
            <a:endParaRPr sz="2471" dirty="0">
              <a:latin typeface="Calibri"/>
              <a:cs typeface="Calibri"/>
            </a:endParaRPr>
          </a:p>
          <a:p>
            <a:pPr marL="313781" indent="-302575">
              <a:spcBef>
                <a:spcPts val="596"/>
              </a:spcBef>
              <a:buFont typeface="Arial MT"/>
              <a:buChar char="•"/>
              <a:tabLst>
                <a:tab pos="313221" algn="l"/>
                <a:tab pos="313781" algn="l"/>
              </a:tabLst>
            </a:pPr>
            <a:r>
              <a:rPr sz="2471" spc="-9" dirty="0">
                <a:latin typeface="Calibri"/>
                <a:cs typeface="Calibri"/>
              </a:rPr>
              <a:t>Rainbow</a:t>
            </a:r>
            <a:r>
              <a:rPr sz="2471" spc="-13" dirty="0">
                <a:latin typeface="Calibri"/>
                <a:cs typeface="Calibri"/>
              </a:rPr>
              <a:t> </a:t>
            </a:r>
            <a:r>
              <a:rPr sz="2471" spc="-9" dirty="0">
                <a:latin typeface="Calibri"/>
                <a:cs typeface="Calibri"/>
              </a:rPr>
              <a:t>scale</a:t>
            </a:r>
            <a:endParaRPr sz="2471" dirty="0">
              <a:latin typeface="Calibri"/>
              <a:cs typeface="Calibri"/>
            </a:endParaRPr>
          </a:p>
          <a:p>
            <a:pPr marL="313781" indent="-302575">
              <a:spcBef>
                <a:spcPts val="591"/>
              </a:spcBef>
              <a:buFont typeface="Arial MT"/>
              <a:buChar char="•"/>
              <a:tabLst>
                <a:tab pos="313221" algn="l"/>
                <a:tab pos="313781" algn="l"/>
              </a:tabLst>
            </a:pPr>
            <a:r>
              <a:rPr sz="2471" spc="-13" dirty="0">
                <a:latin typeface="Calibri"/>
                <a:cs typeface="Calibri"/>
              </a:rPr>
              <a:t>Heated </a:t>
            </a:r>
            <a:r>
              <a:rPr sz="2471" spc="-4" dirty="0">
                <a:latin typeface="Calibri"/>
                <a:cs typeface="Calibri"/>
              </a:rPr>
              <a:t>object</a:t>
            </a:r>
            <a:r>
              <a:rPr sz="2471" spc="4" dirty="0">
                <a:latin typeface="Calibri"/>
                <a:cs typeface="Calibri"/>
              </a:rPr>
              <a:t> </a:t>
            </a:r>
            <a:r>
              <a:rPr sz="2471" spc="-13" dirty="0">
                <a:latin typeface="Calibri"/>
                <a:cs typeface="Calibri"/>
              </a:rPr>
              <a:t>interpolation</a:t>
            </a:r>
            <a:endParaRPr sz="2471" dirty="0">
              <a:latin typeface="Calibri"/>
              <a:cs typeface="Calibri"/>
            </a:endParaRPr>
          </a:p>
          <a:p>
            <a:pPr marL="313781" indent="-302575">
              <a:spcBef>
                <a:spcPts val="596"/>
              </a:spcBef>
              <a:buFont typeface="Arial MT"/>
              <a:buChar char="•"/>
              <a:tabLst>
                <a:tab pos="313221" algn="l"/>
                <a:tab pos="313781" algn="l"/>
              </a:tabLst>
            </a:pPr>
            <a:r>
              <a:rPr sz="2471" spc="-13" dirty="0">
                <a:latin typeface="Calibri"/>
                <a:cs typeface="Calibri"/>
              </a:rPr>
              <a:t>Blue-White-Red</a:t>
            </a:r>
            <a:endParaRPr sz="2471" dirty="0">
              <a:latin typeface="Calibri"/>
              <a:cs typeface="Calibr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6053136" y="3759079"/>
            <a:ext cx="2018179" cy="407894"/>
            <a:chOff x="6707820" y="4260289"/>
            <a:chExt cx="2287270" cy="462280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07820" y="4260289"/>
              <a:ext cx="2286828" cy="462284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6769608" y="4331220"/>
              <a:ext cx="2159635" cy="262255"/>
            </a:xfrm>
            <a:custGeom>
              <a:avLst/>
              <a:gdLst/>
              <a:ahLst/>
              <a:cxnLst/>
              <a:rect l="l" t="t" r="r" b="b"/>
              <a:pathLst>
                <a:path w="2159634" h="262254">
                  <a:moveTo>
                    <a:pt x="262128" y="117348"/>
                  </a:moveTo>
                  <a:lnTo>
                    <a:pt x="260604" y="103632"/>
                  </a:lnTo>
                  <a:lnTo>
                    <a:pt x="251460" y="79248"/>
                  </a:lnTo>
                  <a:lnTo>
                    <a:pt x="246888" y="68580"/>
                  </a:lnTo>
                  <a:lnTo>
                    <a:pt x="237744" y="55778"/>
                  </a:lnTo>
                  <a:lnTo>
                    <a:pt x="237744" y="132588"/>
                  </a:lnTo>
                  <a:lnTo>
                    <a:pt x="234696" y="153924"/>
                  </a:lnTo>
                  <a:lnTo>
                    <a:pt x="231648" y="163068"/>
                  </a:lnTo>
                  <a:lnTo>
                    <a:pt x="228600" y="173736"/>
                  </a:lnTo>
                  <a:lnTo>
                    <a:pt x="224028" y="182880"/>
                  </a:lnTo>
                  <a:lnTo>
                    <a:pt x="190500" y="219456"/>
                  </a:lnTo>
                  <a:lnTo>
                    <a:pt x="172212" y="228600"/>
                  </a:lnTo>
                  <a:lnTo>
                    <a:pt x="163068" y="233172"/>
                  </a:lnTo>
                  <a:lnTo>
                    <a:pt x="131064" y="237744"/>
                  </a:lnTo>
                  <a:lnTo>
                    <a:pt x="109728" y="234696"/>
                  </a:lnTo>
                  <a:lnTo>
                    <a:pt x="99060" y="231648"/>
                  </a:lnTo>
                  <a:lnTo>
                    <a:pt x="64008" y="213360"/>
                  </a:lnTo>
                  <a:lnTo>
                    <a:pt x="33528" y="172212"/>
                  </a:lnTo>
                  <a:lnTo>
                    <a:pt x="25908" y="141732"/>
                  </a:lnTo>
                  <a:lnTo>
                    <a:pt x="25908" y="120396"/>
                  </a:lnTo>
                  <a:lnTo>
                    <a:pt x="38100" y="80772"/>
                  </a:lnTo>
                  <a:lnTo>
                    <a:pt x="64008" y="48768"/>
                  </a:lnTo>
                  <a:lnTo>
                    <a:pt x="100584" y="30480"/>
                  </a:lnTo>
                  <a:lnTo>
                    <a:pt x="121920" y="25908"/>
                  </a:lnTo>
                  <a:lnTo>
                    <a:pt x="143256" y="25908"/>
                  </a:lnTo>
                  <a:lnTo>
                    <a:pt x="153924" y="27432"/>
                  </a:lnTo>
                  <a:lnTo>
                    <a:pt x="163068" y="30480"/>
                  </a:lnTo>
                  <a:lnTo>
                    <a:pt x="173736" y="33528"/>
                  </a:lnTo>
                  <a:lnTo>
                    <a:pt x="182880" y="38100"/>
                  </a:lnTo>
                  <a:lnTo>
                    <a:pt x="190500" y="44196"/>
                  </a:lnTo>
                  <a:lnTo>
                    <a:pt x="199644" y="50292"/>
                  </a:lnTo>
                  <a:lnTo>
                    <a:pt x="207264" y="56388"/>
                  </a:lnTo>
                  <a:lnTo>
                    <a:pt x="213360" y="64008"/>
                  </a:lnTo>
                  <a:lnTo>
                    <a:pt x="219456" y="73152"/>
                  </a:lnTo>
                  <a:lnTo>
                    <a:pt x="225552" y="80772"/>
                  </a:lnTo>
                  <a:lnTo>
                    <a:pt x="228600" y="91440"/>
                  </a:lnTo>
                  <a:lnTo>
                    <a:pt x="233172" y="100584"/>
                  </a:lnTo>
                  <a:lnTo>
                    <a:pt x="237744" y="132588"/>
                  </a:lnTo>
                  <a:lnTo>
                    <a:pt x="237744" y="55778"/>
                  </a:lnTo>
                  <a:lnTo>
                    <a:pt x="231648" y="47244"/>
                  </a:lnTo>
                  <a:lnTo>
                    <a:pt x="224028" y="38100"/>
                  </a:lnTo>
                  <a:lnTo>
                    <a:pt x="214884" y="30480"/>
                  </a:lnTo>
                  <a:lnTo>
                    <a:pt x="193548" y="15240"/>
                  </a:lnTo>
                  <a:lnTo>
                    <a:pt x="181356" y="10668"/>
                  </a:lnTo>
                  <a:lnTo>
                    <a:pt x="170688" y="6096"/>
                  </a:lnTo>
                  <a:lnTo>
                    <a:pt x="156972" y="3048"/>
                  </a:lnTo>
                  <a:lnTo>
                    <a:pt x="144780" y="1524"/>
                  </a:lnTo>
                  <a:lnTo>
                    <a:pt x="131064" y="0"/>
                  </a:lnTo>
                  <a:lnTo>
                    <a:pt x="103632" y="3048"/>
                  </a:lnTo>
                  <a:lnTo>
                    <a:pt x="57912" y="22860"/>
                  </a:lnTo>
                  <a:lnTo>
                    <a:pt x="22860" y="57912"/>
                  </a:lnTo>
                  <a:lnTo>
                    <a:pt x="6096" y="92964"/>
                  </a:lnTo>
                  <a:lnTo>
                    <a:pt x="0" y="132588"/>
                  </a:lnTo>
                  <a:lnTo>
                    <a:pt x="1524" y="144780"/>
                  </a:lnTo>
                  <a:lnTo>
                    <a:pt x="3048" y="158496"/>
                  </a:lnTo>
                  <a:lnTo>
                    <a:pt x="16764" y="195072"/>
                  </a:lnTo>
                  <a:lnTo>
                    <a:pt x="25908" y="209397"/>
                  </a:lnTo>
                  <a:lnTo>
                    <a:pt x="30480" y="214884"/>
                  </a:lnTo>
                  <a:lnTo>
                    <a:pt x="48768" y="233172"/>
                  </a:lnTo>
                  <a:lnTo>
                    <a:pt x="57912" y="240792"/>
                  </a:lnTo>
                  <a:lnTo>
                    <a:pt x="70104" y="246888"/>
                  </a:lnTo>
                  <a:lnTo>
                    <a:pt x="80772" y="252984"/>
                  </a:lnTo>
                  <a:lnTo>
                    <a:pt x="92964" y="257556"/>
                  </a:lnTo>
                  <a:lnTo>
                    <a:pt x="105156" y="260604"/>
                  </a:lnTo>
                  <a:lnTo>
                    <a:pt x="118872" y="262128"/>
                  </a:lnTo>
                  <a:lnTo>
                    <a:pt x="144780" y="262128"/>
                  </a:lnTo>
                  <a:lnTo>
                    <a:pt x="195072" y="246888"/>
                  </a:lnTo>
                  <a:lnTo>
                    <a:pt x="233172" y="214884"/>
                  </a:lnTo>
                  <a:lnTo>
                    <a:pt x="237744" y="208483"/>
                  </a:lnTo>
                  <a:lnTo>
                    <a:pt x="240792" y="204216"/>
                  </a:lnTo>
                  <a:lnTo>
                    <a:pt x="260604" y="156972"/>
                  </a:lnTo>
                  <a:lnTo>
                    <a:pt x="262128" y="144780"/>
                  </a:lnTo>
                  <a:lnTo>
                    <a:pt x="262128" y="117348"/>
                  </a:lnTo>
                  <a:close/>
                </a:path>
                <a:path w="2159634" h="262254">
                  <a:moveTo>
                    <a:pt x="2159508" y="131064"/>
                  </a:moveTo>
                  <a:lnTo>
                    <a:pt x="2153412" y="91440"/>
                  </a:lnTo>
                  <a:lnTo>
                    <a:pt x="2133600" y="53644"/>
                  </a:lnTo>
                  <a:lnTo>
                    <a:pt x="2133600" y="121920"/>
                  </a:lnTo>
                  <a:lnTo>
                    <a:pt x="2133600" y="143256"/>
                  </a:lnTo>
                  <a:lnTo>
                    <a:pt x="2132076" y="153924"/>
                  </a:lnTo>
                  <a:lnTo>
                    <a:pt x="2129028" y="163068"/>
                  </a:lnTo>
                  <a:lnTo>
                    <a:pt x="2125980" y="173736"/>
                  </a:lnTo>
                  <a:lnTo>
                    <a:pt x="2121408" y="182880"/>
                  </a:lnTo>
                  <a:lnTo>
                    <a:pt x="2115312" y="190500"/>
                  </a:lnTo>
                  <a:lnTo>
                    <a:pt x="2109216" y="199644"/>
                  </a:lnTo>
                  <a:lnTo>
                    <a:pt x="2103120" y="207264"/>
                  </a:lnTo>
                  <a:lnTo>
                    <a:pt x="2095500" y="213360"/>
                  </a:lnTo>
                  <a:lnTo>
                    <a:pt x="2077212" y="225552"/>
                  </a:lnTo>
                  <a:lnTo>
                    <a:pt x="2068068" y="228600"/>
                  </a:lnTo>
                  <a:lnTo>
                    <a:pt x="2058924" y="233172"/>
                  </a:lnTo>
                  <a:lnTo>
                    <a:pt x="2026920" y="237744"/>
                  </a:lnTo>
                  <a:lnTo>
                    <a:pt x="2005584" y="234696"/>
                  </a:lnTo>
                  <a:lnTo>
                    <a:pt x="1996440" y="231648"/>
                  </a:lnTo>
                  <a:lnTo>
                    <a:pt x="1985772" y="228600"/>
                  </a:lnTo>
                  <a:lnTo>
                    <a:pt x="1952244" y="205740"/>
                  </a:lnTo>
                  <a:lnTo>
                    <a:pt x="1930908" y="172212"/>
                  </a:lnTo>
                  <a:lnTo>
                    <a:pt x="1926336" y="163068"/>
                  </a:lnTo>
                  <a:lnTo>
                    <a:pt x="1921764" y="131064"/>
                  </a:lnTo>
                  <a:lnTo>
                    <a:pt x="1924812" y="109728"/>
                  </a:lnTo>
                  <a:lnTo>
                    <a:pt x="1927860" y="99060"/>
                  </a:lnTo>
                  <a:lnTo>
                    <a:pt x="1946148" y="64008"/>
                  </a:lnTo>
                  <a:lnTo>
                    <a:pt x="1987296" y="33528"/>
                  </a:lnTo>
                  <a:lnTo>
                    <a:pt x="2017776" y="25908"/>
                  </a:lnTo>
                  <a:lnTo>
                    <a:pt x="2039112" y="25908"/>
                  </a:lnTo>
                  <a:lnTo>
                    <a:pt x="2078736" y="38100"/>
                  </a:lnTo>
                  <a:lnTo>
                    <a:pt x="2110740" y="64008"/>
                  </a:lnTo>
                  <a:lnTo>
                    <a:pt x="2129028" y="100584"/>
                  </a:lnTo>
                  <a:lnTo>
                    <a:pt x="2133600" y="121920"/>
                  </a:lnTo>
                  <a:lnTo>
                    <a:pt x="2133600" y="53644"/>
                  </a:lnTo>
                  <a:lnTo>
                    <a:pt x="2101596" y="22860"/>
                  </a:lnTo>
                  <a:lnTo>
                    <a:pt x="2066544" y="6096"/>
                  </a:lnTo>
                  <a:lnTo>
                    <a:pt x="2026920" y="0"/>
                  </a:lnTo>
                  <a:lnTo>
                    <a:pt x="2014728" y="1524"/>
                  </a:lnTo>
                  <a:lnTo>
                    <a:pt x="2001012" y="3048"/>
                  </a:lnTo>
                  <a:lnTo>
                    <a:pt x="1964436" y="16764"/>
                  </a:lnTo>
                  <a:lnTo>
                    <a:pt x="1926336" y="48768"/>
                  </a:lnTo>
                  <a:lnTo>
                    <a:pt x="1912620" y="70104"/>
                  </a:lnTo>
                  <a:lnTo>
                    <a:pt x="1906524" y="80772"/>
                  </a:lnTo>
                  <a:lnTo>
                    <a:pt x="1901952" y="92964"/>
                  </a:lnTo>
                  <a:lnTo>
                    <a:pt x="1898904" y="105156"/>
                  </a:lnTo>
                  <a:lnTo>
                    <a:pt x="1897380" y="118872"/>
                  </a:lnTo>
                  <a:lnTo>
                    <a:pt x="1897380" y="144780"/>
                  </a:lnTo>
                  <a:lnTo>
                    <a:pt x="1898904" y="158496"/>
                  </a:lnTo>
                  <a:lnTo>
                    <a:pt x="1912620" y="195072"/>
                  </a:lnTo>
                  <a:lnTo>
                    <a:pt x="1920240" y="205740"/>
                  </a:lnTo>
                  <a:lnTo>
                    <a:pt x="1921764" y="207568"/>
                  </a:lnTo>
                  <a:lnTo>
                    <a:pt x="1935480" y="224028"/>
                  </a:lnTo>
                  <a:lnTo>
                    <a:pt x="1965960" y="246888"/>
                  </a:lnTo>
                  <a:lnTo>
                    <a:pt x="2002536" y="260604"/>
                  </a:lnTo>
                  <a:lnTo>
                    <a:pt x="2014728" y="262128"/>
                  </a:lnTo>
                  <a:lnTo>
                    <a:pt x="2042160" y="262128"/>
                  </a:lnTo>
                  <a:lnTo>
                    <a:pt x="2080260" y="251460"/>
                  </a:lnTo>
                  <a:lnTo>
                    <a:pt x="2121408" y="224028"/>
                  </a:lnTo>
                  <a:lnTo>
                    <a:pt x="2133600" y="208483"/>
                  </a:lnTo>
                  <a:lnTo>
                    <a:pt x="2144268" y="193548"/>
                  </a:lnTo>
                  <a:lnTo>
                    <a:pt x="2148840" y="181356"/>
                  </a:lnTo>
                  <a:lnTo>
                    <a:pt x="2153412" y="170688"/>
                  </a:lnTo>
                  <a:lnTo>
                    <a:pt x="2156460" y="156972"/>
                  </a:lnTo>
                  <a:lnTo>
                    <a:pt x="2157984" y="144780"/>
                  </a:lnTo>
                  <a:lnTo>
                    <a:pt x="2159508" y="13106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118"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6020248" y="4722607"/>
            <a:ext cx="2025463" cy="416299"/>
            <a:chOff x="6670547" y="5352288"/>
            <a:chExt cx="2295525" cy="471805"/>
          </a:xfrm>
        </p:grpSpPr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70547" y="5352288"/>
              <a:ext cx="2295144" cy="471317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6769608" y="5466600"/>
              <a:ext cx="2159635" cy="262255"/>
            </a:xfrm>
            <a:custGeom>
              <a:avLst/>
              <a:gdLst/>
              <a:ahLst/>
              <a:cxnLst/>
              <a:rect l="l" t="t" r="r" b="b"/>
              <a:pathLst>
                <a:path w="2159634" h="262254">
                  <a:moveTo>
                    <a:pt x="262128" y="117348"/>
                  </a:moveTo>
                  <a:lnTo>
                    <a:pt x="260604" y="103632"/>
                  </a:lnTo>
                  <a:lnTo>
                    <a:pt x="246888" y="67056"/>
                  </a:lnTo>
                  <a:lnTo>
                    <a:pt x="239268" y="56388"/>
                  </a:lnTo>
                  <a:lnTo>
                    <a:pt x="237744" y="54559"/>
                  </a:lnTo>
                  <a:lnTo>
                    <a:pt x="237744" y="131064"/>
                  </a:lnTo>
                  <a:lnTo>
                    <a:pt x="234696" y="152400"/>
                  </a:lnTo>
                  <a:lnTo>
                    <a:pt x="219456" y="190500"/>
                  </a:lnTo>
                  <a:lnTo>
                    <a:pt x="190500" y="219456"/>
                  </a:lnTo>
                  <a:lnTo>
                    <a:pt x="152400" y="234696"/>
                  </a:lnTo>
                  <a:lnTo>
                    <a:pt x="141732" y="236220"/>
                  </a:lnTo>
                  <a:lnTo>
                    <a:pt x="120396" y="236220"/>
                  </a:lnTo>
                  <a:lnTo>
                    <a:pt x="80772" y="224028"/>
                  </a:lnTo>
                  <a:lnTo>
                    <a:pt x="48768" y="198120"/>
                  </a:lnTo>
                  <a:lnTo>
                    <a:pt x="30480" y="161544"/>
                  </a:lnTo>
                  <a:lnTo>
                    <a:pt x="25908" y="140208"/>
                  </a:lnTo>
                  <a:lnTo>
                    <a:pt x="25908" y="118872"/>
                  </a:lnTo>
                  <a:lnTo>
                    <a:pt x="27432" y="108204"/>
                  </a:lnTo>
                  <a:lnTo>
                    <a:pt x="30480" y="99060"/>
                  </a:lnTo>
                  <a:lnTo>
                    <a:pt x="33528" y="88392"/>
                  </a:lnTo>
                  <a:lnTo>
                    <a:pt x="38100" y="79248"/>
                  </a:lnTo>
                  <a:lnTo>
                    <a:pt x="44196" y="71628"/>
                  </a:lnTo>
                  <a:lnTo>
                    <a:pt x="50292" y="62484"/>
                  </a:lnTo>
                  <a:lnTo>
                    <a:pt x="56388" y="54864"/>
                  </a:lnTo>
                  <a:lnTo>
                    <a:pt x="64008" y="48768"/>
                  </a:lnTo>
                  <a:lnTo>
                    <a:pt x="73152" y="42672"/>
                  </a:lnTo>
                  <a:lnTo>
                    <a:pt x="80772" y="36576"/>
                  </a:lnTo>
                  <a:lnTo>
                    <a:pt x="91440" y="33528"/>
                  </a:lnTo>
                  <a:lnTo>
                    <a:pt x="100584" y="28956"/>
                  </a:lnTo>
                  <a:lnTo>
                    <a:pt x="132588" y="24384"/>
                  </a:lnTo>
                  <a:lnTo>
                    <a:pt x="153924" y="27432"/>
                  </a:lnTo>
                  <a:lnTo>
                    <a:pt x="163068" y="30480"/>
                  </a:lnTo>
                  <a:lnTo>
                    <a:pt x="173736" y="33528"/>
                  </a:lnTo>
                  <a:lnTo>
                    <a:pt x="207264" y="56388"/>
                  </a:lnTo>
                  <a:lnTo>
                    <a:pt x="228600" y="89916"/>
                  </a:lnTo>
                  <a:lnTo>
                    <a:pt x="233172" y="99060"/>
                  </a:lnTo>
                  <a:lnTo>
                    <a:pt x="237744" y="131064"/>
                  </a:lnTo>
                  <a:lnTo>
                    <a:pt x="237744" y="54559"/>
                  </a:lnTo>
                  <a:lnTo>
                    <a:pt x="204216" y="21336"/>
                  </a:lnTo>
                  <a:lnTo>
                    <a:pt x="156972" y="1524"/>
                  </a:lnTo>
                  <a:lnTo>
                    <a:pt x="144780" y="0"/>
                  </a:lnTo>
                  <a:lnTo>
                    <a:pt x="117348" y="0"/>
                  </a:lnTo>
                  <a:lnTo>
                    <a:pt x="79248" y="10668"/>
                  </a:lnTo>
                  <a:lnTo>
                    <a:pt x="38100" y="38100"/>
                  </a:lnTo>
                  <a:lnTo>
                    <a:pt x="15240" y="68580"/>
                  </a:lnTo>
                  <a:lnTo>
                    <a:pt x="10668" y="80772"/>
                  </a:lnTo>
                  <a:lnTo>
                    <a:pt x="6096" y="91440"/>
                  </a:lnTo>
                  <a:lnTo>
                    <a:pt x="3048" y="105156"/>
                  </a:lnTo>
                  <a:lnTo>
                    <a:pt x="1524" y="117348"/>
                  </a:lnTo>
                  <a:lnTo>
                    <a:pt x="0" y="131064"/>
                  </a:lnTo>
                  <a:lnTo>
                    <a:pt x="3048" y="158496"/>
                  </a:lnTo>
                  <a:lnTo>
                    <a:pt x="6096" y="170688"/>
                  </a:lnTo>
                  <a:lnTo>
                    <a:pt x="10668" y="182880"/>
                  </a:lnTo>
                  <a:lnTo>
                    <a:pt x="22860" y="204216"/>
                  </a:lnTo>
                  <a:lnTo>
                    <a:pt x="25908" y="208483"/>
                  </a:lnTo>
                  <a:lnTo>
                    <a:pt x="30480" y="214884"/>
                  </a:lnTo>
                  <a:lnTo>
                    <a:pt x="70104" y="246888"/>
                  </a:lnTo>
                  <a:lnTo>
                    <a:pt x="132588" y="262128"/>
                  </a:lnTo>
                  <a:lnTo>
                    <a:pt x="144780" y="260604"/>
                  </a:lnTo>
                  <a:lnTo>
                    <a:pt x="158496" y="259080"/>
                  </a:lnTo>
                  <a:lnTo>
                    <a:pt x="195072" y="245364"/>
                  </a:lnTo>
                  <a:lnTo>
                    <a:pt x="233172" y="213360"/>
                  </a:lnTo>
                  <a:lnTo>
                    <a:pt x="237744" y="207873"/>
                  </a:lnTo>
                  <a:lnTo>
                    <a:pt x="240792" y="204216"/>
                  </a:lnTo>
                  <a:lnTo>
                    <a:pt x="246888" y="192024"/>
                  </a:lnTo>
                  <a:lnTo>
                    <a:pt x="252984" y="181356"/>
                  </a:lnTo>
                  <a:lnTo>
                    <a:pt x="257556" y="169164"/>
                  </a:lnTo>
                  <a:lnTo>
                    <a:pt x="260604" y="156972"/>
                  </a:lnTo>
                  <a:lnTo>
                    <a:pt x="262128" y="143256"/>
                  </a:lnTo>
                  <a:lnTo>
                    <a:pt x="262128" y="117348"/>
                  </a:lnTo>
                  <a:close/>
                </a:path>
                <a:path w="2159634" h="262254">
                  <a:moveTo>
                    <a:pt x="2159508" y="129540"/>
                  </a:moveTo>
                  <a:lnTo>
                    <a:pt x="2157984" y="117348"/>
                  </a:lnTo>
                  <a:lnTo>
                    <a:pt x="2156460" y="103632"/>
                  </a:lnTo>
                  <a:lnTo>
                    <a:pt x="2153412" y="91440"/>
                  </a:lnTo>
                  <a:lnTo>
                    <a:pt x="2148840" y="79248"/>
                  </a:lnTo>
                  <a:lnTo>
                    <a:pt x="2142744" y="67056"/>
                  </a:lnTo>
                  <a:lnTo>
                    <a:pt x="2136648" y="56388"/>
                  </a:lnTo>
                  <a:lnTo>
                    <a:pt x="2133600" y="52730"/>
                  </a:lnTo>
                  <a:lnTo>
                    <a:pt x="2133600" y="120396"/>
                  </a:lnTo>
                  <a:lnTo>
                    <a:pt x="2133600" y="141732"/>
                  </a:lnTo>
                  <a:lnTo>
                    <a:pt x="2121408" y="181356"/>
                  </a:lnTo>
                  <a:lnTo>
                    <a:pt x="2095500" y="213360"/>
                  </a:lnTo>
                  <a:lnTo>
                    <a:pt x="2058924" y="231648"/>
                  </a:lnTo>
                  <a:lnTo>
                    <a:pt x="2037588" y="236220"/>
                  </a:lnTo>
                  <a:lnTo>
                    <a:pt x="2016252" y="236220"/>
                  </a:lnTo>
                  <a:lnTo>
                    <a:pt x="2005584" y="234696"/>
                  </a:lnTo>
                  <a:lnTo>
                    <a:pt x="1996440" y="231648"/>
                  </a:lnTo>
                  <a:lnTo>
                    <a:pt x="1985772" y="228600"/>
                  </a:lnTo>
                  <a:lnTo>
                    <a:pt x="1976628" y="224028"/>
                  </a:lnTo>
                  <a:lnTo>
                    <a:pt x="1969008" y="217932"/>
                  </a:lnTo>
                  <a:lnTo>
                    <a:pt x="1959864" y="211836"/>
                  </a:lnTo>
                  <a:lnTo>
                    <a:pt x="1952244" y="205740"/>
                  </a:lnTo>
                  <a:lnTo>
                    <a:pt x="1946148" y="198120"/>
                  </a:lnTo>
                  <a:lnTo>
                    <a:pt x="1933956" y="179832"/>
                  </a:lnTo>
                  <a:lnTo>
                    <a:pt x="1930908" y="170688"/>
                  </a:lnTo>
                  <a:lnTo>
                    <a:pt x="1926336" y="161544"/>
                  </a:lnTo>
                  <a:lnTo>
                    <a:pt x="1921764" y="129540"/>
                  </a:lnTo>
                  <a:lnTo>
                    <a:pt x="1924812" y="108204"/>
                  </a:lnTo>
                  <a:lnTo>
                    <a:pt x="1927860" y="99060"/>
                  </a:lnTo>
                  <a:lnTo>
                    <a:pt x="1930908" y="88392"/>
                  </a:lnTo>
                  <a:lnTo>
                    <a:pt x="1953768" y="54864"/>
                  </a:lnTo>
                  <a:lnTo>
                    <a:pt x="1987296" y="33528"/>
                  </a:lnTo>
                  <a:lnTo>
                    <a:pt x="1996440" y="28956"/>
                  </a:lnTo>
                  <a:lnTo>
                    <a:pt x="2028444" y="24384"/>
                  </a:lnTo>
                  <a:lnTo>
                    <a:pt x="2049780" y="27432"/>
                  </a:lnTo>
                  <a:lnTo>
                    <a:pt x="2060448" y="30480"/>
                  </a:lnTo>
                  <a:lnTo>
                    <a:pt x="2095500" y="48768"/>
                  </a:lnTo>
                  <a:lnTo>
                    <a:pt x="2125980" y="89916"/>
                  </a:lnTo>
                  <a:lnTo>
                    <a:pt x="2133600" y="120396"/>
                  </a:lnTo>
                  <a:lnTo>
                    <a:pt x="2133600" y="52730"/>
                  </a:lnTo>
                  <a:lnTo>
                    <a:pt x="2129028" y="47244"/>
                  </a:lnTo>
                  <a:lnTo>
                    <a:pt x="2110740" y="28956"/>
                  </a:lnTo>
                  <a:lnTo>
                    <a:pt x="2101596" y="21336"/>
                  </a:lnTo>
                  <a:lnTo>
                    <a:pt x="2089404" y="15240"/>
                  </a:lnTo>
                  <a:lnTo>
                    <a:pt x="2078736" y="9144"/>
                  </a:lnTo>
                  <a:lnTo>
                    <a:pt x="2066544" y="4572"/>
                  </a:lnTo>
                  <a:lnTo>
                    <a:pt x="2054352" y="1524"/>
                  </a:lnTo>
                  <a:lnTo>
                    <a:pt x="2040636" y="0"/>
                  </a:lnTo>
                  <a:lnTo>
                    <a:pt x="2014728" y="0"/>
                  </a:lnTo>
                  <a:lnTo>
                    <a:pt x="1964436" y="15240"/>
                  </a:lnTo>
                  <a:lnTo>
                    <a:pt x="1926336" y="47244"/>
                  </a:lnTo>
                  <a:lnTo>
                    <a:pt x="1906524" y="80772"/>
                  </a:lnTo>
                  <a:lnTo>
                    <a:pt x="1897380" y="117348"/>
                  </a:lnTo>
                  <a:lnTo>
                    <a:pt x="1897380" y="144780"/>
                  </a:lnTo>
                  <a:lnTo>
                    <a:pt x="1898904" y="158496"/>
                  </a:lnTo>
                  <a:lnTo>
                    <a:pt x="1908048" y="182880"/>
                  </a:lnTo>
                  <a:lnTo>
                    <a:pt x="1912620" y="193548"/>
                  </a:lnTo>
                  <a:lnTo>
                    <a:pt x="1921764" y="206349"/>
                  </a:lnTo>
                  <a:lnTo>
                    <a:pt x="1927860" y="214884"/>
                  </a:lnTo>
                  <a:lnTo>
                    <a:pt x="1935480" y="224028"/>
                  </a:lnTo>
                  <a:lnTo>
                    <a:pt x="1944624" y="231648"/>
                  </a:lnTo>
                  <a:lnTo>
                    <a:pt x="1965960" y="246888"/>
                  </a:lnTo>
                  <a:lnTo>
                    <a:pt x="1978152" y="251460"/>
                  </a:lnTo>
                  <a:lnTo>
                    <a:pt x="1988820" y="256032"/>
                  </a:lnTo>
                  <a:lnTo>
                    <a:pt x="2002536" y="259080"/>
                  </a:lnTo>
                  <a:lnTo>
                    <a:pt x="2014728" y="260604"/>
                  </a:lnTo>
                  <a:lnTo>
                    <a:pt x="2028444" y="262128"/>
                  </a:lnTo>
                  <a:lnTo>
                    <a:pt x="2055876" y="259080"/>
                  </a:lnTo>
                  <a:lnTo>
                    <a:pt x="2101596" y="239268"/>
                  </a:lnTo>
                  <a:lnTo>
                    <a:pt x="2133600" y="207873"/>
                  </a:lnTo>
                  <a:lnTo>
                    <a:pt x="2136648" y="204216"/>
                  </a:lnTo>
                  <a:lnTo>
                    <a:pt x="2144268" y="192024"/>
                  </a:lnTo>
                  <a:lnTo>
                    <a:pt x="2148840" y="181356"/>
                  </a:lnTo>
                  <a:lnTo>
                    <a:pt x="2153412" y="169164"/>
                  </a:lnTo>
                  <a:lnTo>
                    <a:pt x="2156460" y="156972"/>
                  </a:lnTo>
                  <a:lnTo>
                    <a:pt x="2159508" y="12954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118"/>
            </a:p>
          </p:txBody>
        </p:sp>
      </p:grpSp>
      <p:pic>
        <p:nvPicPr>
          <p:cNvPr id="13" name="object 1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053135" y="4220676"/>
            <a:ext cx="1999445" cy="437815"/>
          </a:xfrm>
          <a:prstGeom prst="rect">
            <a:avLst/>
          </a:prstGeom>
        </p:spPr>
      </p:pic>
      <p:grpSp>
        <p:nvGrpSpPr>
          <p:cNvPr id="14" name="object 14"/>
          <p:cNvGrpSpPr/>
          <p:nvPr/>
        </p:nvGrpSpPr>
        <p:grpSpPr>
          <a:xfrm>
            <a:off x="6045798" y="1979406"/>
            <a:ext cx="2025463" cy="1732429"/>
            <a:chOff x="6699504" y="2243327"/>
            <a:chExt cx="2295525" cy="1963420"/>
          </a:xfrm>
        </p:grpSpPr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707819" y="3731463"/>
              <a:ext cx="2274354" cy="474878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699504" y="2663952"/>
              <a:ext cx="2295144" cy="1027175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699504" y="2243327"/>
              <a:ext cx="2295144" cy="396240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6769608" y="2807220"/>
              <a:ext cx="2159635" cy="262255"/>
            </a:xfrm>
            <a:custGeom>
              <a:avLst/>
              <a:gdLst/>
              <a:ahLst/>
              <a:cxnLst/>
              <a:rect l="l" t="t" r="r" b="b"/>
              <a:pathLst>
                <a:path w="2159634" h="262255">
                  <a:moveTo>
                    <a:pt x="262128" y="117348"/>
                  </a:moveTo>
                  <a:lnTo>
                    <a:pt x="260604" y="103632"/>
                  </a:lnTo>
                  <a:lnTo>
                    <a:pt x="251460" y="79248"/>
                  </a:lnTo>
                  <a:lnTo>
                    <a:pt x="246888" y="68580"/>
                  </a:lnTo>
                  <a:lnTo>
                    <a:pt x="237744" y="55778"/>
                  </a:lnTo>
                  <a:lnTo>
                    <a:pt x="237744" y="132588"/>
                  </a:lnTo>
                  <a:lnTo>
                    <a:pt x="234696" y="153924"/>
                  </a:lnTo>
                  <a:lnTo>
                    <a:pt x="231648" y="163068"/>
                  </a:lnTo>
                  <a:lnTo>
                    <a:pt x="228600" y="173736"/>
                  </a:lnTo>
                  <a:lnTo>
                    <a:pt x="224028" y="182880"/>
                  </a:lnTo>
                  <a:lnTo>
                    <a:pt x="190500" y="219456"/>
                  </a:lnTo>
                  <a:lnTo>
                    <a:pt x="172212" y="228600"/>
                  </a:lnTo>
                  <a:lnTo>
                    <a:pt x="163068" y="233172"/>
                  </a:lnTo>
                  <a:lnTo>
                    <a:pt x="131064" y="237744"/>
                  </a:lnTo>
                  <a:lnTo>
                    <a:pt x="109728" y="234696"/>
                  </a:lnTo>
                  <a:lnTo>
                    <a:pt x="99060" y="231648"/>
                  </a:lnTo>
                  <a:lnTo>
                    <a:pt x="64008" y="213360"/>
                  </a:lnTo>
                  <a:lnTo>
                    <a:pt x="33528" y="172212"/>
                  </a:lnTo>
                  <a:lnTo>
                    <a:pt x="25908" y="141732"/>
                  </a:lnTo>
                  <a:lnTo>
                    <a:pt x="25908" y="120396"/>
                  </a:lnTo>
                  <a:lnTo>
                    <a:pt x="38100" y="80772"/>
                  </a:lnTo>
                  <a:lnTo>
                    <a:pt x="64008" y="48768"/>
                  </a:lnTo>
                  <a:lnTo>
                    <a:pt x="100584" y="30480"/>
                  </a:lnTo>
                  <a:lnTo>
                    <a:pt x="121920" y="25908"/>
                  </a:lnTo>
                  <a:lnTo>
                    <a:pt x="143256" y="25908"/>
                  </a:lnTo>
                  <a:lnTo>
                    <a:pt x="153924" y="27432"/>
                  </a:lnTo>
                  <a:lnTo>
                    <a:pt x="163068" y="30480"/>
                  </a:lnTo>
                  <a:lnTo>
                    <a:pt x="173736" y="33528"/>
                  </a:lnTo>
                  <a:lnTo>
                    <a:pt x="182880" y="38100"/>
                  </a:lnTo>
                  <a:lnTo>
                    <a:pt x="190500" y="44196"/>
                  </a:lnTo>
                  <a:lnTo>
                    <a:pt x="199644" y="50292"/>
                  </a:lnTo>
                  <a:lnTo>
                    <a:pt x="207264" y="56388"/>
                  </a:lnTo>
                  <a:lnTo>
                    <a:pt x="213360" y="64008"/>
                  </a:lnTo>
                  <a:lnTo>
                    <a:pt x="219456" y="73152"/>
                  </a:lnTo>
                  <a:lnTo>
                    <a:pt x="225552" y="80772"/>
                  </a:lnTo>
                  <a:lnTo>
                    <a:pt x="228600" y="91440"/>
                  </a:lnTo>
                  <a:lnTo>
                    <a:pt x="233172" y="100584"/>
                  </a:lnTo>
                  <a:lnTo>
                    <a:pt x="237744" y="132588"/>
                  </a:lnTo>
                  <a:lnTo>
                    <a:pt x="237744" y="55778"/>
                  </a:lnTo>
                  <a:lnTo>
                    <a:pt x="231648" y="47244"/>
                  </a:lnTo>
                  <a:lnTo>
                    <a:pt x="224028" y="38100"/>
                  </a:lnTo>
                  <a:lnTo>
                    <a:pt x="214884" y="30480"/>
                  </a:lnTo>
                  <a:lnTo>
                    <a:pt x="193548" y="15240"/>
                  </a:lnTo>
                  <a:lnTo>
                    <a:pt x="181356" y="10668"/>
                  </a:lnTo>
                  <a:lnTo>
                    <a:pt x="170688" y="6096"/>
                  </a:lnTo>
                  <a:lnTo>
                    <a:pt x="156972" y="3048"/>
                  </a:lnTo>
                  <a:lnTo>
                    <a:pt x="144780" y="1524"/>
                  </a:lnTo>
                  <a:lnTo>
                    <a:pt x="131064" y="0"/>
                  </a:lnTo>
                  <a:lnTo>
                    <a:pt x="103632" y="3048"/>
                  </a:lnTo>
                  <a:lnTo>
                    <a:pt x="57912" y="22860"/>
                  </a:lnTo>
                  <a:lnTo>
                    <a:pt x="22860" y="57912"/>
                  </a:lnTo>
                  <a:lnTo>
                    <a:pt x="6096" y="92964"/>
                  </a:lnTo>
                  <a:lnTo>
                    <a:pt x="0" y="132588"/>
                  </a:lnTo>
                  <a:lnTo>
                    <a:pt x="1524" y="144780"/>
                  </a:lnTo>
                  <a:lnTo>
                    <a:pt x="3048" y="158496"/>
                  </a:lnTo>
                  <a:lnTo>
                    <a:pt x="16764" y="195072"/>
                  </a:lnTo>
                  <a:lnTo>
                    <a:pt x="25908" y="209397"/>
                  </a:lnTo>
                  <a:lnTo>
                    <a:pt x="30480" y="214884"/>
                  </a:lnTo>
                  <a:lnTo>
                    <a:pt x="48768" y="233172"/>
                  </a:lnTo>
                  <a:lnTo>
                    <a:pt x="57912" y="240792"/>
                  </a:lnTo>
                  <a:lnTo>
                    <a:pt x="70104" y="246888"/>
                  </a:lnTo>
                  <a:lnTo>
                    <a:pt x="80772" y="252984"/>
                  </a:lnTo>
                  <a:lnTo>
                    <a:pt x="92964" y="257556"/>
                  </a:lnTo>
                  <a:lnTo>
                    <a:pt x="105156" y="260604"/>
                  </a:lnTo>
                  <a:lnTo>
                    <a:pt x="118872" y="262128"/>
                  </a:lnTo>
                  <a:lnTo>
                    <a:pt x="144780" y="262128"/>
                  </a:lnTo>
                  <a:lnTo>
                    <a:pt x="195072" y="246888"/>
                  </a:lnTo>
                  <a:lnTo>
                    <a:pt x="233172" y="214884"/>
                  </a:lnTo>
                  <a:lnTo>
                    <a:pt x="237744" y="208483"/>
                  </a:lnTo>
                  <a:lnTo>
                    <a:pt x="240792" y="204216"/>
                  </a:lnTo>
                  <a:lnTo>
                    <a:pt x="260604" y="156972"/>
                  </a:lnTo>
                  <a:lnTo>
                    <a:pt x="262128" y="144780"/>
                  </a:lnTo>
                  <a:lnTo>
                    <a:pt x="262128" y="117348"/>
                  </a:lnTo>
                  <a:close/>
                </a:path>
                <a:path w="2159634" h="262255">
                  <a:moveTo>
                    <a:pt x="2159508" y="131064"/>
                  </a:moveTo>
                  <a:lnTo>
                    <a:pt x="2153412" y="91440"/>
                  </a:lnTo>
                  <a:lnTo>
                    <a:pt x="2133600" y="53644"/>
                  </a:lnTo>
                  <a:lnTo>
                    <a:pt x="2133600" y="121920"/>
                  </a:lnTo>
                  <a:lnTo>
                    <a:pt x="2133600" y="143256"/>
                  </a:lnTo>
                  <a:lnTo>
                    <a:pt x="2132076" y="153924"/>
                  </a:lnTo>
                  <a:lnTo>
                    <a:pt x="2129028" y="163068"/>
                  </a:lnTo>
                  <a:lnTo>
                    <a:pt x="2125980" y="173736"/>
                  </a:lnTo>
                  <a:lnTo>
                    <a:pt x="2121408" y="182880"/>
                  </a:lnTo>
                  <a:lnTo>
                    <a:pt x="2115312" y="190500"/>
                  </a:lnTo>
                  <a:lnTo>
                    <a:pt x="2109216" y="199644"/>
                  </a:lnTo>
                  <a:lnTo>
                    <a:pt x="2103120" y="207264"/>
                  </a:lnTo>
                  <a:lnTo>
                    <a:pt x="2095500" y="213360"/>
                  </a:lnTo>
                  <a:lnTo>
                    <a:pt x="2077212" y="225552"/>
                  </a:lnTo>
                  <a:lnTo>
                    <a:pt x="2068068" y="228600"/>
                  </a:lnTo>
                  <a:lnTo>
                    <a:pt x="2058924" y="233172"/>
                  </a:lnTo>
                  <a:lnTo>
                    <a:pt x="2026920" y="237744"/>
                  </a:lnTo>
                  <a:lnTo>
                    <a:pt x="2005584" y="234696"/>
                  </a:lnTo>
                  <a:lnTo>
                    <a:pt x="1996440" y="231648"/>
                  </a:lnTo>
                  <a:lnTo>
                    <a:pt x="1985772" y="228600"/>
                  </a:lnTo>
                  <a:lnTo>
                    <a:pt x="1952244" y="205740"/>
                  </a:lnTo>
                  <a:lnTo>
                    <a:pt x="1930908" y="172212"/>
                  </a:lnTo>
                  <a:lnTo>
                    <a:pt x="1926336" y="163068"/>
                  </a:lnTo>
                  <a:lnTo>
                    <a:pt x="1921764" y="131064"/>
                  </a:lnTo>
                  <a:lnTo>
                    <a:pt x="1924812" y="109728"/>
                  </a:lnTo>
                  <a:lnTo>
                    <a:pt x="1927860" y="99060"/>
                  </a:lnTo>
                  <a:lnTo>
                    <a:pt x="1946148" y="64008"/>
                  </a:lnTo>
                  <a:lnTo>
                    <a:pt x="1987296" y="33528"/>
                  </a:lnTo>
                  <a:lnTo>
                    <a:pt x="2017776" y="25908"/>
                  </a:lnTo>
                  <a:lnTo>
                    <a:pt x="2039112" y="25908"/>
                  </a:lnTo>
                  <a:lnTo>
                    <a:pt x="2078736" y="38100"/>
                  </a:lnTo>
                  <a:lnTo>
                    <a:pt x="2110740" y="64008"/>
                  </a:lnTo>
                  <a:lnTo>
                    <a:pt x="2129028" y="100584"/>
                  </a:lnTo>
                  <a:lnTo>
                    <a:pt x="2133600" y="121920"/>
                  </a:lnTo>
                  <a:lnTo>
                    <a:pt x="2133600" y="53644"/>
                  </a:lnTo>
                  <a:lnTo>
                    <a:pt x="2101596" y="22860"/>
                  </a:lnTo>
                  <a:lnTo>
                    <a:pt x="2066544" y="6096"/>
                  </a:lnTo>
                  <a:lnTo>
                    <a:pt x="2026920" y="0"/>
                  </a:lnTo>
                  <a:lnTo>
                    <a:pt x="2014728" y="1524"/>
                  </a:lnTo>
                  <a:lnTo>
                    <a:pt x="2001012" y="3048"/>
                  </a:lnTo>
                  <a:lnTo>
                    <a:pt x="1964436" y="16764"/>
                  </a:lnTo>
                  <a:lnTo>
                    <a:pt x="1926336" y="48768"/>
                  </a:lnTo>
                  <a:lnTo>
                    <a:pt x="1912620" y="70104"/>
                  </a:lnTo>
                  <a:lnTo>
                    <a:pt x="1906524" y="80772"/>
                  </a:lnTo>
                  <a:lnTo>
                    <a:pt x="1901952" y="92964"/>
                  </a:lnTo>
                  <a:lnTo>
                    <a:pt x="1898904" y="105156"/>
                  </a:lnTo>
                  <a:lnTo>
                    <a:pt x="1897380" y="118872"/>
                  </a:lnTo>
                  <a:lnTo>
                    <a:pt x="1897380" y="144780"/>
                  </a:lnTo>
                  <a:lnTo>
                    <a:pt x="1898904" y="158496"/>
                  </a:lnTo>
                  <a:lnTo>
                    <a:pt x="1912620" y="195072"/>
                  </a:lnTo>
                  <a:lnTo>
                    <a:pt x="1920240" y="205740"/>
                  </a:lnTo>
                  <a:lnTo>
                    <a:pt x="1921764" y="207568"/>
                  </a:lnTo>
                  <a:lnTo>
                    <a:pt x="1935480" y="224028"/>
                  </a:lnTo>
                  <a:lnTo>
                    <a:pt x="1965960" y="246888"/>
                  </a:lnTo>
                  <a:lnTo>
                    <a:pt x="2002536" y="260604"/>
                  </a:lnTo>
                  <a:lnTo>
                    <a:pt x="2014728" y="262128"/>
                  </a:lnTo>
                  <a:lnTo>
                    <a:pt x="2042160" y="262128"/>
                  </a:lnTo>
                  <a:lnTo>
                    <a:pt x="2080260" y="251460"/>
                  </a:lnTo>
                  <a:lnTo>
                    <a:pt x="2121408" y="224028"/>
                  </a:lnTo>
                  <a:lnTo>
                    <a:pt x="2133600" y="208483"/>
                  </a:lnTo>
                  <a:lnTo>
                    <a:pt x="2144268" y="193548"/>
                  </a:lnTo>
                  <a:lnTo>
                    <a:pt x="2148840" y="181356"/>
                  </a:lnTo>
                  <a:lnTo>
                    <a:pt x="2153412" y="170688"/>
                  </a:lnTo>
                  <a:lnTo>
                    <a:pt x="2156460" y="156972"/>
                  </a:lnTo>
                  <a:lnTo>
                    <a:pt x="2157984" y="144780"/>
                  </a:lnTo>
                  <a:lnTo>
                    <a:pt x="2159508" y="13106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118"/>
            </a:p>
          </p:txBody>
        </p:sp>
      </p:grpSp>
      <p:pic>
        <p:nvPicPr>
          <p:cNvPr id="19" name="object 1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735188" y="5577478"/>
            <a:ext cx="6598838" cy="741657"/>
          </a:xfrm>
          <a:prstGeom prst="rect">
            <a:avLst/>
          </a:prstGeom>
        </p:spPr>
      </p:pic>
      <p:sp>
        <p:nvSpPr>
          <p:cNvPr id="20" name="object 20"/>
          <p:cNvSpPr txBox="1"/>
          <p:nvPr/>
        </p:nvSpPr>
        <p:spPr>
          <a:xfrm>
            <a:off x="810409" y="5592181"/>
            <a:ext cx="5830981" cy="663161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 marR="4483">
              <a:spcBef>
                <a:spcPts val="88"/>
              </a:spcBef>
            </a:pPr>
            <a:r>
              <a:rPr sz="2118" b="1" spc="-9" dirty="0">
                <a:latin typeface="Calibri"/>
                <a:cs typeface="Calibri"/>
              </a:rPr>
              <a:t>Given </a:t>
            </a:r>
            <a:r>
              <a:rPr sz="2118" b="1" spc="-18" dirty="0">
                <a:latin typeface="Calibri"/>
                <a:cs typeface="Calibri"/>
              </a:rPr>
              <a:t>any </a:t>
            </a:r>
            <a:r>
              <a:rPr sz="2118" b="1" dirty="0">
                <a:latin typeface="Calibri"/>
                <a:cs typeface="Calibri"/>
              </a:rPr>
              <a:t>2 </a:t>
            </a:r>
            <a:r>
              <a:rPr sz="2118" b="1" spc="-4" dirty="0">
                <a:latin typeface="Calibri"/>
                <a:cs typeface="Calibri"/>
              </a:rPr>
              <a:t>colors, </a:t>
            </a:r>
            <a:r>
              <a:rPr sz="2118" b="1" spc="-13" dirty="0">
                <a:latin typeface="Calibri"/>
                <a:cs typeface="Calibri"/>
              </a:rPr>
              <a:t>make </a:t>
            </a:r>
            <a:r>
              <a:rPr sz="2118" b="1" spc="-4" dirty="0">
                <a:latin typeface="Calibri"/>
                <a:cs typeface="Calibri"/>
              </a:rPr>
              <a:t>it </a:t>
            </a:r>
            <a:r>
              <a:rPr sz="2118" b="1" i="1" spc="-9" dirty="0">
                <a:latin typeface="Calibri"/>
                <a:cs typeface="Calibri"/>
              </a:rPr>
              <a:t>intuitively obvious </a:t>
            </a:r>
            <a:r>
              <a:rPr sz="2118" b="1" spc="-4" dirty="0">
                <a:latin typeface="Calibri"/>
                <a:cs typeface="Calibri"/>
              </a:rPr>
              <a:t>which </a:t>
            </a:r>
            <a:r>
              <a:rPr sz="2118" b="1" spc="-468" dirty="0">
                <a:latin typeface="Calibri"/>
                <a:cs typeface="Calibri"/>
              </a:rPr>
              <a:t> </a:t>
            </a:r>
            <a:r>
              <a:rPr sz="2118" b="1" spc="-9" dirty="0">
                <a:latin typeface="Calibri"/>
                <a:cs typeface="Calibri"/>
              </a:rPr>
              <a:t>represents</a:t>
            </a:r>
            <a:r>
              <a:rPr sz="2118" b="1" dirty="0">
                <a:latin typeface="Calibri"/>
                <a:cs typeface="Calibri"/>
              </a:rPr>
              <a:t> </a:t>
            </a:r>
            <a:r>
              <a:rPr sz="2118" b="1" spc="4" dirty="0">
                <a:latin typeface="Calibri"/>
                <a:cs typeface="Calibri"/>
              </a:rPr>
              <a:t>“higher”</a:t>
            </a:r>
            <a:r>
              <a:rPr sz="2118" b="1" dirty="0">
                <a:latin typeface="Calibri"/>
                <a:cs typeface="Calibri"/>
              </a:rPr>
              <a:t> </a:t>
            </a:r>
            <a:r>
              <a:rPr sz="2118" b="1" spc="-4" dirty="0">
                <a:latin typeface="Calibri"/>
                <a:cs typeface="Calibri"/>
              </a:rPr>
              <a:t>and</a:t>
            </a:r>
            <a:r>
              <a:rPr sz="2118" b="1" dirty="0">
                <a:latin typeface="Calibri"/>
                <a:cs typeface="Calibri"/>
              </a:rPr>
              <a:t> </a:t>
            </a:r>
            <a:r>
              <a:rPr sz="2118" b="1" spc="-4" dirty="0">
                <a:latin typeface="Calibri"/>
                <a:cs typeface="Calibri"/>
              </a:rPr>
              <a:t>which</a:t>
            </a:r>
            <a:r>
              <a:rPr sz="2118" b="1" spc="-26" dirty="0">
                <a:latin typeface="Calibri"/>
                <a:cs typeface="Calibri"/>
              </a:rPr>
              <a:t> </a:t>
            </a:r>
            <a:r>
              <a:rPr sz="2118" b="1" spc="-9" dirty="0">
                <a:latin typeface="Calibri"/>
                <a:cs typeface="Calibri"/>
              </a:rPr>
              <a:t>represents</a:t>
            </a:r>
            <a:r>
              <a:rPr sz="2118" b="1" spc="4" dirty="0">
                <a:latin typeface="Calibri"/>
                <a:cs typeface="Calibri"/>
              </a:rPr>
              <a:t> “lower”</a:t>
            </a:r>
            <a:endParaRPr sz="2118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853054" y="5133636"/>
            <a:ext cx="318807" cy="201367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235" spc="4" dirty="0">
                <a:latin typeface="Georgia"/>
                <a:cs typeface="Georgia"/>
              </a:rPr>
              <a:t>L</a:t>
            </a:r>
            <a:r>
              <a:rPr sz="1235" spc="-4" dirty="0">
                <a:latin typeface="Georgia"/>
                <a:cs typeface="Georgia"/>
              </a:rPr>
              <a:t>o</a:t>
            </a:r>
            <a:r>
              <a:rPr sz="1235" dirty="0">
                <a:latin typeface="Georgia"/>
                <a:cs typeface="Georgia"/>
              </a:rPr>
              <a:t>w</a:t>
            </a:r>
            <a:endParaRPr sz="1235">
              <a:latin typeface="Georgia"/>
              <a:cs typeface="Georgia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820383" y="5133636"/>
            <a:ext cx="368113" cy="201367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235" spc="-4" dirty="0">
                <a:latin typeface="Georgia"/>
                <a:cs typeface="Georgia"/>
              </a:rPr>
              <a:t>Hi</a:t>
            </a:r>
            <a:r>
              <a:rPr sz="1235" dirty="0">
                <a:latin typeface="Georgia"/>
                <a:cs typeface="Georgia"/>
              </a:rPr>
              <a:t>gh</a:t>
            </a:r>
            <a:endParaRPr sz="1235">
              <a:latin typeface="Georgia"/>
              <a:cs typeface="Georgia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6051176" y="5329069"/>
            <a:ext cx="2017059" cy="100853"/>
          </a:xfrm>
          <a:custGeom>
            <a:avLst/>
            <a:gdLst/>
            <a:ahLst/>
            <a:cxnLst/>
            <a:rect l="l" t="t" r="r" b="b"/>
            <a:pathLst>
              <a:path w="2286000" h="114300">
                <a:moveTo>
                  <a:pt x="2191512" y="76200"/>
                </a:moveTo>
                <a:lnTo>
                  <a:pt x="2191512" y="38100"/>
                </a:lnTo>
                <a:lnTo>
                  <a:pt x="0" y="38100"/>
                </a:lnTo>
                <a:lnTo>
                  <a:pt x="0" y="76200"/>
                </a:lnTo>
                <a:lnTo>
                  <a:pt x="2191512" y="76200"/>
                </a:lnTo>
                <a:close/>
              </a:path>
              <a:path w="2286000" h="114300">
                <a:moveTo>
                  <a:pt x="2286000" y="56388"/>
                </a:moveTo>
                <a:lnTo>
                  <a:pt x="2171700" y="0"/>
                </a:lnTo>
                <a:lnTo>
                  <a:pt x="2171700" y="38100"/>
                </a:lnTo>
                <a:lnTo>
                  <a:pt x="2191512" y="38100"/>
                </a:lnTo>
                <a:lnTo>
                  <a:pt x="2191512" y="104261"/>
                </a:lnTo>
                <a:lnTo>
                  <a:pt x="2286000" y="56388"/>
                </a:lnTo>
                <a:close/>
              </a:path>
              <a:path w="2286000" h="114300">
                <a:moveTo>
                  <a:pt x="2191512" y="104261"/>
                </a:moveTo>
                <a:lnTo>
                  <a:pt x="2191512" y="76200"/>
                </a:lnTo>
                <a:lnTo>
                  <a:pt x="2171700" y="76200"/>
                </a:lnTo>
                <a:lnTo>
                  <a:pt x="2171700" y="114300"/>
                </a:lnTo>
                <a:lnTo>
                  <a:pt x="2191512" y="104261"/>
                </a:lnTo>
                <a:close/>
              </a:path>
            </a:pathLst>
          </a:custGeom>
          <a:solidFill>
            <a:srgbClr val="497EBA"/>
          </a:solidFill>
        </p:spPr>
        <p:txBody>
          <a:bodyPr wrap="square" lIns="0" tIns="0" rIns="0" bIns="0" rtlCol="0"/>
          <a:lstStyle/>
          <a:p>
            <a:endParaRPr sz="2118"/>
          </a:p>
        </p:txBody>
      </p:sp>
    </p:spTree>
    <p:extLst>
      <p:ext uri="{BB962C8B-B14F-4D97-AF65-F5344CB8AC3E}">
        <p14:creationId xmlns:p14="http://schemas.microsoft.com/office/powerpoint/2010/main" val="2660556067"/>
      </p:ext>
    </p:extLst>
  </p:cSld>
  <p:clrMapOvr>
    <a:masterClrMapping/>
  </p:clrMapOvr>
  <p:transition spd="slow">
    <p:pull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99117" y="2885739"/>
            <a:ext cx="7211657" cy="2216074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253265" y="3006761"/>
            <a:ext cx="6707280" cy="87363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3018"/>
              </a:lnSpc>
            </a:pPr>
            <a:r>
              <a:rPr sz="3177" b="1" spc="-4" dirty="0">
                <a:solidFill>
                  <a:srgbClr val="FFFFFF"/>
                </a:solidFill>
                <a:latin typeface="Calibri"/>
                <a:cs typeface="Calibri"/>
              </a:rPr>
              <a:t>Do</a:t>
            </a:r>
            <a:r>
              <a:rPr sz="3177" b="1" spc="9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177" b="1" dirty="0">
                <a:solidFill>
                  <a:srgbClr val="FFFFFF"/>
                </a:solidFill>
                <a:latin typeface="Calibri"/>
                <a:cs typeface="Calibri"/>
              </a:rPr>
              <a:t>Not</a:t>
            </a:r>
            <a:r>
              <a:rPr sz="3177" b="1" spc="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177" b="1" spc="-31" dirty="0">
                <a:solidFill>
                  <a:srgbClr val="FFFFFF"/>
                </a:solidFill>
                <a:latin typeface="Calibri"/>
                <a:cs typeface="Calibri"/>
              </a:rPr>
              <a:t>Attempt</a:t>
            </a:r>
            <a:r>
              <a:rPr sz="3177" b="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177" b="1" spc="-18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3177" b="1" spc="13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177" b="1" spc="-9" dirty="0">
                <a:solidFill>
                  <a:srgbClr val="FFFFFF"/>
                </a:solidFill>
                <a:latin typeface="Calibri"/>
                <a:cs typeface="Calibri"/>
              </a:rPr>
              <a:t>Fight</a:t>
            </a:r>
            <a:r>
              <a:rPr sz="3177" b="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177" b="1" spc="-9" dirty="0">
                <a:solidFill>
                  <a:srgbClr val="FFFFFF"/>
                </a:solidFill>
                <a:latin typeface="Calibri"/>
                <a:cs typeface="Calibri"/>
              </a:rPr>
              <a:t>Pre-Established</a:t>
            </a:r>
            <a:endParaRPr sz="3177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3177" b="1" spc="-4" dirty="0">
                <a:solidFill>
                  <a:srgbClr val="FFFFFF"/>
                </a:solidFill>
                <a:latin typeface="Calibri"/>
                <a:cs typeface="Calibri"/>
              </a:rPr>
              <a:t>Color</a:t>
            </a:r>
            <a:r>
              <a:rPr sz="3177" b="1" spc="-2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177" b="1" spc="-4" dirty="0">
                <a:solidFill>
                  <a:srgbClr val="FFFFFF"/>
                </a:solidFill>
                <a:latin typeface="Calibri"/>
                <a:cs typeface="Calibri"/>
              </a:rPr>
              <a:t>Meanings</a:t>
            </a:r>
            <a:endParaRPr sz="3177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99592" y="730763"/>
            <a:ext cx="7560840" cy="1396310"/>
          </a:xfrm>
          <a:prstGeom prst="rect">
            <a:avLst/>
          </a:prstGeom>
        </p:spPr>
        <p:txBody>
          <a:bodyPr vert="horz" wrap="square" lIns="0" tIns="11206" rIns="0" bIns="0" rtlCol="0" anchor="b">
            <a:spAutoFit/>
          </a:bodyPr>
          <a:lstStyle/>
          <a:p>
            <a:pPr marL="2053587" marR="4483" indent="-2042941">
              <a:spcBef>
                <a:spcPts val="88"/>
              </a:spcBef>
            </a:pPr>
            <a:r>
              <a:rPr spc="-4" dirty="0"/>
              <a:t>Do</a:t>
            </a:r>
            <a:r>
              <a:rPr spc="4" dirty="0"/>
              <a:t> </a:t>
            </a:r>
            <a:r>
              <a:rPr dirty="0"/>
              <a:t>Not</a:t>
            </a:r>
            <a:r>
              <a:rPr spc="-4" dirty="0"/>
              <a:t> </a:t>
            </a:r>
            <a:r>
              <a:rPr spc="-31" dirty="0"/>
              <a:t>Attempt</a:t>
            </a:r>
            <a:r>
              <a:rPr dirty="0"/>
              <a:t> </a:t>
            </a:r>
            <a:r>
              <a:rPr spc="-18" dirty="0"/>
              <a:t>to</a:t>
            </a:r>
            <a:r>
              <a:rPr spc="4" dirty="0"/>
              <a:t> </a:t>
            </a:r>
            <a:r>
              <a:rPr spc="-9" dirty="0"/>
              <a:t>Fight</a:t>
            </a:r>
            <a:r>
              <a:rPr dirty="0"/>
              <a:t> </a:t>
            </a:r>
            <a:r>
              <a:rPr spc="-9" dirty="0"/>
              <a:t>Pre</a:t>
            </a:r>
            <a:r>
              <a:rPr lang="en-US" spc="-9" dirty="0"/>
              <a:t> </a:t>
            </a:r>
            <a:r>
              <a:rPr spc="-9" dirty="0"/>
              <a:t>Established </a:t>
            </a:r>
            <a:r>
              <a:rPr spc="-706" dirty="0"/>
              <a:t> </a:t>
            </a:r>
            <a:r>
              <a:rPr spc="-4" dirty="0"/>
              <a:t>Color</a:t>
            </a:r>
            <a:r>
              <a:rPr spc="-13" dirty="0"/>
              <a:t> </a:t>
            </a:r>
            <a:r>
              <a:rPr spc="-4" dirty="0"/>
              <a:t>Meanings</a:t>
            </a:r>
          </a:p>
        </p:txBody>
      </p:sp>
    </p:spTree>
    <p:extLst>
      <p:ext uri="{BB962C8B-B14F-4D97-AF65-F5344CB8AC3E}">
        <p14:creationId xmlns:p14="http://schemas.microsoft.com/office/powerpoint/2010/main" val="2486900779"/>
      </p:ext>
    </p:extLst>
  </p:cSld>
  <p:clrMapOvr>
    <a:masterClrMapping/>
  </p:clrMapOvr>
  <p:transition spd="slow">
    <p:pull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68953" y="473254"/>
            <a:ext cx="6603626" cy="880528"/>
          </a:xfrm>
          <a:prstGeom prst="rect">
            <a:avLst/>
          </a:prstGeom>
        </p:spPr>
        <p:txBody>
          <a:bodyPr vert="horz" wrap="square" lIns="0" tIns="11206" rIns="0" bIns="0" rtlCol="0" anchor="b">
            <a:spAutoFit/>
          </a:bodyPr>
          <a:lstStyle/>
          <a:p>
            <a:pPr marL="11206">
              <a:spcBef>
                <a:spcPts val="88"/>
              </a:spcBef>
            </a:pPr>
            <a:r>
              <a:rPr sz="2824" spc="-9" dirty="0">
                <a:solidFill>
                  <a:srgbClr val="000000"/>
                </a:solidFill>
              </a:rPr>
              <a:t>Examples</a:t>
            </a:r>
            <a:r>
              <a:rPr sz="2824" spc="-18" dirty="0">
                <a:solidFill>
                  <a:srgbClr val="000000"/>
                </a:solidFill>
              </a:rPr>
              <a:t> </a:t>
            </a:r>
            <a:r>
              <a:rPr sz="2824" dirty="0">
                <a:solidFill>
                  <a:srgbClr val="000000"/>
                </a:solidFill>
              </a:rPr>
              <a:t>of </a:t>
            </a:r>
            <a:r>
              <a:rPr sz="2824" spc="-9" dirty="0">
                <a:solidFill>
                  <a:srgbClr val="000000"/>
                </a:solidFill>
              </a:rPr>
              <a:t>Pre-Established</a:t>
            </a:r>
            <a:r>
              <a:rPr sz="2824" spc="-31" dirty="0">
                <a:solidFill>
                  <a:srgbClr val="000000"/>
                </a:solidFill>
              </a:rPr>
              <a:t> </a:t>
            </a:r>
            <a:r>
              <a:rPr sz="2824" dirty="0">
                <a:solidFill>
                  <a:srgbClr val="000000"/>
                </a:solidFill>
              </a:rPr>
              <a:t>Color</a:t>
            </a:r>
            <a:r>
              <a:rPr sz="2824" spc="-4" dirty="0">
                <a:solidFill>
                  <a:srgbClr val="000000"/>
                </a:solidFill>
              </a:rPr>
              <a:t> Meanings</a:t>
            </a:r>
            <a:endParaRPr sz="2824"/>
          </a:p>
        </p:txBody>
      </p:sp>
      <p:sp>
        <p:nvSpPr>
          <p:cNvPr id="3" name="object 3"/>
          <p:cNvSpPr txBox="1"/>
          <p:nvPr/>
        </p:nvSpPr>
        <p:spPr>
          <a:xfrm>
            <a:off x="1817594" y="1997784"/>
            <a:ext cx="1293719" cy="3258486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35300">
              <a:spcBef>
                <a:spcPts val="88"/>
              </a:spcBef>
            </a:pPr>
            <a:r>
              <a:rPr sz="2824" b="1" spc="-18" dirty="0">
                <a:solidFill>
                  <a:srgbClr val="FF0000"/>
                </a:solidFill>
                <a:latin typeface="Calibri"/>
                <a:cs typeface="Calibri"/>
              </a:rPr>
              <a:t>Red</a:t>
            </a:r>
            <a:endParaRPr sz="2824">
              <a:latin typeface="Calibri"/>
              <a:cs typeface="Calibri"/>
            </a:endParaRPr>
          </a:p>
          <a:p>
            <a:pPr marL="11206" marR="767644">
              <a:spcBef>
                <a:spcPts val="1619"/>
              </a:spcBef>
            </a:pPr>
            <a:r>
              <a:rPr sz="2118" b="1" spc="4" dirty="0">
                <a:latin typeface="Calibri"/>
                <a:cs typeface="Calibri"/>
              </a:rPr>
              <a:t>S</a:t>
            </a:r>
            <a:r>
              <a:rPr sz="2118" b="1" spc="-26" dirty="0">
                <a:latin typeface="Calibri"/>
                <a:cs typeface="Calibri"/>
              </a:rPr>
              <a:t>t</a:t>
            </a:r>
            <a:r>
              <a:rPr sz="2118" b="1" spc="4" dirty="0">
                <a:latin typeface="Calibri"/>
                <a:cs typeface="Calibri"/>
              </a:rPr>
              <a:t>o</a:t>
            </a:r>
            <a:r>
              <a:rPr sz="2118" b="1" dirty="0">
                <a:latin typeface="Calibri"/>
                <a:cs typeface="Calibri"/>
              </a:rPr>
              <a:t>p </a:t>
            </a:r>
            <a:r>
              <a:rPr sz="2118" dirty="0">
                <a:latin typeface="Times New Roman"/>
                <a:cs typeface="Times New Roman"/>
              </a:rPr>
              <a:t> </a:t>
            </a:r>
            <a:r>
              <a:rPr sz="2118" b="1" spc="-4" dirty="0">
                <a:latin typeface="Calibri"/>
                <a:cs typeface="Calibri"/>
              </a:rPr>
              <a:t>Off</a:t>
            </a:r>
            <a:endParaRPr sz="2118">
              <a:latin typeface="Calibri"/>
              <a:cs typeface="Calibri"/>
            </a:endParaRPr>
          </a:p>
          <a:p>
            <a:pPr marL="11206" marR="78445"/>
            <a:r>
              <a:rPr sz="2118" b="1" spc="-4" dirty="0">
                <a:latin typeface="Calibri"/>
                <a:cs typeface="Calibri"/>
              </a:rPr>
              <a:t>D</a:t>
            </a:r>
            <a:r>
              <a:rPr sz="2118" b="1" dirty="0">
                <a:latin typeface="Calibri"/>
                <a:cs typeface="Calibri"/>
              </a:rPr>
              <a:t>a</a:t>
            </a:r>
            <a:r>
              <a:rPr sz="2118" b="1" spc="-4" dirty="0">
                <a:latin typeface="Calibri"/>
                <a:cs typeface="Calibri"/>
              </a:rPr>
              <a:t>n</a:t>
            </a:r>
            <a:r>
              <a:rPr sz="2118" b="1" spc="-22" dirty="0">
                <a:latin typeface="Calibri"/>
                <a:cs typeface="Calibri"/>
              </a:rPr>
              <a:t>g</a:t>
            </a:r>
            <a:r>
              <a:rPr sz="2118" b="1" dirty="0">
                <a:latin typeface="Calibri"/>
                <a:cs typeface="Calibri"/>
              </a:rPr>
              <a:t>e</a:t>
            </a:r>
            <a:r>
              <a:rPr sz="2118" b="1" spc="-26" dirty="0">
                <a:latin typeface="Calibri"/>
                <a:cs typeface="Calibri"/>
              </a:rPr>
              <a:t>r</a:t>
            </a:r>
            <a:r>
              <a:rPr sz="2118" b="1" spc="4" dirty="0">
                <a:latin typeface="Calibri"/>
                <a:cs typeface="Calibri"/>
              </a:rPr>
              <a:t>o</a:t>
            </a:r>
            <a:r>
              <a:rPr sz="2118" b="1" spc="-4" dirty="0">
                <a:latin typeface="Calibri"/>
                <a:cs typeface="Calibri"/>
              </a:rPr>
              <a:t>u</a:t>
            </a:r>
            <a:r>
              <a:rPr sz="2118" b="1" dirty="0">
                <a:latin typeface="Calibri"/>
                <a:cs typeface="Calibri"/>
              </a:rPr>
              <a:t>s </a:t>
            </a:r>
            <a:r>
              <a:rPr sz="2118" dirty="0">
                <a:latin typeface="Times New Roman"/>
                <a:cs typeface="Times New Roman"/>
              </a:rPr>
              <a:t> </a:t>
            </a:r>
            <a:r>
              <a:rPr sz="2118" b="1" dirty="0">
                <a:latin typeface="Calibri"/>
                <a:cs typeface="Calibri"/>
              </a:rPr>
              <a:t>Hot</a:t>
            </a:r>
            <a:endParaRPr sz="2118">
              <a:latin typeface="Calibri"/>
              <a:cs typeface="Calibri"/>
            </a:endParaRPr>
          </a:p>
          <a:p>
            <a:pPr marL="11206" marR="4483"/>
            <a:r>
              <a:rPr sz="2118" b="1" spc="-4" dirty="0">
                <a:latin typeface="Calibri"/>
                <a:cs typeface="Calibri"/>
              </a:rPr>
              <a:t>High </a:t>
            </a:r>
            <a:r>
              <a:rPr sz="2118" b="1" spc="-9" dirty="0">
                <a:latin typeface="Calibri"/>
                <a:cs typeface="Calibri"/>
              </a:rPr>
              <a:t>stress </a:t>
            </a:r>
            <a:r>
              <a:rPr sz="2118" b="1" spc="-468" dirty="0">
                <a:latin typeface="Calibri"/>
                <a:cs typeface="Calibri"/>
              </a:rPr>
              <a:t> </a:t>
            </a:r>
            <a:r>
              <a:rPr sz="2118" b="1" spc="-13" dirty="0">
                <a:latin typeface="Calibri"/>
                <a:cs typeface="Calibri"/>
              </a:rPr>
              <a:t>Oxygen </a:t>
            </a:r>
            <a:r>
              <a:rPr sz="2118" b="1" spc="-9" dirty="0">
                <a:latin typeface="Calibri"/>
                <a:cs typeface="Calibri"/>
              </a:rPr>
              <a:t> </a:t>
            </a:r>
            <a:r>
              <a:rPr sz="2118" b="1" spc="-4" dirty="0">
                <a:latin typeface="Calibri"/>
                <a:cs typeface="Calibri"/>
              </a:rPr>
              <a:t>Shallow </a:t>
            </a:r>
            <a:r>
              <a:rPr sz="2118" b="1" dirty="0">
                <a:latin typeface="Calibri"/>
                <a:cs typeface="Calibri"/>
              </a:rPr>
              <a:t> </a:t>
            </a:r>
            <a:r>
              <a:rPr sz="2118" b="1" spc="-4" dirty="0">
                <a:latin typeface="Calibri"/>
                <a:cs typeface="Calibri"/>
              </a:rPr>
              <a:t>Money</a:t>
            </a:r>
            <a:r>
              <a:rPr sz="2118" b="1" spc="-97" dirty="0">
                <a:latin typeface="Calibri"/>
                <a:cs typeface="Calibri"/>
              </a:rPr>
              <a:t> </a:t>
            </a:r>
            <a:r>
              <a:rPr sz="2118" b="1" dirty="0">
                <a:latin typeface="Calibri"/>
                <a:cs typeface="Calibri"/>
              </a:rPr>
              <a:t>loss</a:t>
            </a:r>
            <a:endParaRPr sz="2118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170828" y="1997784"/>
            <a:ext cx="927287" cy="2280719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2824" b="1" spc="-4" dirty="0">
                <a:solidFill>
                  <a:srgbClr val="00B04F"/>
                </a:solidFill>
                <a:latin typeface="Calibri"/>
                <a:cs typeface="Calibri"/>
              </a:rPr>
              <a:t>G</a:t>
            </a:r>
            <a:r>
              <a:rPr sz="2824" b="1" spc="-35" dirty="0">
                <a:solidFill>
                  <a:srgbClr val="00B04F"/>
                </a:solidFill>
                <a:latin typeface="Calibri"/>
                <a:cs typeface="Calibri"/>
              </a:rPr>
              <a:t>r</a:t>
            </a:r>
            <a:r>
              <a:rPr sz="2824" b="1" spc="-9" dirty="0">
                <a:solidFill>
                  <a:srgbClr val="00B04F"/>
                </a:solidFill>
                <a:latin typeface="Calibri"/>
                <a:cs typeface="Calibri"/>
              </a:rPr>
              <a:t>ee</a:t>
            </a:r>
            <a:r>
              <a:rPr sz="2824" b="1" dirty="0">
                <a:solidFill>
                  <a:srgbClr val="00B04F"/>
                </a:solidFill>
                <a:latin typeface="Calibri"/>
                <a:cs typeface="Calibri"/>
              </a:rPr>
              <a:t>n</a:t>
            </a:r>
            <a:endParaRPr sz="2824">
              <a:latin typeface="Calibri"/>
              <a:cs typeface="Calibri"/>
            </a:endParaRPr>
          </a:p>
          <a:p>
            <a:pPr marL="22972" marR="52670">
              <a:spcBef>
                <a:spcPts val="1619"/>
              </a:spcBef>
            </a:pPr>
            <a:r>
              <a:rPr sz="2118" b="1" spc="-4" dirty="0">
                <a:latin typeface="Calibri"/>
                <a:cs typeface="Calibri"/>
              </a:rPr>
              <a:t>On </a:t>
            </a:r>
            <a:r>
              <a:rPr sz="2118" b="1" dirty="0">
                <a:latin typeface="Calibri"/>
                <a:cs typeface="Calibri"/>
              </a:rPr>
              <a:t> </a:t>
            </a:r>
            <a:r>
              <a:rPr sz="2118" b="1" spc="-9" dirty="0">
                <a:latin typeface="Calibri"/>
                <a:cs typeface="Calibri"/>
              </a:rPr>
              <a:t>Plants </a:t>
            </a:r>
            <a:r>
              <a:rPr sz="2118" b="1" spc="-4" dirty="0">
                <a:latin typeface="Calibri"/>
                <a:cs typeface="Calibri"/>
              </a:rPr>
              <a:t> Carbon </a:t>
            </a:r>
            <a:r>
              <a:rPr sz="2118" b="1" spc="-468" dirty="0">
                <a:latin typeface="Calibri"/>
                <a:cs typeface="Calibri"/>
              </a:rPr>
              <a:t> </a:t>
            </a:r>
            <a:r>
              <a:rPr sz="2118" b="1" dirty="0">
                <a:latin typeface="Calibri"/>
                <a:cs typeface="Calibri"/>
              </a:rPr>
              <a:t>M</a:t>
            </a:r>
            <a:r>
              <a:rPr sz="2118" b="1" spc="-9" dirty="0">
                <a:latin typeface="Calibri"/>
                <a:cs typeface="Calibri"/>
              </a:rPr>
              <a:t>o</a:t>
            </a:r>
            <a:r>
              <a:rPr sz="2118" b="1" dirty="0">
                <a:latin typeface="Calibri"/>
                <a:cs typeface="Calibri"/>
              </a:rPr>
              <a:t>v</a:t>
            </a:r>
            <a:r>
              <a:rPr sz="2118" b="1" spc="-4" dirty="0">
                <a:latin typeface="Calibri"/>
                <a:cs typeface="Calibri"/>
              </a:rPr>
              <a:t>in</a:t>
            </a:r>
            <a:r>
              <a:rPr sz="2118" b="1" dirty="0">
                <a:latin typeface="Calibri"/>
                <a:cs typeface="Calibri"/>
              </a:rPr>
              <a:t>g </a:t>
            </a:r>
            <a:r>
              <a:rPr sz="2118" dirty="0">
                <a:latin typeface="Times New Roman"/>
                <a:cs typeface="Times New Roman"/>
              </a:rPr>
              <a:t> </a:t>
            </a:r>
            <a:r>
              <a:rPr sz="2118" b="1" spc="-4" dirty="0">
                <a:latin typeface="Calibri"/>
                <a:cs typeface="Calibri"/>
              </a:rPr>
              <a:t>Money</a:t>
            </a:r>
            <a:endParaRPr sz="2118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591298" y="1997784"/>
            <a:ext cx="1083049" cy="1954796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2824" b="1" dirty="0">
                <a:solidFill>
                  <a:srgbClr val="006FC0"/>
                </a:solidFill>
                <a:latin typeface="Calibri"/>
                <a:cs typeface="Calibri"/>
              </a:rPr>
              <a:t>Blue</a:t>
            </a:r>
            <a:endParaRPr sz="2824">
              <a:latin typeface="Calibri"/>
              <a:cs typeface="Calibri"/>
            </a:endParaRPr>
          </a:p>
          <a:p>
            <a:pPr marL="91333" marR="4483">
              <a:spcBef>
                <a:spcPts val="1619"/>
              </a:spcBef>
            </a:pPr>
            <a:r>
              <a:rPr sz="2118" b="1" dirty="0">
                <a:latin typeface="Calibri"/>
                <a:cs typeface="Calibri"/>
              </a:rPr>
              <a:t>Cool </a:t>
            </a:r>
            <a:r>
              <a:rPr sz="2118" b="1" spc="4" dirty="0">
                <a:latin typeface="Calibri"/>
                <a:cs typeface="Calibri"/>
              </a:rPr>
              <a:t> </a:t>
            </a:r>
            <a:r>
              <a:rPr sz="2118" b="1" spc="-13" dirty="0">
                <a:latin typeface="Calibri"/>
                <a:cs typeface="Calibri"/>
              </a:rPr>
              <a:t>Safe </a:t>
            </a:r>
            <a:r>
              <a:rPr sz="2118" b="1" spc="-9" dirty="0">
                <a:latin typeface="Calibri"/>
                <a:cs typeface="Calibri"/>
              </a:rPr>
              <a:t> </a:t>
            </a:r>
            <a:r>
              <a:rPr sz="2118" b="1" spc="-4" dirty="0">
                <a:latin typeface="Calibri"/>
                <a:cs typeface="Calibri"/>
              </a:rPr>
              <a:t>Deep </a:t>
            </a:r>
            <a:r>
              <a:rPr sz="2118" b="1" dirty="0">
                <a:latin typeface="Calibri"/>
                <a:cs typeface="Calibri"/>
              </a:rPr>
              <a:t> N</a:t>
            </a:r>
            <a:r>
              <a:rPr sz="2118" b="1" spc="-4" dirty="0">
                <a:latin typeface="Calibri"/>
                <a:cs typeface="Calibri"/>
              </a:rPr>
              <a:t>it</a:t>
            </a:r>
            <a:r>
              <a:rPr sz="2118" b="1" spc="-26" dirty="0">
                <a:latin typeface="Calibri"/>
                <a:cs typeface="Calibri"/>
              </a:rPr>
              <a:t>r</a:t>
            </a:r>
            <a:r>
              <a:rPr sz="2118" b="1" spc="4" dirty="0">
                <a:latin typeface="Calibri"/>
                <a:cs typeface="Calibri"/>
              </a:rPr>
              <a:t>o</a:t>
            </a:r>
            <a:r>
              <a:rPr sz="2118" b="1" spc="-22" dirty="0">
                <a:latin typeface="Calibri"/>
                <a:cs typeface="Calibri"/>
              </a:rPr>
              <a:t>g</a:t>
            </a:r>
            <a:r>
              <a:rPr sz="2118" b="1" dirty="0">
                <a:latin typeface="Calibri"/>
                <a:cs typeface="Calibri"/>
              </a:rPr>
              <a:t>en</a:t>
            </a:r>
            <a:endParaRPr sz="2118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56837691"/>
      </p:ext>
    </p:extLst>
  </p:cSld>
  <p:clrMapOvr>
    <a:masterClrMapping/>
  </p:clrMapOvr>
  <p:transition spd="slow">
    <p:pull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99592" y="2175247"/>
            <a:ext cx="6589059" cy="1396310"/>
          </a:xfrm>
          <a:prstGeom prst="rect">
            <a:avLst/>
          </a:prstGeom>
        </p:spPr>
        <p:txBody>
          <a:bodyPr vert="horz" wrap="square" lIns="0" tIns="11206" rIns="0" bIns="0" rtlCol="0" anchor="b">
            <a:spAutoFit/>
          </a:bodyPr>
          <a:lstStyle/>
          <a:p>
            <a:pPr marL="2025011" marR="4483" indent="-2009322">
              <a:spcBef>
                <a:spcPts val="88"/>
              </a:spcBef>
            </a:pPr>
            <a:r>
              <a:rPr b="1" u="heavy" dirty="0">
                <a:solidFill>
                  <a:schemeClr val="tx1">
                    <a:lumMod val="95000"/>
                    <a:lumOff val="5000"/>
                  </a:schemeClr>
                </a:solidFill>
                <a:uFill>
                  <a:solidFill>
                    <a:srgbClr val="FFFFFF"/>
                  </a:solidFill>
                </a:uFill>
              </a:rPr>
              <a:t>Use</a:t>
            </a:r>
            <a:r>
              <a:rPr b="1" u="heavy" spc="-18" dirty="0">
                <a:solidFill>
                  <a:schemeClr val="tx1">
                    <a:lumMod val="95000"/>
                    <a:lumOff val="5000"/>
                  </a:schemeClr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b="1" u="heavy" spc="-13" dirty="0">
                <a:solidFill>
                  <a:schemeClr val="tx1">
                    <a:lumMod val="95000"/>
                    <a:lumOff val="5000"/>
                  </a:schemeClr>
                </a:solidFill>
                <a:uFill>
                  <a:solidFill>
                    <a:srgbClr val="FFFFFF"/>
                  </a:solidFill>
                </a:uFill>
              </a:rPr>
              <a:t>good</a:t>
            </a:r>
            <a:r>
              <a:rPr b="1" u="heavy" spc="22" dirty="0">
                <a:solidFill>
                  <a:schemeClr val="tx1">
                    <a:lumMod val="95000"/>
                    <a:lumOff val="5000"/>
                  </a:schemeClr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b="1" u="heavy" spc="-22" dirty="0">
                <a:solidFill>
                  <a:schemeClr val="tx1">
                    <a:lumMod val="95000"/>
                    <a:lumOff val="5000"/>
                  </a:schemeClr>
                </a:solidFill>
                <a:uFill>
                  <a:solidFill>
                    <a:srgbClr val="FFFFFF"/>
                  </a:solidFill>
                </a:uFill>
              </a:rPr>
              <a:t>contrast</a:t>
            </a:r>
            <a:r>
              <a:rPr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as</a:t>
            </a:r>
            <a:r>
              <a:rPr b="1" spc="-9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b="1" spc="-4" dirty="0">
                <a:solidFill>
                  <a:schemeClr val="tx1">
                    <a:lumMod val="95000"/>
                    <a:lumOff val="5000"/>
                  </a:schemeClr>
                </a:solidFill>
              </a:rPr>
              <a:t>human</a:t>
            </a:r>
            <a:r>
              <a:rPr b="1" spc="9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b="1" spc="-26" dirty="0">
                <a:solidFill>
                  <a:schemeClr val="tx1">
                    <a:lumMod val="95000"/>
                    <a:lumOff val="5000"/>
                  </a:schemeClr>
                </a:solidFill>
              </a:rPr>
              <a:t>eye</a:t>
            </a:r>
            <a:r>
              <a:rPr b="1" spc="-13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is </a:t>
            </a:r>
            <a:r>
              <a:rPr b="1" spc="-13" dirty="0">
                <a:solidFill>
                  <a:schemeClr val="tx1">
                    <a:lumMod val="95000"/>
                    <a:lumOff val="5000"/>
                  </a:schemeClr>
                </a:solidFill>
              </a:rPr>
              <a:t>good </a:t>
            </a:r>
            <a:r>
              <a:rPr b="1" spc="-706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b="1" spc="-18" dirty="0">
                <a:solidFill>
                  <a:schemeClr val="tx1">
                    <a:lumMod val="95000"/>
                    <a:lumOff val="5000"/>
                  </a:schemeClr>
                </a:solidFill>
              </a:rPr>
              <a:t>at</a:t>
            </a:r>
            <a:r>
              <a:rPr b="1" spc="-9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b="1" spc="4" dirty="0">
                <a:solidFill>
                  <a:schemeClr val="tx1">
                    <a:lumMod val="95000"/>
                    <a:lumOff val="5000"/>
                  </a:schemeClr>
                </a:solidFill>
                <a:latin typeface="Arial Black"/>
                <a:cs typeface="Arial Black"/>
              </a:rPr>
              <a:t>difference</a:t>
            </a:r>
          </a:p>
        </p:txBody>
      </p:sp>
    </p:spTree>
    <p:extLst>
      <p:ext uri="{BB962C8B-B14F-4D97-AF65-F5344CB8AC3E}">
        <p14:creationId xmlns:p14="http://schemas.microsoft.com/office/powerpoint/2010/main" val="1187970714"/>
      </p:ext>
    </p:extLst>
  </p:cSld>
  <p:clrMapOvr>
    <a:masterClrMapping/>
  </p:clrMapOvr>
  <p:transition spd="slow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16387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NZ" dirty="0"/>
              <a:t>How do we realize design?</a:t>
            </a:r>
          </a:p>
          <a:p>
            <a:r>
              <a:rPr lang="en-NZ" dirty="0"/>
              <a:t>What should we consider?</a:t>
            </a:r>
          </a:p>
          <a:p>
            <a:pPr lvl="1"/>
            <a:r>
              <a:rPr lang="en-NZ" dirty="0"/>
              <a:t>Technical</a:t>
            </a:r>
          </a:p>
          <a:p>
            <a:pPr lvl="1"/>
            <a:r>
              <a:rPr lang="en-NZ" dirty="0"/>
              <a:t>Visual</a:t>
            </a:r>
          </a:p>
          <a:p>
            <a:pPr lvl="1"/>
            <a:r>
              <a:rPr lang="en-NZ" dirty="0"/>
              <a:t>Interaction</a:t>
            </a:r>
          </a:p>
          <a:p>
            <a:pPr lvl="1"/>
            <a:r>
              <a:rPr lang="en-NZ" dirty="0"/>
              <a:t>Search</a:t>
            </a:r>
          </a:p>
          <a:p>
            <a:pPr lvl="1"/>
            <a:r>
              <a:rPr lang="en-NZ" dirty="0"/>
              <a:t>Context of use</a:t>
            </a:r>
          </a:p>
          <a:p>
            <a:pPr lvl="2"/>
            <a:r>
              <a:rPr lang="en-NZ" dirty="0"/>
              <a:t>Information </a:t>
            </a:r>
          </a:p>
          <a:p>
            <a:pPr lvl="2"/>
            <a:r>
              <a:rPr lang="en-NZ" dirty="0"/>
              <a:t>Interacting/ transacting</a:t>
            </a:r>
          </a:p>
          <a:p>
            <a:endParaRPr lang="en-NZ" dirty="0"/>
          </a:p>
          <a:p>
            <a:endParaRPr lang="en-NZ" dirty="0"/>
          </a:p>
          <a:p>
            <a:pPr lvl="1"/>
            <a:endParaRPr lang="en-NZ" dirty="0"/>
          </a:p>
        </p:txBody>
      </p:sp>
      <p:sp>
        <p:nvSpPr>
          <p:cNvPr id="16388" name="Slide Number Placeholder 4"/>
          <p:cNvSpPr>
            <a:spLocks noGrp="1"/>
          </p:cNvSpPr>
          <p:nvPr>
            <p:ph type="sldNum" sz="quarter" idx="1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9pPr>
          </a:lstStyle>
          <a:p>
            <a:fld id="{AFA71CCC-910A-4DF7-856A-C24AE065C67B}" type="slidenum">
              <a:rPr lang="en-GB" sz="1400" smtClean="0"/>
              <a:pPr/>
              <a:t>3</a:t>
            </a:fld>
            <a:endParaRPr lang="en-GB" sz="1400"/>
          </a:p>
        </p:txBody>
      </p:sp>
    </p:spTree>
  </p:cSld>
  <p:clrMapOvr>
    <a:masterClrMapping/>
  </p:clrMapOvr>
  <p:transition spd="slow">
    <p:pull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7529" y="134772"/>
            <a:ext cx="7200800" cy="608851"/>
          </a:xfrm>
          <a:prstGeom prst="rect">
            <a:avLst/>
          </a:prstGeom>
        </p:spPr>
        <p:txBody>
          <a:bodyPr vert="horz" wrap="square" lIns="0" tIns="11206" rIns="0" bIns="0" rtlCol="0" anchor="b">
            <a:spAutoFit/>
          </a:bodyPr>
          <a:lstStyle/>
          <a:p>
            <a:pPr marL="11206">
              <a:spcBef>
                <a:spcPts val="88"/>
              </a:spcBef>
            </a:pPr>
            <a:r>
              <a:rPr sz="3883" spc="-4" dirty="0">
                <a:solidFill>
                  <a:srgbClr val="000000"/>
                </a:solidFill>
              </a:rPr>
              <a:t>Color</a:t>
            </a:r>
            <a:r>
              <a:rPr sz="3883" spc="-13" dirty="0">
                <a:solidFill>
                  <a:srgbClr val="000000"/>
                </a:solidFill>
              </a:rPr>
              <a:t> </a:t>
            </a:r>
            <a:r>
              <a:rPr sz="3883" spc="-4" dirty="0">
                <a:solidFill>
                  <a:srgbClr val="000000"/>
                </a:solidFill>
              </a:rPr>
              <a:t>Alone</a:t>
            </a:r>
            <a:r>
              <a:rPr sz="3883" spc="-18" dirty="0">
                <a:solidFill>
                  <a:srgbClr val="000000"/>
                </a:solidFill>
              </a:rPr>
              <a:t> </a:t>
            </a:r>
            <a:r>
              <a:rPr sz="3883" spc="-4" dirty="0">
                <a:solidFill>
                  <a:srgbClr val="000000"/>
                </a:solidFill>
              </a:rPr>
              <a:t>Doesn’t</a:t>
            </a:r>
            <a:r>
              <a:rPr sz="3883" spc="-18" dirty="0">
                <a:solidFill>
                  <a:srgbClr val="000000"/>
                </a:solidFill>
              </a:rPr>
              <a:t> </a:t>
            </a:r>
            <a:r>
              <a:rPr sz="3883" dirty="0">
                <a:solidFill>
                  <a:srgbClr val="000000"/>
                </a:solidFill>
              </a:rPr>
              <a:t>Cut</a:t>
            </a:r>
            <a:r>
              <a:rPr sz="3883" spc="-9" dirty="0">
                <a:solidFill>
                  <a:srgbClr val="000000"/>
                </a:solidFill>
              </a:rPr>
              <a:t> </a:t>
            </a:r>
            <a:r>
              <a:rPr sz="3883" dirty="0">
                <a:solidFill>
                  <a:srgbClr val="000000"/>
                </a:solidFill>
              </a:rPr>
              <a:t>It</a:t>
            </a:r>
            <a:endParaRPr sz="3883" dirty="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00823" y="1543722"/>
            <a:ext cx="6742354" cy="4570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114598"/>
      </p:ext>
    </p:extLst>
  </p:cSld>
  <p:clrMapOvr>
    <a:masterClrMapping/>
  </p:clrMapOvr>
  <p:transition spd="slow">
    <p:pull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64789" y="218666"/>
            <a:ext cx="6016999" cy="1206386"/>
          </a:xfrm>
          <a:prstGeom prst="rect">
            <a:avLst/>
          </a:prstGeom>
        </p:spPr>
        <p:txBody>
          <a:bodyPr vert="horz" wrap="square" lIns="0" tIns="11206" rIns="0" bIns="0" rtlCol="0" anchor="b">
            <a:spAutoFit/>
          </a:bodyPr>
          <a:lstStyle/>
          <a:p>
            <a:pPr marL="11206">
              <a:spcBef>
                <a:spcPts val="88"/>
              </a:spcBef>
            </a:pPr>
            <a:r>
              <a:rPr sz="3883" dirty="0">
                <a:solidFill>
                  <a:srgbClr val="000000"/>
                </a:solidFill>
              </a:rPr>
              <a:t>Luminance</a:t>
            </a:r>
            <a:r>
              <a:rPr sz="3883" spc="-40" dirty="0">
                <a:solidFill>
                  <a:srgbClr val="000000"/>
                </a:solidFill>
              </a:rPr>
              <a:t> </a:t>
            </a:r>
            <a:r>
              <a:rPr sz="3883" spc="-26" dirty="0">
                <a:solidFill>
                  <a:srgbClr val="000000"/>
                </a:solidFill>
              </a:rPr>
              <a:t>Contrast</a:t>
            </a:r>
            <a:r>
              <a:rPr sz="3883" spc="-9" dirty="0">
                <a:solidFill>
                  <a:srgbClr val="000000"/>
                </a:solidFill>
              </a:rPr>
              <a:t> </a:t>
            </a:r>
            <a:r>
              <a:rPr sz="3883" dirty="0">
                <a:solidFill>
                  <a:srgbClr val="000000"/>
                </a:solidFill>
              </a:rPr>
              <a:t>is</a:t>
            </a:r>
            <a:r>
              <a:rPr sz="3883" spc="-13" dirty="0">
                <a:solidFill>
                  <a:srgbClr val="000000"/>
                </a:solidFill>
              </a:rPr>
              <a:t> </a:t>
            </a:r>
            <a:r>
              <a:rPr sz="3883" spc="-4" dirty="0">
                <a:solidFill>
                  <a:srgbClr val="000000"/>
                </a:solidFill>
              </a:rPr>
              <a:t>Crucial</a:t>
            </a:r>
            <a:endParaRPr sz="3883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00823" y="1550446"/>
            <a:ext cx="6742354" cy="4570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854394"/>
      </p:ext>
    </p:extLst>
  </p:cSld>
  <p:clrMapOvr>
    <a:masterClrMapping/>
  </p:clrMapOvr>
  <p:transition spd="slow">
    <p:pull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4730" y="325037"/>
            <a:ext cx="6912768" cy="608851"/>
          </a:xfrm>
          <a:prstGeom prst="rect">
            <a:avLst/>
          </a:prstGeom>
        </p:spPr>
        <p:txBody>
          <a:bodyPr vert="horz" wrap="square" lIns="0" tIns="11206" rIns="0" bIns="0" rtlCol="0" anchor="b">
            <a:spAutoFit/>
          </a:bodyPr>
          <a:lstStyle/>
          <a:p>
            <a:pPr marL="11206">
              <a:spcBef>
                <a:spcPts val="88"/>
              </a:spcBef>
            </a:pPr>
            <a:r>
              <a:rPr sz="3883" dirty="0">
                <a:solidFill>
                  <a:srgbClr val="000000"/>
                </a:solidFill>
              </a:rPr>
              <a:t>The</a:t>
            </a:r>
            <a:r>
              <a:rPr sz="3883" spc="-40" dirty="0">
                <a:solidFill>
                  <a:srgbClr val="000000"/>
                </a:solidFill>
              </a:rPr>
              <a:t> </a:t>
            </a:r>
            <a:r>
              <a:rPr sz="3883" dirty="0">
                <a:solidFill>
                  <a:srgbClr val="000000"/>
                </a:solidFill>
              </a:rPr>
              <a:t>Luminance</a:t>
            </a:r>
            <a:r>
              <a:rPr sz="3883" spc="-57" dirty="0">
                <a:solidFill>
                  <a:srgbClr val="000000"/>
                </a:solidFill>
              </a:rPr>
              <a:t> </a:t>
            </a:r>
            <a:r>
              <a:rPr sz="3883" spc="-13" dirty="0">
                <a:solidFill>
                  <a:srgbClr val="000000"/>
                </a:solidFill>
              </a:rPr>
              <a:t>Equation</a:t>
            </a:r>
            <a:endParaRPr sz="3883" dirty="0"/>
          </a:p>
        </p:txBody>
      </p:sp>
      <p:sp>
        <p:nvSpPr>
          <p:cNvPr id="3" name="object 3"/>
          <p:cNvSpPr txBox="1"/>
          <p:nvPr/>
        </p:nvSpPr>
        <p:spPr>
          <a:xfrm>
            <a:off x="1395356" y="2229073"/>
            <a:ext cx="6555441" cy="771215"/>
          </a:xfrm>
          <a:prstGeom prst="rect">
            <a:avLst/>
          </a:prstGeom>
        </p:spPr>
        <p:txBody>
          <a:bodyPr vert="horz" wrap="square" lIns="0" tIns="10646" rIns="0" bIns="0" rtlCol="0">
            <a:spAutoFit/>
          </a:bodyPr>
          <a:lstStyle/>
          <a:p>
            <a:pPr marL="11206">
              <a:spcBef>
                <a:spcPts val="84"/>
              </a:spcBef>
            </a:pPr>
            <a:r>
              <a:rPr sz="2471" spc="128" dirty="0">
                <a:latin typeface="Cambria Math"/>
                <a:cs typeface="Cambria Math"/>
              </a:rPr>
              <a:t>𝑌</a:t>
            </a:r>
            <a:r>
              <a:rPr sz="2471" spc="71" dirty="0">
                <a:latin typeface="Times New Roman"/>
                <a:cs typeface="Times New Roman"/>
              </a:rPr>
              <a:t> </a:t>
            </a:r>
            <a:r>
              <a:rPr sz="2471" spc="-4" dirty="0">
                <a:latin typeface="Cambria Math"/>
                <a:cs typeface="Cambria Math"/>
              </a:rPr>
              <a:t>=</a:t>
            </a:r>
            <a:r>
              <a:rPr sz="2471" spc="66" dirty="0">
                <a:latin typeface="Times New Roman"/>
                <a:cs typeface="Times New Roman"/>
              </a:rPr>
              <a:t> </a:t>
            </a:r>
            <a:r>
              <a:rPr sz="2471" spc="110" dirty="0">
                <a:latin typeface="Cambria Math"/>
                <a:cs typeface="Cambria Math"/>
              </a:rPr>
              <a:t>0</a:t>
            </a:r>
            <a:r>
              <a:rPr sz="2471" spc="-4" dirty="0">
                <a:latin typeface="Cambria Math"/>
                <a:cs typeface="Cambria Math"/>
              </a:rPr>
              <a:t>.</a:t>
            </a:r>
            <a:r>
              <a:rPr sz="2471" spc="-216" dirty="0">
                <a:latin typeface="Times New Roman"/>
                <a:cs typeface="Times New Roman"/>
              </a:rPr>
              <a:t> </a:t>
            </a:r>
            <a:r>
              <a:rPr sz="2471" spc="106" dirty="0">
                <a:latin typeface="Cambria Math"/>
                <a:cs typeface="Cambria Math"/>
              </a:rPr>
              <a:t>3</a:t>
            </a:r>
            <a:r>
              <a:rPr sz="2471" spc="-62" dirty="0">
                <a:latin typeface="Times New Roman"/>
                <a:cs typeface="Times New Roman"/>
              </a:rPr>
              <a:t> </a:t>
            </a:r>
            <a:r>
              <a:rPr sz="2471" spc="-4" dirty="0">
                <a:latin typeface="Cambria Math"/>
                <a:cs typeface="Cambria Math"/>
              </a:rPr>
              <a:t>×</a:t>
            </a:r>
            <a:r>
              <a:rPr sz="2471" spc="-75" dirty="0">
                <a:latin typeface="Times New Roman"/>
                <a:cs typeface="Times New Roman"/>
              </a:rPr>
              <a:t> </a:t>
            </a:r>
            <a:r>
              <a:rPr sz="2471" spc="221" dirty="0">
                <a:solidFill>
                  <a:srgbClr val="FF0000"/>
                </a:solidFill>
                <a:latin typeface="Cambria Math"/>
                <a:cs typeface="Cambria Math"/>
              </a:rPr>
              <a:t>𝑅</a:t>
            </a:r>
            <a:r>
              <a:rPr sz="2471" spc="146" dirty="0">
                <a:solidFill>
                  <a:srgbClr val="FF0000"/>
                </a:solidFill>
                <a:latin typeface="Cambria Math"/>
                <a:cs typeface="Cambria Math"/>
              </a:rPr>
              <a:t>e</a:t>
            </a:r>
            <a:r>
              <a:rPr sz="2471" spc="265" dirty="0">
                <a:solidFill>
                  <a:srgbClr val="FF0000"/>
                </a:solidFill>
                <a:latin typeface="Cambria Math"/>
                <a:cs typeface="Cambria Math"/>
              </a:rPr>
              <a:t>𝑑</a:t>
            </a:r>
            <a:r>
              <a:rPr sz="2471" spc="-57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71" spc="-4" dirty="0">
                <a:latin typeface="Cambria Math"/>
                <a:cs typeface="Cambria Math"/>
              </a:rPr>
              <a:t>+</a:t>
            </a:r>
            <a:r>
              <a:rPr sz="2471" spc="-79" dirty="0">
                <a:latin typeface="Times New Roman"/>
                <a:cs typeface="Times New Roman"/>
              </a:rPr>
              <a:t> </a:t>
            </a:r>
            <a:r>
              <a:rPr sz="2471" spc="110" dirty="0">
                <a:latin typeface="Cambria Math"/>
                <a:cs typeface="Cambria Math"/>
              </a:rPr>
              <a:t>0</a:t>
            </a:r>
            <a:r>
              <a:rPr sz="2471" spc="-4" dirty="0">
                <a:latin typeface="Cambria Math"/>
                <a:cs typeface="Cambria Math"/>
              </a:rPr>
              <a:t>.</a:t>
            </a:r>
            <a:r>
              <a:rPr sz="2471" spc="-202" dirty="0">
                <a:latin typeface="Times New Roman"/>
                <a:cs typeface="Times New Roman"/>
              </a:rPr>
              <a:t> </a:t>
            </a:r>
            <a:r>
              <a:rPr sz="2471" spc="101" dirty="0">
                <a:latin typeface="Cambria Math"/>
                <a:cs typeface="Cambria Math"/>
              </a:rPr>
              <a:t>5</a:t>
            </a:r>
            <a:r>
              <a:rPr sz="2471" spc="106" dirty="0">
                <a:latin typeface="Cambria Math"/>
                <a:cs typeface="Cambria Math"/>
              </a:rPr>
              <a:t>9</a:t>
            </a:r>
            <a:r>
              <a:rPr sz="2471" spc="-62" dirty="0">
                <a:latin typeface="Times New Roman"/>
                <a:cs typeface="Times New Roman"/>
              </a:rPr>
              <a:t> </a:t>
            </a:r>
            <a:r>
              <a:rPr sz="2471" spc="-4" dirty="0">
                <a:latin typeface="Cambria Math"/>
                <a:cs typeface="Cambria Math"/>
              </a:rPr>
              <a:t>×</a:t>
            </a:r>
            <a:r>
              <a:rPr sz="2471" spc="-75" dirty="0">
                <a:latin typeface="Times New Roman"/>
                <a:cs typeface="Times New Roman"/>
              </a:rPr>
              <a:t> </a:t>
            </a:r>
            <a:r>
              <a:rPr sz="2471" spc="150" dirty="0">
                <a:solidFill>
                  <a:srgbClr val="00B04F"/>
                </a:solidFill>
                <a:latin typeface="Cambria Math"/>
                <a:cs typeface="Cambria Math"/>
              </a:rPr>
              <a:t>𝐺</a:t>
            </a:r>
            <a:r>
              <a:rPr sz="2471" spc="309" dirty="0">
                <a:solidFill>
                  <a:srgbClr val="00B04F"/>
                </a:solidFill>
                <a:latin typeface="Cambria Math"/>
                <a:cs typeface="Cambria Math"/>
              </a:rPr>
              <a:t>𝑟</a:t>
            </a:r>
            <a:r>
              <a:rPr sz="2471" spc="146" dirty="0">
                <a:solidFill>
                  <a:srgbClr val="00B04F"/>
                </a:solidFill>
                <a:latin typeface="Cambria Math"/>
                <a:cs typeface="Cambria Math"/>
              </a:rPr>
              <a:t>ee</a:t>
            </a:r>
            <a:r>
              <a:rPr sz="2471" spc="309" dirty="0">
                <a:solidFill>
                  <a:srgbClr val="00B04F"/>
                </a:solidFill>
                <a:latin typeface="Cambria Math"/>
                <a:cs typeface="Cambria Math"/>
              </a:rPr>
              <a:t>𝑛</a:t>
            </a:r>
            <a:r>
              <a:rPr sz="2471" spc="-53" dirty="0">
                <a:solidFill>
                  <a:srgbClr val="00B04F"/>
                </a:solidFill>
                <a:latin typeface="Times New Roman"/>
                <a:cs typeface="Times New Roman"/>
              </a:rPr>
              <a:t> </a:t>
            </a:r>
            <a:r>
              <a:rPr sz="2471" spc="-4" dirty="0">
                <a:latin typeface="Cambria Math"/>
                <a:cs typeface="Cambria Math"/>
              </a:rPr>
              <a:t>+</a:t>
            </a:r>
            <a:r>
              <a:rPr sz="2471" spc="-71" dirty="0">
                <a:latin typeface="Times New Roman"/>
                <a:cs typeface="Times New Roman"/>
              </a:rPr>
              <a:t> </a:t>
            </a:r>
            <a:r>
              <a:rPr sz="2471" spc="101" dirty="0">
                <a:latin typeface="Cambria Math"/>
                <a:cs typeface="Cambria Math"/>
              </a:rPr>
              <a:t>0</a:t>
            </a:r>
            <a:r>
              <a:rPr sz="2471" spc="-4" dirty="0">
                <a:latin typeface="Cambria Math"/>
                <a:cs typeface="Cambria Math"/>
              </a:rPr>
              <a:t>.</a:t>
            </a:r>
            <a:r>
              <a:rPr sz="2471" spc="-202" dirty="0">
                <a:latin typeface="Times New Roman"/>
                <a:cs typeface="Times New Roman"/>
              </a:rPr>
              <a:t> </a:t>
            </a:r>
            <a:r>
              <a:rPr sz="2471" spc="101" dirty="0">
                <a:latin typeface="Cambria Math"/>
                <a:cs typeface="Cambria Math"/>
              </a:rPr>
              <a:t>1</a:t>
            </a:r>
            <a:r>
              <a:rPr sz="2471" spc="106" dirty="0">
                <a:latin typeface="Cambria Math"/>
                <a:cs typeface="Cambria Math"/>
              </a:rPr>
              <a:t>1</a:t>
            </a:r>
            <a:r>
              <a:rPr sz="2471" spc="-62" dirty="0">
                <a:latin typeface="Times New Roman"/>
                <a:cs typeface="Times New Roman"/>
              </a:rPr>
              <a:t> </a:t>
            </a:r>
            <a:r>
              <a:rPr sz="2471" spc="-4" dirty="0">
                <a:latin typeface="Cambria Math"/>
                <a:cs typeface="Cambria Math"/>
              </a:rPr>
              <a:t>×</a:t>
            </a:r>
            <a:r>
              <a:rPr sz="2471" spc="-75" dirty="0">
                <a:latin typeface="Times New Roman"/>
                <a:cs typeface="Times New Roman"/>
              </a:rPr>
              <a:t> </a:t>
            </a:r>
            <a:r>
              <a:rPr sz="2471" spc="251" dirty="0">
                <a:solidFill>
                  <a:srgbClr val="006FC0"/>
                </a:solidFill>
                <a:latin typeface="Cambria Math"/>
                <a:cs typeface="Cambria Math"/>
              </a:rPr>
              <a:t>𝐵</a:t>
            </a:r>
            <a:r>
              <a:rPr sz="2471" spc="415" dirty="0">
                <a:solidFill>
                  <a:srgbClr val="006FC0"/>
                </a:solidFill>
                <a:latin typeface="Cambria Math"/>
                <a:cs typeface="Cambria Math"/>
              </a:rPr>
              <a:t>𝑙</a:t>
            </a:r>
            <a:r>
              <a:rPr sz="2471" spc="309" dirty="0">
                <a:solidFill>
                  <a:srgbClr val="006FC0"/>
                </a:solidFill>
                <a:latin typeface="Cambria Math"/>
                <a:cs typeface="Cambria Math"/>
              </a:rPr>
              <a:t>𝑢</a:t>
            </a:r>
            <a:r>
              <a:rPr sz="2471" spc="150" dirty="0">
                <a:solidFill>
                  <a:srgbClr val="006FC0"/>
                </a:solidFill>
                <a:latin typeface="Cambria Math"/>
                <a:cs typeface="Cambria Math"/>
              </a:rPr>
              <a:t>e</a:t>
            </a:r>
            <a:endParaRPr sz="2471">
              <a:latin typeface="Cambria Math"/>
              <a:cs typeface="Cambria Math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70141" y="3377307"/>
            <a:ext cx="4284419" cy="1709827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4441114" y="6128718"/>
            <a:ext cx="4021791" cy="25567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588" spc="-9" dirty="0">
                <a:latin typeface="Calibri"/>
                <a:cs typeface="Calibri"/>
              </a:rPr>
              <a:t>Material</a:t>
            </a:r>
            <a:r>
              <a:rPr sz="1588" spc="-4" dirty="0">
                <a:latin typeface="Calibri"/>
                <a:cs typeface="Calibri"/>
              </a:rPr>
              <a:t> </a:t>
            </a:r>
            <a:r>
              <a:rPr sz="1588" spc="-9" dirty="0">
                <a:latin typeface="Calibri"/>
                <a:cs typeface="Calibri"/>
              </a:rPr>
              <a:t>from</a:t>
            </a:r>
            <a:r>
              <a:rPr sz="1588" dirty="0">
                <a:latin typeface="Calibri"/>
                <a:cs typeface="Calibri"/>
              </a:rPr>
              <a:t> </a:t>
            </a:r>
            <a:r>
              <a:rPr sz="1588" spc="-57" dirty="0">
                <a:latin typeface="Calibri"/>
                <a:cs typeface="Calibri"/>
              </a:rPr>
              <a:t>Dr.</a:t>
            </a:r>
            <a:r>
              <a:rPr sz="1588" spc="9" dirty="0">
                <a:latin typeface="Calibri"/>
                <a:cs typeface="Calibri"/>
              </a:rPr>
              <a:t> </a:t>
            </a:r>
            <a:r>
              <a:rPr sz="1588" spc="-18" dirty="0">
                <a:latin typeface="Calibri"/>
                <a:cs typeface="Calibri"/>
              </a:rPr>
              <a:t>Mike</a:t>
            </a:r>
            <a:r>
              <a:rPr sz="1588" dirty="0">
                <a:latin typeface="Calibri"/>
                <a:cs typeface="Calibri"/>
              </a:rPr>
              <a:t> </a:t>
            </a:r>
            <a:r>
              <a:rPr sz="1588" spc="-22" dirty="0">
                <a:latin typeface="Calibri"/>
                <a:cs typeface="Calibri"/>
              </a:rPr>
              <a:t>Bailey,</a:t>
            </a:r>
            <a:r>
              <a:rPr sz="1588" spc="4" dirty="0">
                <a:latin typeface="Calibri"/>
                <a:cs typeface="Calibri"/>
              </a:rPr>
              <a:t> </a:t>
            </a:r>
            <a:r>
              <a:rPr sz="1588" spc="-9" dirty="0">
                <a:latin typeface="Calibri"/>
                <a:cs typeface="Calibri"/>
              </a:rPr>
              <a:t>Oregon</a:t>
            </a:r>
            <a:r>
              <a:rPr sz="1588" spc="9" dirty="0">
                <a:latin typeface="Calibri"/>
                <a:cs typeface="Calibri"/>
              </a:rPr>
              <a:t> </a:t>
            </a:r>
            <a:r>
              <a:rPr sz="1588" spc="-13" dirty="0">
                <a:latin typeface="Calibri"/>
                <a:cs typeface="Calibri"/>
              </a:rPr>
              <a:t>State</a:t>
            </a:r>
            <a:r>
              <a:rPr sz="1588" dirty="0">
                <a:latin typeface="Calibri"/>
                <a:cs typeface="Calibri"/>
              </a:rPr>
              <a:t> </a:t>
            </a:r>
            <a:r>
              <a:rPr sz="1588" spc="-31" dirty="0">
                <a:latin typeface="Calibri"/>
                <a:cs typeface="Calibri"/>
              </a:rPr>
              <a:t>Univ.</a:t>
            </a:r>
            <a:endParaRPr sz="1588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08507088"/>
      </p:ext>
    </p:extLst>
  </p:cSld>
  <p:clrMapOvr>
    <a:masterClrMapping/>
  </p:clrMapOvr>
  <p:transition spd="slow">
    <p:pull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49835" y="816200"/>
            <a:ext cx="3242981" cy="608851"/>
          </a:xfrm>
          <a:prstGeom prst="rect">
            <a:avLst/>
          </a:prstGeom>
        </p:spPr>
        <p:txBody>
          <a:bodyPr vert="horz" wrap="square" lIns="0" tIns="11206" rIns="0" bIns="0" rtlCol="0" anchor="b">
            <a:spAutoFit/>
          </a:bodyPr>
          <a:lstStyle/>
          <a:p>
            <a:pPr marL="11206">
              <a:spcBef>
                <a:spcPts val="88"/>
              </a:spcBef>
            </a:pPr>
            <a:r>
              <a:rPr sz="3883" dirty="0">
                <a:solidFill>
                  <a:srgbClr val="000000"/>
                </a:solidFill>
                <a:latin typeface="Calibri"/>
                <a:cs typeface="Calibri"/>
              </a:rPr>
              <a:t>≈</a:t>
            </a:r>
            <a:r>
              <a:rPr sz="3883" spc="-4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3883" spc="-18" dirty="0">
                <a:solidFill>
                  <a:srgbClr val="000000"/>
                </a:solidFill>
                <a:latin typeface="Calibri"/>
                <a:cs typeface="Calibri"/>
              </a:rPr>
              <a:t>Contrast</a:t>
            </a:r>
            <a:r>
              <a:rPr sz="3883" spc="-57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3883" spc="-62" dirty="0">
                <a:solidFill>
                  <a:srgbClr val="000000"/>
                </a:solidFill>
                <a:latin typeface="Calibri"/>
                <a:cs typeface="Calibri"/>
              </a:rPr>
              <a:t>Table</a:t>
            </a:r>
            <a:endParaRPr sz="3883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7220" y="1586753"/>
            <a:ext cx="7927041" cy="4266751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684467" y="5871880"/>
            <a:ext cx="5771589" cy="33723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2118" spc="-4" dirty="0">
                <a:latin typeface="Calibri"/>
                <a:cs typeface="Calibri"/>
              </a:rPr>
              <a:t>ΔL*</a:t>
            </a:r>
            <a:r>
              <a:rPr sz="2118" dirty="0">
                <a:latin typeface="Calibri"/>
                <a:cs typeface="Calibri"/>
              </a:rPr>
              <a:t> </a:t>
            </a:r>
            <a:r>
              <a:rPr sz="2118" spc="-4" dirty="0">
                <a:latin typeface="Calibri"/>
                <a:cs typeface="Calibri"/>
              </a:rPr>
              <a:t>of about</a:t>
            </a:r>
            <a:r>
              <a:rPr sz="2118" dirty="0">
                <a:latin typeface="Calibri"/>
                <a:cs typeface="Calibri"/>
              </a:rPr>
              <a:t> </a:t>
            </a:r>
            <a:r>
              <a:rPr sz="2118" spc="-4" dirty="0">
                <a:latin typeface="Calibri"/>
                <a:cs typeface="Calibri"/>
              </a:rPr>
              <a:t>0.40 </a:t>
            </a:r>
            <a:r>
              <a:rPr sz="2118" spc="-13" dirty="0">
                <a:latin typeface="Calibri"/>
                <a:cs typeface="Calibri"/>
              </a:rPr>
              <a:t>are</a:t>
            </a:r>
            <a:r>
              <a:rPr sz="2118" spc="4" dirty="0">
                <a:latin typeface="Calibri"/>
                <a:cs typeface="Calibri"/>
              </a:rPr>
              <a:t> </a:t>
            </a:r>
            <a:r>
              <a:rPr sz="2118" spc="-9" dirty="0">
                <a:latin typeface="Calibri"/>
                <a:cs typeface="Calibri"/>
              </a:rPr>
              <a:t>highlighted</a:t>
            </a:r>
            <a:r>
              <a:rPr sz="2118" spc="-13" dirty="0">
                <a:latin typeface="Calibri"/>
                <a:cs typeface="Calibri"/>
              </a:rPr>
              <a:t> </a:t>
            </a:r>
            <a:r>
              <a:rPr sz="2118" spc="-4" dirty="0">
                <a:latin typeface="Calibri"/>
                <a:cs typeface="Calibri"/>
              </a:rPr>
              <a:t>and</a:t>
            </a:r>
            <a:r>
              <a:rPr sz="2118" dirty="0">
                <a:latin typeface="Calibri"/>
                <a:cs typeface="Calibri"/>
              </a:rPr>
              <a:t> </a:t>
            </a:r>
            <a:r>
              <a:rPr sz="2118" spc="-9" dirty="0">
                <a:latin typeface="Calibri"/>
                <a:cs typeface="Calibri"/>
              </a:rPr>
              <a:t>recommended</a:t>
            </a:r>
            <a:endParaRPr sz="2118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45539354"/>
      </p:ext>
    </p:extLst>
  </p:cSld>
  <p:clrMapOvr>
    <a:masterClrMapping/>
  </p:clrMapOvr>
  <p:transition spd="slow">
    <p:pull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03150" y="1004496"/>
            <a:ext cx="7203589" cy="473201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816736" y="6376595"/>
            <a:ext cx="3789380" cy="77992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4927896" y="6174437"/>
            <a:ext cx="3574676" cy="228054"/>
          </a:xfrm>
          <a:prstGeom prst="rect">
            <a:avLst/>
          </a:prstGeom>
        </p:spPr>
        <p:txBody>
          <a:bodyPr vert="horz" wrap="square" lIns="0" tIns="10646" rIns="0" bIns="0" rtlCol="0">
            <a:spAutoFit/>
          </a:bodyPr>
          <a:lstStyle/>
          <a:p>
            <a:pPr marL="11206">
              <a:spcBef>
                <a:spcPts val="84"/>
              </a:spcBef>
            </a:pPr>
            <a:r>
              <a:rPr sz="1412" spc="-9" dirty="0">
                <a:latin typeface="Calibri"/>
                <a:cs typeface="Calibri"/>
              </a:rPr>
              <a:t>Material</a:t>
            </a:r>
            <a:r>
              <a:rPr sz="1412" spc="-18" dirty="0">
                <a:latin typeface="Calibri"/>
                <a:cs typeface="Calibri"/>
              </a:rPr>
              <a:t> </a:t>
            </a:r>
            <a:r>
              <a:rPr sz="1412" spc="-13" dirty="0">
                <a:latin typeface="Calibri"/>
                <a:cs typeface="Calibri"/>
              </a:rPr>
              <a:t>from</a:t>
            </a:r>
            <a:r>
              <a:rPr sz="1412" spc="22" dirty="0">
                <a:latin typeface="Calibri"/>
                <a:cs typeface="Calibri"/>
              </a:rPr>
              <a:t> </a:t>
            </a:r>
            <a:r>
              <a:rPr sz="1412" spc="-49" dirty="0">
                <a:latin typeface="Calibri"/>
                <a:cs typeface="Calibri"/>
              </a:rPr>
              <a:t>Dr.</a:t>
            </a:r>
            <a:r>
              <a:rPr sz="1412" spc="4" dirty="0">
                <a:latin typeface="Calibri"/>
                <a:cs typeface="Calibri"/>
              </a:rPr>
              <a:t> </a:t>
            </a:r>
            <a:r>
              <a:rPr sz="1412" spc="-18" dirty="0">
                <a:latin typeface="Calibri"/>
                <a:cs typeface="Calibri"/>
              </a:rPr>
              <a:t>Mike</a:t>
            </a:r>
            <a:r>
              <a:rPr sz="1412" dirty="0">
                <a:latin typeface="Calibri"/>
                <a:cs typeface="Calibri"/>
              </a:rPr>
              <a:t> </a:t>
            </a:r>
            <a:r>
              <a:rPr sz="1412" spc="-22" dirty="0">
                <a:latin typeface="Calibri"/>
                <a:cs typeface="Calibri"/>
              </a:rPr>
              <a:t>Bailey,</a:t>
            </a:r>
            <a:r>
              <a:rPr sz="1412" dirty="0">
                <a:latin typeface="Calibri"/>
                <a:cs typeface="Calibri"/>
              </a:rPr>
              <a:t> </a:t>
            </a:r>
            <a:r>
              <a:rPr sz="1412" spc="-13" dirty="0">
                <a:latin typeface="Calibri"/>
                <a:cs typeface="Calibri"/>
              </a:rPr>
              <a:t>Oregon</a:t>
            </a:r>
            <a:r>
              <a:rPr sz="1412" spc="35" dirty="0">
                <a:latin typeface="Calibri"/>
                <a:cs typeface="Calibri"/>
              </a:rPr>
              <a:t> </a:t>
            </a:r>
            <a:r>
              <a:rPr sz="1412" spc="-13" dirty="0">
                <a:latin typeface="Calibri"/>
                <a:cs typeface="Calibri"/>
              </a:rPr>
              <a:t>State</a:t>
            </a:r>
            <a:r>
              <a:rPr sz="1412" dirty="0">
                <a:latin typeface="Calibri"/>
                <a:cs typeface="Calibri"/>
              </a:rPr>
              <a:t> </a:t>
            </a:r>
            <a:r>
              <a:rPr sz="1412" spc="-26" dirty="0">
                <a:latin typeface="Calibri"/>
                <a:cs typeface="Calibri"/>
              </a:rPr>
              <a:t>Univ.</a:t>
            </a:r>
            <a:endParaRPr sz="1412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561203" y="5872328"/>
            <a:ext cx="4238065" cy="264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12"/>
              </a:lnSpc>
            </a:pPr>
            <a:r>
              <a:rPr sz="2118" spc="-4" dirty="0">
                <a:latin typeface="Calibri"/>
                <a:cs typeface="Calibri"/>
              </a:rPr>
              <a:t>ΔL*</a:t>
            </a:r>
            <a:r>
              <a:rPr sz="2118" spc="-9" dirty="0">
                <a:latin typeface="Calibri"/>
                <a:cs typeface="Calibri"/>
              </a:rPr>
              <a:t> </a:t>
            </a:r>
            <a:r>
              <a:rPr sz="2118" spc="-4" dirty="0">
                <a:latin typeface="Calibri"/>
                <a:cs typeface="Calibri"/>
              </a:rPr>
              <a:t>of</a:t>
            </a:r>
            <a:r>
              <a:rPr sz="2118" spc="-9" dirty="0">
                <a:latin typeface="Calibri"/>
                <a:cs typeface="Calibri"/>
              </a:rPr>
              <a:t> </a:t>
            </a:r>
            <a:r>
              <a:rPr sz="2118" spc="-4" dirty="0">
                <a:latin typeface="Calibri"/>
                <a:cs typeface="Calibri"/>
              </a:rPr>
              <a:t>about 0.40</a:t>
            </a:r>
            <a:r>
              <a:rPr sz="2118" spc="-9" dirty="0">
                <a:latin typeface="Calibri"/>
                <a:cs typeface="Calibri"/>
              </a:rPr>
              <a:t> </a:t>
            </a:r>
            <a:r>
              <a:rPr sz="2118" spc="-13" dirty="0">
                <a:latin typeface="Calibri"/>
                <a:cs typeface="Calibri"/>
              </a:rPr>
              <a:t>makes</a:t>
            </a:r>
            <a:r>
              <a:rPr sz="2118" spc="-31" dirty="0">
                <a:latin typeface="Calibri"/>
                <a:cs typeface="Calibri"/>
              </a:rPr>
              <a:t> </a:t>
            </a:r>
            <a:r>
              <a:rPr sz="2118" spc="-9" dirty="0">
                <a:latin typeface="Calibri"/>
                <a:cs typeface="Calibri"/>
              </a:rPr>
              <a:t>good</a:t>
            </a:r>
            <a:r>
              <a:rPr sz="2118" spc="-13" dirty="0">
                <a:latin typeface="Calibri"/>
                <a:cs typeface="Calibri"/>
              </a:rPr>
              <a:t> </a:t>
            </a:r>
            <a:r>
              <a:rPr sz="2118" spc="-18" dirty="0">
                <a:latin typeface="Calibri"/>
                <a:cs typeface="Calibri"/>
              </a:rPr>
              <a:t>contrast</a:t>
            </a:r>
            <a:endParaRPr sz="2118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79176" y="5782236"/>
            <a:ext cx="4442012" cy="348554"/>
          </a:xfrm>
          <a:prstGeom prst="rect">
            <a:avLst/>
          </a:prstGeom>
          <a:solidFill>
            <a:srgbClr val="FFFF00"/>
          </a:solidFill>
        </p:spPr>
        <p:txBody>
          <a:bodyPr vert="horz" wrap="square" lIns="0" tIns="22412" rIns="0" bIns="0" rtlCol="0">
            <a:spAutoFit/>
          </a:bodyPr>
          <a:lstStyle/>
          <a:p>
            <a:pPr marL="81807">
              <a:spcBef>
                <a:spcPts val="176"/>
              </a:spcBef>
            </a:pPr>
            <a:r>
              <a:rPr sz="2118" spc="-4" dirty="0">
                <a:latin typeface="Calibri"/>
                <a:cs typeface="Calibri"/>
              </a:rPr>
              <a:t>ΔL*</a:t>
            </a:r>
            <a:r>
              <a:rPr sz="2118" spc="-9" dirty="0">
                <a:latin typeface="Calibri"/>
                <a:cs typeface="Calibri"/>
              </a:rPr>
              <a:t> </a:t>
            </a:r>
            <a:r>
              <a:rPr sz="2118" spc="-4" dirty="0">
                <a:latin typeface="Calibri"/>
                <a:cs typeface="Calibri"/>
              </a:rPr>
              <a:t>of</a:t>
            </a:r>
            <a:r>
              <a:rPr sz="2118" spc="-13" dirty="0">
                <a:latin typeface="Calibri"/>
                <a:cs typeface="Calibri"/>
              </a:rPr>
              <a:t> </a:t>
            </a:r>
            <a:r>
              <a:rPr sz="2118" spc="-4" dirty="0">
                <a:latin typeface="Calibri"/>
                <a:cs typeface="Calibri"/>
              </a:rPr>
              <a:t>about</a:t>
            </a:r>
            <a:r>
              <a:rPr sz="2118" spc="-9" dirty="0">
                <a:latin typeface="Calibri"/>
                <a:cs typeface="Calibri"/>
              </a:rPr>
              <a:t> </a:t>
            </a:r>
            <a:r>
              <a:rPr sz="2118" spc="-4" dirty="0">
                <a:latin typeface="Calibri"/>
                <a:cs typeface="Calibri"/>
              </a:rPr>
              <a:t>0.40</a:t>
            </a:r>
            <a:r>
              <a:rPr sz="2118" spc="-9" dirty="0">
                <a:latin typeface="Calibri"/>
                <a:cs typeface="Calibri"/>
              </a:rPr>
              <a:t> </a:t>
            </a:r>
            <a:r>
              <a:rPr sz="2118" spc="-13" dirty="0">
                <a:latin typeface="Calibri"/>
                <a:cs typeface="Calibri"/>
              </a:rPr>
              <a:t>makes</a:t>
            </a:r>
            <a:r>
              <a:rPr sz="2118" spc="-35" dirty="0">
                <a:latin typeface="Calibri"/>
                <a:cs typeface="Calibri"/>
              </a:rPr>
              <a:t> </a:t>
            </a:r>
            <a:r>
              <a:rPr sz="2118" spc="-9" dirty="0">
                <a:latin typeface="Calibri"/>
                <a:cs typeface="Calibri"/>
              </a:rPr>
              <a:t>good</a:t>
            </a:r>
            <a:r>
              <a:rPr sz="2118" spc="-13" dirty="0">
                <a:latin typeface="Calibri"/>
                <a:cs typeface="Calibri"/>
              </a:rPr>
              <a:t> </a:t>
            </a:r>
            <a:r>
              <a:rPr sz="2118" spc="-18" dirty="0">
                <a:latin typeface="Calibri"/>
                <a:cs typeface="Calibri"/>
              </a:rPr>
              <a:t>contrast</a:t>
            </a:r>
            <a:endParaRPr sz="2118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84324" y="586291"/>
            <a:ext cx="2351891" cy="870024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157791" y="679076"/>
            <a:ext cx="2010335" cy="264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12"/>
              </a:lnSpc>
            </a:pPr>
            <a:r>
              <a:rPr sz="2118" b="1" dirty="0">
                <a:latin typeface="Calibri"/>
                <a:cs typeface="Calibri"/>
              </a:rPr>
              <a:t>Use</a:t>
            </a:r>
            <a:r>
              <a:rPr sz="2118" b="1" spc="-35" dirty="0">
                <a:latin typeface="Calibri"/>
                <a:cs typeface="Calibri"/>
              </a:rPr>
              <a:t> </a:t>
            </a:r>
            <a:r>
              <a:rPr sz="2118" b="1" spc="-4" dirty="0">
                <a:latin typeface="Calibri"/>
                <a:cs typeface="Calibri"/>
              </a:rPr>
              <a:t>good</a:t>
            </a:r>
            <a:r>
              <a:rPr sz="2118" b="1" spc="-44" dirty="0">
                <a:latin typeface="Calibri"/>
                <a:cs typeface="Calibri"/>
              </a:rPr>
              <a:t> </a:t>
            </a:r>
            <a:r>
              <a:rPr sz="2118" b="1" spc="-13" dirty="0">
                <a:latin typeface="Calibri"/>
                <a:cs typeface="Calibri"/>
              </a:rPr>
              <a:t>contrast</a:t>
            </a:r>
            <a:endParaRPr sz="2118">
              <a:latin typeface="Calibri"/>
              <a:cs typeface="Calibri"/>
            </a:endParaRPr>
          </a:p>
        </p:txBody>
      </p:sp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73076" y="586291"/>
            <a:ext cx="2197249" cy="415514"/>
          </a:xfrm>
          <a:prstGeom prst="rect">
            <a:avLst/>
          </a:prstGeom>
        </p:spPr>
      </p:pic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1146585" y="282615"/>
            <a:ext cx="2032747" cy="663161"/>
          </a:xfrm>
          <a:prstGeom prst="rect">
            <a:avLst/>
          </a:prstGeom>
        </p:spPr>
        <p:txBody>
          <a:bodyPr vert="horz" wrap="square" lIns="0" tIns="11206" rIns="0" bIns="0" rtlCol="0" anchor="b">
            <a:spAutoFit/>
          </a:bodyPr>
          <a:lstStyle/>
          <a:p>
            <a:pPr marL="11206">
              <a:spcBef>
                <a:spcPts val="88"/>
              </a:spcBef>
            </a:pPr>
            <a:r>
              <a:rPr sz="2118" dirty="0">
                <a:solidFill>
                  <a:srgbClr val="000000"/>
                </a:solidFill>
              </a:rPr>
              <a:t>Use</a:t>
            </a:r>
            <a:r>
              <a:rPr sz="2118" spc="-49" dirty="0">
                <a:solidFill>
                  <a:srgbClr val="000000"/>
                </a:solidFill>
              </a:rPr>
              <a:t> </a:t>
            </a:r>
            <a:r>
              <a:rPr sz="2118" spc="-4" dirty="0">
                <a:solidFill>
                  <a:srgbClr val="000000"/>
                </a:solidFill>
              </a:rPr>
              <a:t>good</a:t>
            </a:r>
            <a:r>
              <a:rPr sz="2118" spc="-53" dirty="0">
                <a:solidFill>
                  <a:srgbClr val="000000"/>
                </a:solidFill>
              </a:rPr>
              <a:t> </a:t>
            </a:r>
            <a:r>
              <a:rPr sz="2118" spc="-13" dirty="0">
                <a:solidFill>
                  <a:srgbClr val="000000"/>
                </a:solidFill>
              </a:rPr>
              <a:t>contrast</a:t>
            </a:r>
            <a:endParaRPr sz="2118"/>
          </a:p>
        </p:txBody>
      </p:sp>
    </p:spTree>
    <p:extLst>
      <p:ext uri="{BB962C8B-B14F-4D97-AF65-F5344CB8AC3E}">
        <p14:creationId xmlns:p14="http://schemas.microsoft.com/office/powerpoint/2010/main" val="153679814"/>
      </p:ext>
    </p:extLst>
  </p:cSld>
  <p:clrMapOvr>
    <a:masterClrMapping/>
  </p:clrMapOvr>
  <p:transition spd="slow">
    <p:pull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27584" y="1916832"/>
            <a:ext cx="7488832" cy="1396310"/>
          </a:xfrm>
          <a:prstGeom prst="rect">
            <a:avLst/>
          </a:prstGeom>
        </p:spPr>
        <p:txBody>
          <a:bodyPr vert="horz" wrap="square" lIns="0" tIns="11206" rIns="0" bIns="0" rtlCol="0" anchor="b">
            <a:spAutoFit/>
          </a:bodyPr>
          <a:lstStyle/>
          <a:p>
            <a:pPr marL="1664723" marR="4483" indent="-1575071">
              <a:spcBef>
                <a:spcPts val="88"/>
              </a:spcBef>
            </a:pPr>
            <a:r>
              <a:rPr b="1" spc="-4" dirty="0"/>
              <a:t>Be </a:t>
            </a:r>
            <a:r>
              <a:rPr b="1" spc="-13" dirty="0"/>
              <a:t>Aware </a:t>
            </a:r>
            <a:r>
              <a:rPr b="1" spc="-4" dirty="0"/>
              <a:t>of </a:t>
            </a:r>
            <a:r>
              <a:rPr b="1" dirty="0"/>
              <a:t>the </a:t>
            </a:r>
            <a:r>
              <a:rPr b="1" spc="-18" dirty="0"/>
              <a:t>Different </a:t>
            </a:r>
            <a:r>
              <a:rPr b="1" spc="-4" dirty="0"/>
              <a:t>Color </a:t>
            </a:r>
            <a:r>
              <a:rPr b="1" spc="-9" dirty="0"/>
              <a:t>Ranges </a:t>
            </a:r>
            <a:r>
              <a:rPr b="1" spc="-706" dirty="0"/>
              <a:t> </a:t>
            </a:r>
            <a:r>
              <a:rPr b="1" spc="-4" dirty="0"/>
              <a:t>on</a:t>
            </a:r>
            <a:r>
              <a:rPr b="1" spc="4" dirty="0"/>
              <a:t> </a:t>
            </a:r>
            <a:r>
              <a:rPr b="1" spc="-18" dirty="0"/>
              <a:t>Different</a:t>
            </a:r>
            <a:r>
              <a:rPr b="1" spc="-9" dirty="0"/>
              <a:t> </a:t>
            </a:r>
            <a:r>
              <a:rPr b="1" spc="-4" dirty="0"/>
              <a:t>Devices</a:t>
            </a:r>
          </a:p>
        </p:txBody>
      </p:sp>
    </p:spTree>
    <p:extLst>
      <p:ext uri="{BB962C8B-B14F-4D97-AF65-F5344CB8AC3E}">
        <p14:creationId xmlns:p14="http://schemas.microsoft.com/office/powerpoint/2010/main" val="1605917608"/>
      </p:ext>
    </p:extLst>
  </p:cSld>
  <p:clrMapOvr>
    <a:masterClrMapping/>
  </p:clrMapOvr>
  <p:transition spd="slow">
    <p:pull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53800" y="442781"/>
            <a:ext cx="7249085" cy="934645"/>
          </a:xfrm>
          <a:prstGeom prst="rect">
            <a:avLst/>
          </a:prstGeom>
        </p:spPr>
        <p:txBody>
          <a:bodyPr vert="horz" wrap="square" lIns="0" tIns="11206" rIns="0" bIns="0" rtlCol="0" anchor="b">
            <a:spAutoFit/>
          </a:bodyPr>
          <a:lstStyle/>
          <a:p>
            <a:pPr marL="11206">
              <a:spcBef>
                <a:spcPts val="88"/>
              </a:spcBef>
            </a:pPr>
            <a:r>
              <a:rPr spc="-4" dirty="0">
                <a:solidFill>
                  <a:srgbClr val="000000"/>
                </a:solidFill>
              </a:rPr>
              <a:t>Color</a:t>
            </a:r>
            <a:r>
              <a:rPr spc="-13" dirty="0">
                <a:solidFill>
                  <a:srgbClr val="000000"/>
                </a:solidFill>
              </a:rPr>
              <a:t> </a:t>
            </a:r>
            <a:r>
              <a:rPr spc="-4" dirty="0">
                <a:solidFill>
                  <a:srgbClr val="000000"/>
                </a:solidFill>
              </a:rPr>
              <a:t>Gamut</a:t>
            </a:r>
            <a:r>
              <a:rPr spc="13" dirty="0">
                <a:solidFill>
                  <a:srgbClr val="000000"/>
                </a:solidFill>
              </a:rPr>
              <a:t> </a:t>
            </a:r>
            <a:r>
              <a:rPr spc="-22" dirty="0">
                <a:solidFill>
                  <a:srgbClr val="000000"/>
                </a:solidFill>
              </a:rPr>
              <a:t>for</a:t>
            </a:r>
            <a:r>
              <a:rPr dirty="0">
                <a:solidFill>
                  <a:srgbClr val="000000"/>
                </a:solidFill>
              </a:rPr>
              <a:t> a</a:t>
            </a:r>
            <a:r>
              <a:rPr spc="-13" dirty="0">
                <a:solidFill>
                  <a:srgbClr val="000000"/>
                </a:solidFill>
              </a:rPr>
              <a:t> </a:t>
            </a:r>
            <a:r>
              <a:rPr spc="-9" dirty="0">
                <a:solidFill>
                  <a:srgbClr val="000000"/>
                </a:solidFill>
              </a:rPr>
              <a:t>Monitor</a:t>
            </a:r>
            <a:r>
              <a:rPr spc="13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and</a:t>
            </a:r>
            <a:r>
              <a:rPr spc="9" dirty="0">
                <a:solidFill>
                  <a:srgbClr val="000000"/>
                </a:solidFill>
              </a:rPr>
              <a:t> </a:t>
            </a:r>
            <a:r>
              <a:rPr spc="-4" dirty="0">
                <a:solidFill>
                  <a:srgbClr val="000000"/>
                </a:solidFill>
              </a:rPr>
              <a:t>Color</a:t>
            </a:r>
            <a:r>
              <a:rPr spc="-9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Slides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99739" y="1701053"/>
            <a:ext cx="7816774" cy="4108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782311"/>
      </p:ext>
    </p:extLst>
  </p:cSld>
  <p:clrMapOvr>
    <a:masterClrMapping/>
  </p:clrMapOvr>
  <p:transition spd="slow">
    <p:pull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2860" y="648765"/>
            <a:ext cx="7281948" cy="104610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955202" y="857586"/>
            <a:ext cx="5234828" cy="48737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693"/>
              </a:lnSpc>
            </a:pPr>
            <a:r>
              <a:rPr sz="3883" b="1" spc="-22" dirty="0">
                <a:solidFill>
                  <a:srgbClr val="FFFFFF"/>
                </a:solidFill>
                <a:latin typeface="Calibri"/>
                <a:cs typeface="Calibri"/>
              </a:rPr>
              <a:t>Beware</a:t>
            </a:r>
            <a:r>
              <a:rPr sz="3883" b="1" spc="-13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883" b="1" spc="-4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3883" b="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883" b="1" spc="-4" dirty="0">
                <a:solidFill>
                  <a:srgbClr val="FFFFFF"/>
                </a:solidFill>
                <a:latin typeface="Calibri"/>
                <a:cs typeface="Calibri"/>
              </a:rPr>
              <a:t>Color</a:t>
            </a:r>
            <a:r>
              <a:rPr sz="3883" b="1" spc="-13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883" b="1" spc="-9" dirty="0">
                <a:solidFill>
                  <a:srgbClr val="FFFFFF"/>
                </a:solidFill>
                <a:latin typeface="Calibri"/>
                <a:cs typeface="Calibri"/>
              </a:rPr>
              <a:t>Pollution</a:t>
            </a:r>
            <a:endParaRPr sz="3883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37260" y="641425"/>
            <a:ext cx="7269479" cy="840441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1206" rIns="0" bIns="0" rtlCol="0" anchor="b">
            <a:spAutoFit/>
          </a:bodyPr>
          <a:lstStyle/>
          <a:p>
            <a:pPr marL="11206">
              <a:spcBef>
                <a:spcPts val="88"/>
              </a:spcBef>
            </a:pPr>
            <a:r>
              <a:rPr spc="-22" dirty="0"/>
              <a:t>Beware</a:t>
            </a:r>
            <a:r>
              <a:rPr spc="-26" dirty="0"/>
              <a:t> </a:t>
            </a:r>
            <a:r>
              <a:rPr spc="-4" dirty="0"/>
              <a:t>of</a:t>
            </a:r>
            <a:r>
              <a:rPr spc="-13" dirty="0"/>
              <a:t> </a:t>
            </a:r>
            <a:r>
              <a:rPr spc="-4" dirty="0"/>
              <a:t>Color</a:t>
            </a:r>
            <a:r>
              <a:rPr spc="-31" dirty="0"/>
              <a:t> </a:t>
            </a:r>
            <a:r>
              <a:rPr spc="-9" dirty="0"/>
              <a:t>Pollution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348291" y="2215626"/>
            <a:ext cx="6180604" cy="88052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 marR="4483">
              <a:spcBef>
                <a:spcPts val="88"/>
              </a:spcBef>
            </a:pPr>
            <a:r>
              <a:rPr sz="2824" spc="-13" dirty="0">
                <a:latin typeface="Calibri"/>
                <a:cs typeface="Calibri"/>
              </a:rPr>
              <a:t>Just</a:t>
            </a:r>
            <a:r>
              <a:rPr sz="2824" spc="4" dirty="0">
                <a:latin typeface="Calibri"/>
                <a:cs typeface="Calibri"/>
              </a:rPr>
              <a:t> </a:t>
            </a:r>
            <a:r>
              <a:rPr sz="2824" spc="-4" dirty="0">
                <a:latin typeface="Calibri"/>
                <a:cs typeface="Calibri"/>
              </a:rPr>
              <a:t>because</a:t>
            </a:r>
            <a:r>
              <a:rPr sz="2824" spc="-9" dirty="0">
                <a:latin typeface="Calibri"/>
                <a:cs typeface="Calibri"/>
              </a:rPr>
              <a:t> you</a:t>
            </a:r>
            <a:r>
              <a:rPr sz="2824" spc="-13" dirty="0">
                <a:latin typeface="Calibri"/>
                <a:cs typeface="Calibri"/>
              </a:rPr>
              <a:t> </a:t>
            </a:r>
            <a:r>
              <a:rPr sz="2824" spc="-18" dirty="0">
                <a:latin typeface="Calibri"/>
                <a:cs typeface="Calibri"/>
              </a:rPr>
              <a:t>have</a:t>
            </a:r>
            <a:r>
              <a:rPr sz="2824" spc="9" dirty="0">
                <a:latin typeface="Calibri"/>
                <a:cs typeface="Calibri"/>
              </a:rPr>
              <a:t> </a:t>
            </a:r>
            <a:r>
              <a:rPr sz="2824" spc="-4" dirty="0">
                <a:latin typeface="Calibri"/>
                <a:cs typeface="Calibri"/>
              </a:rPr>
              <a:t>millions</a:t>
            </a:r>
            <a:r>
              <a:rPr sz="2824" spc="18" dirty="0">
                <a:latin typeface="Calibri"/>
                <a:cs typeface="Calibri"/>
              </a:rPr>
              <a:t> </a:t>
            </a:r>
            <a:r>
              <a:rPr sz="2824" dirty="0">
                <a:latin typeface="Calibri"/>
                <a:cs typeface="Calibri"/>
              </a:rPr>
              <a:t>of</a:t>
            </a:r>
            <a:r>
              <a:rPr sz="2824" spc="-18" dirty="0">
                <a:latin typeface="Calibri"/>
                <a:cs typeface="Calibri"/>
              </a:rPr>
              <a:t> </a:t>
            </a:r>
            <a:r>
              <a:rPr sz="2824" spc="-13" dirty="0">
                <a:latin typeface="Calibri"/>
                <a:cs typeface="Calibri"/>
              </a:rPr>
              <a:t>colors</a:t>
            </a:r>
            <a:r>
              <a:rPr sz="2824" spc="-18" dirty="0">
                <a:latin typeface="Calibri"/>
                <a:cs typeface="Calibri"/>
              </a:rPr>
              <a:t> </a:t>
            </a:r>
            <a:r>
              <a:rPr sz="2824" spc="-22" dirty="0">
                <a:latin typeface="Calibri"/>
                <a:cs typeface="Calibri"/>
              </a:rPr>
              <a:t>to </a:t>
            </a:r>
            <a:r>
              <a:rPr sz="2824" spc="-622" dirty="0">
                <a:latin typeface="Calibri"/>
                <a:cs typeface="Calibri"/>
              </a:rPr>
              <a:t> </a:t>
            </a:r>
            <a:r>
              <a:rPr sz="2824" spc="-4" dirty="0">
                <a:latin typeface="Calibri"/>
                <a:cs typeface="Calibri"/>
              </a:rPr>
              <a:t>choose</a:t>
            </a:r>
            <a:r>
              <a:rPr sz="2824" spc="-13" dirty="0">
                <a:latin typeface="Calibri"/>
                <a:cs typeface="Calibri"/>
              </a:rPr>
              <a:t> from</a:t>
            </a:r>
            <a:endParaRPr sz="2824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31875" y="3414175"/>
            <a:ext cx="6254570" cy="359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85457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5856" y="2005826"/>
            <a:ext cx="4897219" cy="1878168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598010" y="2118765"/>
            <a:ext cx="2997101" cy="1677766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684467" y="4583652"/>
            <a:ext cx="3630706" cy="663161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263913" indent="-253266">
              <a:spcBef>
                <a:spcPts val="88"/>
              </a:spcBef>
              <a:buFont typeface="Arial MT"/>
              <a:buChar char="•"/>
              <a:tabLst>
                <a:tab pos="263913" algn="l"/>
                <a:tab pos="264473" algn="l"/>
              </a:tabLst>
            </a:pPr>
            <a:r>
              <a:rPr sz="2118" spc="-18" dirty="0">
                <a:latin typeface="Calibri"/>
                <a:cs typeface="Calibri"/>
              </a:rPr>
              <a:t>Why</a:t>
            </a:r>
            <a:r>
              <a:rPr sz="2118" spc="-13" dirty="0">
                <a:latin typeface="Calibri"/>
                <a:cs typeface="Calibri"/>
              </a:rPr>
              <a:t> are</a:t>
            </a:r>
            <a:r>
              <a:rPr sz="2118" spc="-9" dirty="0">
                <a:latin typeface="Calibri"/>
                <a:cs typeface="Calibri"/>
              </a:rPr>
              <a:t> </a:t>
            </a:r>
            <a:r>
              <a:rPr sz="2118" spc="-4" dirty="0">
                <a:latin typeface="Calibri"/>
                <a:cs typeface="Calibri"/>
              </a:rPr>
              <a:t>they</a:t>
            </a:r>
            <a:r>
              <a:rPr sz="2118" spc="-22" dirty="0">
                <a:latin typeface="Calibri"/>
                <a:cs typeface="Calibri"/>
              </a:rPr>
              <a:t> </a:t>
            </a:r>
            <a:r>
              <a:rPr sz="2118" dirty="0">
                <a:latin typeface="Calibri"/>
                <a:cs typeface="Calibri"/>
              </a:rPr>
              <a:t>all</a:t>
            </a:r>
            <a:r>
              <a:rPr sz="2118" spc="-26" dirty="0">
                <a:latin typeface="Calibri"/>
                <a:cs typeface="Calibri"/>
              </a:rPr>
              <a:t> </a:t>
            </a:r>
            <a:r>
              <a:rPr sz="2118" spc="-13" dirty="0">
                <a:latin typeface="Calibri"/>
                <a:cs typeface="Calibri"/>
              </a:rPr>
              <a:t>different?</a:t>
            </a:r>
            <a:endParaRPr sz="2118">
              <a:latin typeface="Calibri"/>
              <a:cs typeface="Calibri"/>
            </a:endParaRPr>
          </a:p>
          <a:p>
            <a:pPr marL="263913" indent="-253266">
              <a:buFont typeface="Arial MT"/>
              <a:buChar char="•"/>
              <a:tabLst>
                <a:tab pos="263913" algn="l"/>
                <a:tab pos="264473" algn="l"/>
              </a:tabLst>
            </a:pPr>
            <a:r>
              <a:rPr sz="2118" spc="-9" dirty="0">
                <a:latin typeface="Calibri"/>
                <a:cs typeface="Calibri"/>
              </a:rPr>
              <a:t>What</a:t>
            </a:r>
            <a:r>
              <a:rPr sz="2118" spc="-13" dirty="0">
                <a:latin typeface="Calibri"/>
                <a:cs typeface="Calibri"/>
              </a:rPr>
              <a:t> </a:t>
            </a:r>
            <a:r>
              <a:rPr sz="2118" dirty="0">
                <a:latin typeface="Calibri"/>
                <a:cs typeface="Calibri"/>
              </a:rPr>
              <a:t>is</a:t>
            </a:r>
            <a:r>
              <a:rPr sz="2118" spc="-31" dirty="0">
                <a:latin typeface="Calibri"/>
                <a:cs typeface="Calibri"/>
              </a:rPr>
              <a:t> </a:t>
            </a:r>
            <a:r>
              <a:rPr sz="2118" spc="-9" dirty="0">
                <a:latin typeface="Calibri"/>
                <a:cs typeface="Calibri"/>
              </a:rPr>
              <a:t>good/bad </a:t>
            </a:r>
            <a:r>
              <a:rPr sz="2118" spc="-4" dirty="0">
                <a:latin typeface="Calibri"/>
                <a:cs typeface="Calibri"/>
              </a:rPr>
              <a:t>about</a:t>
            </a:r>
            <a:r>
              <a:rPr sz="2118" spc="-13" dirty="0">
                <a:latin typeface="Calibri"/>
                <a:cs typeface="Calibri"/>
              </a:rPr>
              <a:t> </a:t>
            </a:r>
            <a:r>
              <a:rPr sz="2118" dirty="0">
                <a:latin typeface="Calibri"/>
                <a:cs typeface="Calibri"/>
              </a:rPr>
              <a:t>each?</a:t>
            </a:r>
            <a:endParaRPr sz="2118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89933108"/>
      </p:ext>
    </p:extLst>
  </p:cSld>
  <p:clrMapOvr>
    <a:masterClrMapping/>
  </p:clrMapOvr>
  <p:transition spd="slow">
    <p:pull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68415" y="813811"/>
            <a:ext cx="7807170" cy="774055"/>
          </a:xfrm>
          <a:prstGeom prst="rect">
            <a:avLst/>
          </a:prstGeom>
          <a:solidFill>
            <a:srgbClr val="595959"/>
          </a:solidFill>
        </p:spPr>
        <p:txBody>
          <a:bodyPr vert="horz" wrap="square" lIns="0" tIns="174812" rIns="0" bIns="0" rtlCol="0" anchor="b">
            <a:spAutoFit/>
          </a:bodyPr>
          <a:lstStyle/>
          <a:p>
            <a:pPr marL="1681" algn="ctr">
              <a:spcBef>
                <a:spcPts val="1377"/>
              </a:spcBef>
            </a:pPr>
            <a:r>
              <a:rPr sz="3883" spc="-9" dirty="0">
                <a:solidFill>
                  <a:schemeClr val="bg1"/>
                </a:solidFill>
              </a:rPr>
              <a:t>Improving</a:t>
            </a:r>
            <a:r>
              <a:rPr sz="3883" spc="-35" dirty="0">
                <a:solidFill>
                  <a:schemeClr val="bg1"/>
                </a:solidFill>
              </a:rPr>
              <a:t> </a:t>
            </a:r>
            <a:r>
              <a:rPr sz="3883" dirty="0">
                <a:solidFill>
                  <a:schemeClr val="bg1"/>
                </a:solidFill>
              </a:rPr>
              <a:t>he</a:t>
            </a:r>
            <a:r>
              <a:rPr sz="3883" spc="-9" dirty="0">
                <a:solidFill>
                  <a:schemeClr val="bg1"/>
                </a:solidFill>
              </a:rPr>
              <a:t> </a:t>
            </a:r>
            <a:r>
              <a:rPr sz="3883" spc="-4" dirty="0">
                <a:solidFill>
                  <a:schemeClr val="bg1"/>
                </a:solidFill>
              </a:rPr>
              <a:t>Vision</a:t>
            </a:r>
            <a:endParaRPr sz="3883" dirty="0">
              <a:solidFill>
                <a:schemeClr val="bg1"/>
              </a:solidFill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12115" y="1745361"/>
            <a:ext cx="6945966" cy="1512643"/>
          </a:xfrm>
          <a:prstGeom prst="rect">
            <a:avLst/>
          </a:prstGeom>
        </p:spPr>
        <p:txBody>
          <a:bodyPr vert="horz" wrap="square" lIns="0" tIns="89647" rIns="0" bIns="0" rtlCol="0">
            <a:spAutoFit/>
          </a:bodyPr>
          <a:lstStyle/>
          <a:p>
            <a:pPr marL="313781" indent="-302575">
              <a:spcBef>
                <a:spcPts val="706"/>
              </a:spcBef>
              <a:buFont typeface="Arial MT"/>
              <a:buChar char="•"/>
              <a:tabLst>
                <a:tab pos="313221" algn="l"/>
                <a:tab pos="313781" algn="l"/>
              </a:tabLst>
            </a:pPr>
            <a:r>
              <a:rPr sz="2471" u="heavy" spc="-9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Principle</a:t>
            </a:r>
            <a:r>
              <a:rPr sz="2471" u="heavy" spc="31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2471" u="heavy" spc="-4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1</a:t>
            </a:r>
            <a:r>
              <a:rPr sz="2471" spc="-4" dirty="0">
                <a:latin typeface="Calibri"/>
                <a:cs typeface="Calibri"/>
              </a:rPr>
              <a:t>:</a:t>
            </a:r>
            <a:r>
              <a:rPr sz="2471" spc="4" dirty="0">
                <a:latin typeface="Calibri"/>
                <a:cs typeface="Calibri"/>
              </a:rPr>
              <a:t> </a:t>
            </a:r>
            <a:r>
              <a:rPr sz="2471" spc="-13" dirty="0">
                <a:latin typeface="Calibri"/>
                <a:cs typeface="Calibri"/>
              </a:rPr>
              <a:t>Reduced</a:t>
            </a:r>
            <a:r>
              <a:rPr sz="2471" spc="13" dirty="0">
                <a:latin typeface="Calibri"/>
                <a:cs typeface="Calibri"/>
              </a:rPr>
              <a:t> </a:t>
            </a:r>
            <a:r>
              <a:rPr sz="2471" spc="-40" dirty="0">
                <a:latin typeface="Calibri"/>
                <a:cs typeface="Calibri"/>
              </a:rPr>
              <a:t>clutter,</a:t>
            </a:r>
            <a:r>
              <a:rPr sz="2471" spc="13" dirty="0">
                <a:latin typeface="Calibri"/>
                <a:cs typeface="Calibri"/>
              </a:rPr>
              <a:t> </a:t>
            </a:r>
            <a:r>
              <a:rPr sz="2471" spc="-22" dirty="0">
                <a:latin typeface="Calibri"/>
                <a:cs typeface="Calibri"/>
              </a:rPr>
              <a:t>Make</a:t>
            </a:r>
            <a:r>
              <a:rPr sz="2471" dirty="0">
                <a:latin typeface="Calibri"/>
                <a:cs typeface="Calibri"/>
              </a:rPr>
              <a:t> </a:t>
            </a:r>
            <a:r>
              <a:rPr sz="2471" spc="-18" dirty="0">
                <a:latin typeface="Calibri"/>
                <a:cs typeface="Calibri"/>
              </a:rPr>
              <a:t>data</a:t>
            </a:r>
            <a:r>
              <a:rPr sz="2471" spc="4" dirty="0">
                <a:latin typeface="Calibri"/>
                <a:cs typeface="Calibri"/>
              </a:rPr>
              <a:t> </a:t>
            </a:r>
            <a:r>
              <a:rPr sz="2471" spc="-18" dirty="0">
                <a:latin typeface="Calibri"/>
                <a:cs typeface="Calibri"/>
              </a:rPr>
              <a:t>stand</a:t>
            </a:r>
            <a:r>
              <a:rPr sz="2471" spc="31" dirty="0">
                <a:latin typeface="Calibri"/>
                <a:cs typeface="Calibri"/>
              </a:rPr>
              <a:t> </a:t>
            </a:r>
            <a:r>
              <a:rPr sz="2471" spc="-9" dirty="0">
                <a:latin typeface="Calibri"/>
                <a:cs typeface="Calibri"/>
              </a:rPr>
              <a:t>out</a:t>
            </a:r>
            <a:endParaRPr sz="2471">
              <a:latin typeface="Calibri"/>
              <a:cs typeface="Calibri"/>
            </a:endParaRPr>
          </a:p>
          <a:p>
            <a:pPr marL="667346" marR="4483" indent="-253266">
              <a:spcBef>
                <a:spcPts val="534"/>
              </a:spcBef>
            </a:pPr>
            <a:r>
              <a:rPr sz="2118" dirty="0">
                <a:latin typeface="Arial MT"/>
                <a:cs typeface="Arial MT"/>
              </a:rPr>
              <a:t>–</a:t>
            </a:r>
            <a:r>
              <a:rPr sz="2118" spc="4" dirty="0">
                <a:latin typeface="Arial MT"/>
                <a:cs typeface="Arial MT"/>
              </a:rPr>
              <a:t> </a:t>
            </a:r>
            <a:r>
              <a:rPr sz="2118" spc="-4" dirty="0">
                <a:latin typeface="Calibri"/>
                <a:cs typeface="Calibri"/>
              </a:rPr>
              <a:t>The </a:t>
            </a:r>
            <a:r>
              <a:rPr sz="2118" dirty="0">
                <a:latin typeface="Calibri"/>
                <a:cs typeface="Calibri"/>
              </a:rPr>
              <a:t>main </a:t>
            </a:r>
            <a:r>
              <a:rPr sz="2118" spc="-13" dirty="0">
                <a:latin typeface="Calibri"/>
                <a:cs typeface="Calibri"/>
              </a:rPr>
              <a:t>focus </a:t>
            </a:r>
            <a:r>
              <a:rPr sz="2118" spc="-4" dirty="0">
                <a:latin typeface="Calibri"/>
                <a:cs typeface="Calibri"/>
              </a:rPr>
              <a:t>of </a:t>
            </a:r>
            <a:r>
              <a:rPr sz="2118" dirty="0">
                <a:latin typeface="Calibri"/>
                <a:cs typeface="Calibri"/>
              </a:rPr>
              <a:t>a </a:t>
            </a:r>
            <a:r>
              <a:rPr sz="2118" spc="-4" dirty="0">
                <a:latin typeface="Calibri"/>
                <a:cs typeface="Calibri"/>
              </a:rPr>
              <a:t>plot should be on the </a:t>
            </a:r>
            <a:r>
              <a:rPr sz="2118" spc="-13" dirty="0">
                <a:latin typeface="Calibri"/>
                <a:cs typeface="Calibri"/>
              </a:rPr>
              <a:t>data </a:t>
            </a:r>
            <a:r>
              <a:rPr sz="2118" spc="-18" dirty="0">
                <a:latin typeface="Calibri"/>
                <a:cs typeface="Calibri"/>
              </a:rPr>
              <a:t>itself, any </a:t>
            </a:r>
            <a:r>
              <a:rPr sz="2118" spc="-13" dirty="0">
                <a:latin typeface="Calibri"/>
                <a:cs typeface="Calibri"/>
              </a:rPr>
              <a:t> </a:t>
            </a:r>
            <a:r>
              <a:rPr sz="2118" spc="-4" dirty="0">
                <a:latin typeface="Calibri"/>
                <a:cs typeface="Calibri"/>
              </a:rPr>
              <a:t>superflous elements of the plot </a:t>
            </a:r>
            <a:r>
              <a:rPr sz="2118" spc="-9" dirty="0">
                <a:latin typeface="Calibri"/>
                <a:cs typeface="Calibri"/>
              </a:rPr>
              <a:t>that might obscure </a:t>
            </a:r>
            <a:r>
              <a:rPr sz="2118" dirty="0">
                <a:latin typeface="Calibri"/>
                <a:cs typeface="Calibri"/>
              </a:rPr>
              <a:t>or </a:t>
            </a:r>
            <a:r>
              <a:rPr sz="2118" spc="4" dirty="0">
                <a:latin typeface="Calibri"/>
                <a:cs typeface="Calibri"/>
              </a:rPr>
              <a:t> </a:t>
            </a:r>
            <a:r>
              <a:rPr sz="2118" spc="-9" dirty="0">
                <a:latin typeface="Calibri"/>
                <a:cs typeface="Calibri"/>
              </a:rPr>
              <a:t>distract</a:t>
            </a:r>
            <a:r>
              <a:rPr sz="2118" spc="-31" dirty="0">
                <a:latin typeface="Calibri"/>
                <a:cs typeface="Calibri"/>
              </a:rPr>
              <a:t> </a:t>
            </a:r>
            <a:r>
              <a:rPr sz="2118" spc="-4" dirty="0">
                <a:latin typeface="Calibri"/>
                <a:cs typeface="Calibri"/>
              </a:rPr>
              <a:t>the</a:t>
            </a:r>
            <a:r>
              <a:rPr sz="2118" dirty="0">
                <a:latin typeface="Calibri"/>
                <a:cs typeface="Calibri"/>
              </a:rPr>
              <a:t> </a:t>
            </a:r>
            <a:r>
              <a:rPr sz="2118" spc="-4" dirty="0">
                <a:latin typeface="Calibri"/>
                <a:cs typeface="Calibri"/>
              </a:rPr>
              <a:t>observer </a:t>
            </a:r>
            <a:r>
              <a:rPr sz="2118" spc="-13" dirty="0">
                <a:latin typeface="Calibri"/>
                <a:cs typeface="Calibri"/>
              </a:rPr>
              <a:t>from</a:t>
            </a:r>
            <a:r>
              <a:rPr sz="2118" spc="-9" dirty="0">
                <a:latin typeface="Calibri"/>
                <a:cs typeface="Calibri"/>
              </a:rPr>
              <a:t> </a:t>
            </a:r>
            <a:r>
              <a:rPr sz="2118" spc="-4" dirty="0">
                <a:latin typeface="Calibri"/>
                <a:cs typeface="Calibri"/>
              </a:rPr>
              <a:t>the</a:t>
            </a:r>
            <a:r>
              <a:rPr sz="2118" spc="-13" dirty="0">
                <a:latin typeface="Calibri"/>
                <a:cs typeface="Calibri"/>
              </a:rPr>
              <a:t> data </a:t>
            </a:r>
            <a:r>
              <a:rPr sz="2118" dirty="0">
                <a:latin typeface="Calibri"/>
                <a:cs typeface="Calibri"/>
              </a:rPr>
              <a:t>needs </a:t>
            </a:r>
            <a:r>
              <a:rPr sz="2118" spc="-13" dirty="0">
                <a:latin typeface="Calibri"/>
                <a:cs typeface="Calibri"/>
              </a:rPr>
              <a:t>to</a:t>
            </a:r>
            <a:r>
              <a:rPr sz="2118" spc="-26" dirty="0">
                <a:latin typeface="Calibri"/>
                <a:cs typeface="Calibri"/>
              </a:rPr>
              <a:t> </a:t>
            </a:r>
            <a:r>
              <a:rPr sz="2118" spc="-4" dirty="0">
                <a:latin typeface="Calibri"/>
                <a:cs typeface="Calibri"/>
              </a:rPr>
              <a:t>be</a:t>
            </a:r>
            <a:r>
              <a:rPr sz="2118" dirty="0">
                <a:latin typeface="Calibri"/>
                <a:cs typeface="Calibri"/>
              </a:rPr>
              <a:t> </a:t>
            </a:r>
            <a:r>
              <a:rPr sz="2118" spc="-9" dirty="0">
                <a:latin typeface="Calibri"/>
                <a:cs typeface="Calibri"/>
              </a:rPr>
              <a:t>removed.</a:t>
            </a:r>
            <a:endParaRPr sz="2118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02065" y="3770091"/>
            <a:ext cx="2318832" cy="187851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502075" y="3762487"/>
            <a:ext cx="2553711" cy="184969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3377452" y="5769681"/>
            <a:ext cx="1722904" cy="25567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588" spc="-4" dirty="0">
                <a:latin typeface="Calibri"/>
                <a:cs typeface="Calibri"/>
              </a:rPr>
              <a:t>Which one</a:t>
            </a:r>
            <a:r>
              <a:rPr sz="1588" spc="-9" dirty="0">
                <a:latin typeface="Calibri"/>
                <a:cs typeface="Calibri"/>
              </a:rPr>
              <a:t> </a:t>
            </a:r>
            <a:r>
              <a:rPr sz="1588" spc="-4" dirty="0">
                <a:latin typeface="Calibri"/>
                <a:cs typeface="Calibri"/>
              </a:rPr>
              <a:t>is</a:t>
            </a:r>
            <a:r>
              <a:rPr sz="1588" spc="-18" dirty="0">
                <a:latin typeface="Calibri"/>
                <a:cs typeface="Calibri"/>
              </a:rPr>
              <a:t> </a:t>
            </a:r>
            <a:r>
              <a:rPr sz="1588" spc="-9" dirty="0">
                <a:latin typeface="Calibri"/>
                <a:cs typeface="Calibri"/>
              </a:rPr>
              <a:t>better?</a:t>
            </a:r>
            <a:endParaRPr sz="1588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48674636"/>
      </p:ext>
    </p:extLst>
  </p:cSld>
  <p:clrMapOvr>
    <a:masterClrMapping/>
  </p:clrMapOvr>
  <p:transition spd="slow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Realizing the visual interface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1">
              <a:defRPr/>
            </a:pPr>
            <a:r>
              <a:rPr lang="en-NZ" dirty="0"/>
              <a:t>Human visual systems</a:t>
            </a:r>
          </a:p>
          <a:p>
            <a:pPr lvl="1">
              <a:defRPr/>
            </a:pPr>
            <a:r>
              <a:rPr lang="en-NZ" dirty="0"/>
              <a:t>Visual aesthetics </a:t>
            </a:r>
          </a:p>
          <a:p>
            <a:pPr lvl="1">
              <a:defRPr/>
            </a:pPr>
            <a:r>
              <a:rPr lang="en-NZ" dirty="0"/>
              <a:t>Grouping</a:t>
            </a:r>
          </a:p>
          <a:p>
            <a:pPr lvl="1">
              <a:defRPr/>
            </a:pPr>
            <a:r>
              <a:rPr lang="en-NZ" dirty="0"/>
              <a:t>Lines Borders &amp; Tables</a:t>
            </a:r>
          </a:p>
          <a:p>
            <a:pPr lvl="1">
              <a:defRPr/>
            </a:pPr>
            <a:r>
              <a:rPr lang="en-NZ" dirty="0"/>
              <a:t>Text</a:t>
            </a:r>
          </a:p>
          <a:p>
            <a:pPr lvl="1">
              <a:defRPr/>
            </a:pPr>
            <a:r>
              <a:rPr lang="en-NZ" dirty="0"/>
              <a:t>Colour and Images</a:t>
            </a:r>
          </a:p>
          <a:p>
            <a:pPr lvl="1">
              <a:defRPr/>
            </a:pPr>
            <a:r>
              <a:rPr lang="en-NZ" dirty="0"/>
              <a:t>Forms and Controls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82BFCF49-0AC2-48DD-B61A-5E030C5C920D}" type="slidenum">
              <a:rPr lang="en-GB" smtClean="0"/>
              <a:pPr>
                <a:defRPr/>
              </a:pPr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2861474"/>
      </p:ext>
    </p:extLst>
  </p:cSld>
  <p:clrMapOvr>
    <a:masterClrMapping/>
  </p:clrMapOvr>
  <p:transition spd="slow">
    <p:pull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41294" y="881278"/>
            <a:ext cx="7261412" cy="774055"/>
          </a:xfrm>
          <a:prstGeom prst="rect">
            <a:avLst/>
          </a:prstGeom>
          <a:solidFill>
            <a:srgbClr val="595959"/>
          </a:solidFill>
        </p:spPr>
        <p:txBody>
          <a:bodyPr vert="horz" wrap="square" lIns="0" tIns="174812" rIns="0" bIns="0" rtlCol="0" anchor="b">
            <a:spAutoFit/>
          </a:bodyPr>
          <a:lstStyle/>
          <a:p>
            <a:pPr marL="1681" algn="ctr">
              <a:spcBef>
                <a:spcPts val="1377"/>
              </a:spcBef>
            </a:pPr>
            <a:r>
              <a:rPr sz="3883" spc="-9" dirty="0">
                <a:solidFill>
                  <a:schemeClr val="bg1"/>
                </a:solidFill>
              </a:rPr>
              <a:t>Improving</a:t>
            </a:r>
            <a:r>
              <a:rPr sz="3883" spc="-35" dirty="0">
                <a:solidFill>
                  <a:schemeClr val="bg1"/>
                </a:solidFill>
              </a:rPr>
              <a:t> </a:t>
            </a:r>
            <a:r>
              <a:rPr sz="3883" dirty="0">
                <a:solidFill>
                  <a:schemeClr val="bg1"/>
                </a:solidFill>
              </a:rPr>
              <a:t>the</a:t>
            </a:r>
            <a:r>
              <a:rPr sz="3883" spc="-9" dirty="0">
                <a:solidFill>
                  <a:schemeClr val="bg1"/>
                </a:solidFill>
              </a:rPr>
              <a:t> </a:t>
            </a:r>
            <a:r>
              <a:rPr sz="3883" spc="-4" dirty="0">
                <a:solidFill>
                  <a:schemeClr val="bg1"/>
                </a:solidFill>
              </a:rPr>
              <a:t>Vision</a:t>
            </a:r>
            <a:endParaRPr sz="3883" dirty="0">
              <a:solidFill>
                <a:schemeClr val="bg1"/>
              </a:solidFill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12115" y="1774902"/>
            <a:ext cx="7074834" cy="2580013"/>
          </a:xfrm>
          <a:prstGeom prst="rect">
            <a:avLst/>
          </a:prstGeom>
        </p:spPr>
        <p:txBody>
          <a:bodyPr vert="horz" wrap="square" lIns="0" tIns="66115" rIns="0" bIns="0" rtlCol="0">
            <a:spAutoFit/>
          </a:bodyPr>
          <a:lstStyle/>
          <a:p>
            <a:pPr marL="313781" indent="-302575">
              <a:spcBef>
                <a:spcPts val="521"/>
              </a:spcBef>
              <a:buFont typeface="Arial MT"/>
              <a:buChar char="•"/>
              <a:tabLst>
                <a:tab pos="313221" algn="l"/>
                <a:tab pos="313781" algn="l"/>
              </a:tabLst>
            </a:pPr>
            <a:r>
              <a:rPr sz="1765" u="heavy" spc="-4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Principle</a:t>
            </a:r>
            <a:r>
              <a:rPr sz="1765" u="heavy" spc="13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1765" u="heavy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2</a:t>
            </a:r>
            <a:r>
              <a:rPr sz="1765" dirty="0">
                <a:latin typeface="Calibri"/>
                <a:cs typeface="Calibri"/>
              </a:rPr>
              <a:t>:</a:t>
            </a:r>
            <a:r>
              <a:rPr sz="1765" spc="-4" dirty="0">
                <a:latin typeface="Calibri"/>
                <a:cs typeface="Calibri"/>
              </a:rPr>
              <a:t> Use</a:t>
            </a:r>
            <a:r>
              <a:rPr sz="1765" spc="18" dirty="0">
                <a:latin typeface="Calibri"/>
                <a:cs typeface="Calibri"/>
              </a:rPr>
              <a:t> </a:t>
            </a:r>
            <a:r>
              <a:rPr sz="1765" spc="-4" dirty="0">
                <a:latin typeface="Calibri"/>
                <a:cs typeface="Calibri"/>
              </a:rPr>
              <a:t>visually</a:t>
            </a:r>
            <a:r>
              <a:rPr sz="1765" spc="9" dirty="0">
                <a:latin typeface="Calibri"/>
                <a:cs typeface="Calibri"/>
              </a:rPr>
              <a:t> </a:t>
            </a:r>
            <a:r>
              <a:rPr sz="1765" spc="-9" dirty="0">
                <a:latin typeface="Calibri"/>
                <a:cs typeface="Calibri"/>
              </a:rPr>
              <a:t>prominent</a:t>
            </a:r>
            <a:r>
              <a:rPr sz="1765" spc="9" dirty="0">
                <a:latin typeface="Calibri"/>
                <a:cs typeface="Calibri"/>
              </a:rPr>
              <a:t> </a:t>
            </a:r>
            <a:r>
              <a:rPr sz="1765" spc="-4" dirty="0">
                <a:latin typeface="Calibri"/>
                <a:cs typeface="Calibri"/>
              </a:rPr>
              <a:t>graphical</a:t>
            </a:r>
            <a:r>
              <a:rPr sz="1765" spc="-13" dirty="0">
                <a:latin typeface="Calibri"/>
                <a:cs typeface="Calibri"/>
              </a:rPr>
              <a:t> </a:t>
            </a:r>
            <a:r>
              <a:rPr sz="1765" spc="-4" dirty="0">
                <a:latin typeface="Calibri"/>
                <a:cs typeface="Calibri"/>
              </a:rPr>
              <a:t>elements</a:t>
            </a:r>
            <a:r>
              <a:rPr sz="1765" spc="22" dirty="0">
                <a:latin typeface="Calibri"/>
                <a:cs typeface="Calibri"/>
              </a:rPr>
              <a:t> </a:t>
            </a:r>
            <a:r>
              <a:rPr sz="1765" spc="-13" dirty="0">
                <a:latin typeface="Calibri"/>
                <a:cs typeface="Calibri"/>
              </a:rPr>
              <a:t>to</a:t>
            </a:r>
            <a:r>
              <a:rPr sz="1765" spc="-4" dirty="0">
                <a:latin typeface="Calibri"/>
                <a:cs typeface="Calibri"/>
              </a:rPr>
              <a:t> show</a:t>
            </a:r>
            <a:r>
              <a:rPr sz="1765" dirty="0">
                <a:latin typeface="Calibri"/>
                <a:cs typeface="Calibri"/>
              </a:rPr>
              <a:t> the</a:t>
            </a:r>
            <a:r>
              <a:rPr sz="1765" spc="-4" dirty="0">
                <a:latin typeface="Calibri"/>
                <a:cs typeface="Calibri"/>
              </a:rPr>
              <a:t> </a:t>
            </a:r>
            <a:r>
              <a:rPr sz="1765" spc="-9" dirty="0">
                <a:latin typeface="Calibri"/>
                <a:cs typeface="Calibri"/>
              </a:rPr>
              <a:t>data.</a:t>
            </a:r>
            <a:endParaRPr sz="1765" dirty="0">
              <a:latin typeface="Calibri"/>
              <a:cs typeface="Calibri"/>
            </a:endParaRPr>
          </a:p>
          <a:p>
            <a:pPr marL="667346" marR="156891" lvl="1" indent="-253266">
              <a:spcBef>
                <a:spcPts val="388"/>
              </a:spcBef>
              <a:buFont typeface="Arial MT"/>
              <a:buChar char="–"/>
              <a:tabLst>
                <a:tab pos="667346" algn="l"/>
                <a:tab pos="667906" algn="l"/>
              </a:tabLst>
            </a:pPr>
            <a:r>
              <a:rPr sz="1588" spc="-4" dirty="0">
                <a:latin typeface="Calibri"/>
                <a:cs typeface="Calibri"/>
              </a:rPr>
              <a:t>Connecting</a:t>
            </a:r>
            <a:r>
              <a:rPr sz="1588" spc="26" dirty="0">
                <a:latin typeface="Calibri"/>
                <a:cs typeface="Calibri"/>
              </a:rPr>
              <a:t> </a:t>
            </a:r>
            <a:r>
              <a:rPr sz="1588" spc="-4" dirty="0">
                <a:latin typeface="Calibri"/>
                <a:cs typeface="Calibri"/>
              </a:rPr>
              <a:t>lines</a:t>
            </a:r>
            <a:r>
              <a:rPr sz="1588" spc="18" dirty="0">
                <a:latin typeface="Calibri"/>
                <a:cs typeface="Calibri"/>
              </a:rPr>
              <a:t> </a:t>
            </a:r>
            <a:r>
              <a:rPr sz="1588" spc="-4" dirty="0">
                <a:latin typeface="Calibri"/>
                <a:cs typeface="Calibri"/>
              </a:rPr>
              <a:t>should</a:t>
            </a:r>
            <a:r>
              <a:rPr sz="1588" dirty="0">
                <a:latin typeface="Calibri"/>
                <a:cs typeface="Calibri"/>
              </a:rPr>
              <a:t> </a:t>
            </a:r>
            <a:r>
              <a:rPr sz="1588" spc="-4" dirty="0">
                <a:latin typeface="Calibri"/>
                <a:cs typeface="Calibri"/>
              </a:rPr>
              <a:t>never</a:t>
            </a:r>
            <a:r>
              <a:rPr sz="1588" spc="13" dirty="0">
                <a:latin typeface="Calibri"/>
                <a:cs typeface="Calibri"/>
              </a:rPr>
              <a:t> </a:t>
            </a:r>
            <a:r>
              <a:rPr sz="1588" spc="-9" dirty="0">
                <a:latin typeface="Calibri"/>
                <a:cs typeface="Calibri"/>
              </a:rPr>
              <a:t>obscure</a:t>
            </a:r>
            <a:r>
              <a:rPr sz="1588" spc="18" dirty="0">
                <a:latin typeface="Calibri"/>
                <a:cs typeface="Calibri"/>
              </a:rPr>
              <a:t> </a:t>
            </a:r>
            <a:r>
              <a:rPr sz="1588" spc="-9" dirty="0">
                <a:latin typeface="Calibri"/>
                <a:cs typeface="Calibri"/>
              </a:rPr>
              <a:t>points</a:t>
            </a:r>
            <a:r>
              <a:rPr sz="1588" spc="9" dirty="0">
                <a:latin typeface="Calibri"/>
                <a:cs typeface="Calibri"/>
              </a:rPr>
              <a:t> </a:t>
            </a:r>
            <a:r>
              <a:rPr sz="1588" dirty="0">
                <a:latin typeface="Calibri"/>
                <a:cs typeface="Calibri"/>
              </a:rPr>
              <a:t>and</a:t>
            </a:r>
            <a:r>
              <a:rPr sz="1588" spc="4" dirty="0">
                <a:latin typeface="Calibri"/>
                <a:cs typeface="Calibri"/>
              </a:rPr>
              <a:t> </a:t>
            </a:r>
            <a:r>
              <a:rPr sz="1588" spc="-4" dirty="0">
                <a:latin typeface="Calibri"/>
                <a:cs typeface="Calibri"/>
              </a:rPr>
              <a:t>points</a:t>
            </a:r>
            <a:r>
              <a:rPr sz="1588" spc="13" dirty="0">
                <a:latin typeface="Calibri"/>
                <a:cs typeface="Calibri"/>
              </a:rPr>
              <a:t> </a:t>
            </a:r>
            <a:r>
              <a:rPr sz="1588" spc="-4" dirty="0">
                <a:latin typeface="Calibri"/>
                <a:cs typeface="Calibri"/>
              </a:rPr>
              <a:t>should</a:t>
            </a:r>
            <a:r>
              <a:rPr sz="1588" spc="4" dirty="0">
                <a:latin typeface="Calibri"/>
                <a:cs typeface="Calibri"/>
              </a:rPr>
              <a:t> </a:t>
            </a:r>
            <a:r>
              <a:rPr sz="1588" spc="-4" dirty="0">
                <a:latin typeface="Calibri"/>
                <a:cs typeface="Calibri"/>
              </a:rPr>
              <a:t>not</a:t>
            </a:r>
            <a:r>
              <a:rPr sz="1588" spc="9" dirty="0">
                <a:latin typeface="Calibri"/>
                <a:cs typeface="Calibri"/>
              </a:rPr>
              <a:t> </a:t>
            </a:r>
            <a:r>
              <a:rPr sz="1588" spc="-9" dirty="0">
                <a:latin typeface="Calibri"/>
                <a:cs typeface="Calibri"/>
              </a:rPr>
              <a:t>obscure </a:t>
            </a:r>
            <a:r>
              <a:rPr sz="1588" spc="-344" dirty="0">
                <a:latin typeface="Calibri"/>
                <a:cs typeface="Calibri"/>
              </a:rPr>
              <a:t> </a:t>
            </a:r>
            <a:r>
              <a:rPr sz="1588" dirty="0">
                <a:latin typeface="Calibri"/>
                <a:cs typeface="Calibri"/>
              </a:rPr>
              <a:t>each</a:t>
            </a:r>
            <a:r>
              <a:rPr sz="1588" spc="9" dirty="0">
                <a:latin typeface="Calibri"/>
                <a:cs typeface="Calibri"/>
              </a:rPr>
              <a:t> </a:t>
            </a:r>
            <a:r>
              <a:rPr sz="1588" spc="-31" dirty="0">
                <a:latin typeface="Calibri"/>
                <a:cs typeface="Calibri"/>
              </a:rPr>
              <a:t>other.</a:t>
            </a:r>
            <a:endParaRPr sz="1588" dirty="0">
              <a:latin typeface="Calibri"/>
              <a:cs typeface="Calibri"/>
            </a:endParaRPr>
          </a:p>
          <a:p>
            <a:pPr marL="667346" marR="652777" lvl="1" indent="-253266">
              <a:spcBef>
                <a:spcPts val="383"/>
              </a:spcBef>
              <a:buFont typeface="Arial MT"/>
              <a:buChar char="–"/>
              <a:tabLst>
                <a:tab pos="667346" algn="l"/>
                <a:tab pos="667906" algn="l"/>
              </a:tabLst>
            </a:pPr>
            <a:r>
              <a:rPr sz="1588" dirty="0">
                <a:latin typeface="Calibri"/>
                <a:cs typeface="Calibri"/>
              </a:rPr>
              <a:t>If</a:t>
            </a:r>
            <a:r>
              <a:rPr sz="1588" spc="4" dirty="0">
                <a:latin typeface="Calibri"/>
                <a:cs typeface="Calibri"/>
              </a:rPr>
              <a:t> </a:t>
            </a:r>
            <a:r>
              <a:rPr sz="1588" spc="-4" dirty="0">
                <a:latin typeface="Calibri"/>
                <a:cs typeface="Calibri"/>
              </a:rPr>
              <a:t>multiple</a:t>
            </a:r>
            <a:r>
              <a:rPr sz="1588" spc="18" dirty="0">
                <a:latin typeface="Calibri"/>
                <a:cs typeface="Calibri"/>
              </a:rPr>
              <a:t> </a:t>
            </a:r>
            <a:r>
              <a:rPr sz="1588" spc="-4" dirty="0">
                <a:latin typeface="Calibri"/>
                <a:cs typeface="Calibri"/>
              </a:rPr>
              <a:t>samples</a:t>
            </a:r>
            <a:r>
              <a:rPr sz="1588" spc="4" dirty="0">
                <a:latin typeface="Calibri"/>
                <a:cs typeface="Calibri"/>
              </a:rPr>
              <a:t> </a:t>
            </a:r>
            <a:r>
              <a:rPr sz="1588" spc="-4" dirty="0">
                <a:latin typeface="Calibri"/>
                <a:cs typeface="Calibri"/>
              </a:rPr>
              <a:t>overlap,</a:t>
            </a:r>
            <a:r>
              <a:rPr sz="1588" spc="9" dirty="0">
                <a:latin typeface="Calibri"/>
                <a:cs typeface="Calibri"/>
              </a:rPr>
              <a:t> </a:t>
            </a:r>
            <a:r>
              <a:rPr sz="1588" dirty="0">
                <a:latin typeface="Calibri"/>
                <a:cs typeface="Calibri"/>
              </a:rPr>
              <a:t>a </a:t>
            </a:r>
            <a:r>
              <a:rPr sz="1588" spc="-9" dirty="0">
                <a:latin typeface="Calibri"/>
                <a:cs typeface="Calibri"/>
              </a:rPr>
              <a:t>representation</a:t>
            </a:r>
            <a:r>
              <a:rPr sz="1588" spc="-4" dirty="0">
                <a:latin typeface="Calibri"/>
                <a:cs typeface="Calibri"/>
              </a:rPr>
              <a:t> should</a:t>
            </a:r>
            <a:r>
              <a:rPr sz="1588" spc="18" dirty="0">
                <a:latin typeface="Calibri"/>
                <a:cs typeface="Calibri"/>
              </a:rPr>
              <a:t> </a:t>
            </a:r>
            <a:r>
              <a:rPr sz="1588" dirty="0">
                <a:latin typeface="Calibri"/>
                <a:cs typeface="Calibri"/>
              </a:rPr>
              <a:t>be</a:t>
            </a:r>
            <a:r>
              <a:rPr sz="1588" spc="18" dirty="0">
                <a:latin typeface="Calibri"/>
                <a:cs typeface="Calibri"/>
              </a:rPr>
              <a:t> </a:t>
            </a:r>
            <a:r>
              <a:rPr sz="1588" spc="-4" dirty="0">
                <a:latin typeface="Calibri"/>
                <a:cs typeface="Calibri"/>
              </a:rPr>
              <a:t>chosen</a:t>
            </a:r>
            <a:r>
              <a:rPr sz="1588" dirty="0">
                <a:latin typeface="Calibri"/>
                <a:cs typeface="Calibri"/>
              </a:rPr>
              <a:t> </a:t>
            </a:r>
            <a:r>
              <a:rPr sz="1588" spc="-13" dirty="0">
                <a:latin typeface="Calibri"/>
                <a:cs typeface="Calibri"/>
              </a:rPr>
              <a:t>for</a:t>
            </a:r>
            <a:r>
              <a:rPr sz="1588" spc="9" dirty="0">
                <a:latin typeface="Calibri"/>
                <a:cs typeface="Calibri"/>
              </a:rPr>
              <a:t> </a:t>
            </a:r>
            <a:r>
              <a:rPr sz="1588" spc="-4" dirty="0">
                <a:latin typeface="Calibri"/>
                <a:cs typeface="Calibri"/>
              </a:rPr>
              <a:t>the </a:t>
            </a:r>
            <a:r>
              <a:rPr sz="1588" spc="-349" dirty="0">
                <a:latin typeface="Calibri"/>
                <a:cs typeface="Calibri"/>
              </a:rPr>
              <a:t> </a:t>
            </a:r>
            <a:r>
              <a:rPr sz="1588" spc="-4" dirty="0">
                <a:latin typeface="Calibri"/>
                <a:cs typeface="Calibri"/>
              </a:rPr>
              <a:t>elements</a:t>
            </a:r>
            <a:r>
              <a:rPr sz="1588" dirty="0">
                <a:latin typeface="Calibri"/>
                <a:cs typeface="Calibri"/>
              </a:rPr>
              <a:t> </a:t>
            </a:r>
            <a:r>
              <a:rPr sz="1588" spc="-4" dirty="0">
                <a:latin typeface="Calibri"/>
                <a:cs typeface="Calibri"/>
              </a:rPr>
              <a:t>that emphasizes</a:t>
            </a:r>
            <a:r>
              <a:rPr sz="1588" spc="-9" dirty="0">
                <a:latin typeface="Calibri"/>
                <a:cs typeface="Calibri"/>
              </a:rPr>
              <a:t> </a:t>
            </a:r>
            <a:r>
              <a:rPr sz="1588" spc="-4" dirty="0">
                <a:latin typeface="Calibri"/>
                <a:cs typeface="Calibri"/>
              </a:rPr>
              <a:t>the</a:t>
            </a:r>
            <a:r>
              <a:rPr sz="1588" spc="13" dirty="0">
                <a:latin typeface="Calibri"/>
                <a:cs typeface="Calibri"/>
              </a:rPr>
              <a:t> </a:t>
            </a:r>
            <a:r>
              <a:rPr sz="1588" spc="-4" dirty="0">
                <a:latin typeface="Calibri"/>
                <a:cs typeface="Calibri"/>
              </a:rPr>
              <a:t>overlap.</a:t>
            </a:r>
            <a:endParaRPr sz="1588" dirty="0">
              <a:latin typeface="Calibri"/>
              <a:cs typeface="Calibri"/>
            </a:endParaRPr>
          </a:p>
          <a:p>
            <a:pPr marL="667346" marR="4483" lvl="1" indent="-253266">
              <a:spcBef>
                <a:spcPts val="379"/>
              </a:spcBef>
              <a:buFont typeface="Arial MT"/>
              <a:buChar char="–"/>
              <a:tabLst>
                <a:tab pos="712732" algn="l"/>
                <a:tab pos="713292" algn="l"/>
              </a:tabLst>
            </a:pPr>
            <a:r>
              <a:rPr sz="2118" dirty="0"/>
              <a:t>	</a:t>
            </a:r>
            <a:r>
              <a:rPr sz="1588" dirty="0">
                <a:latin typeface="Calibri"/>
                <a:cs typeface="Calibri"/>
              </a:rPr>
              <a:t>If </a:t>
            </a:r>
            <a:r>
              <a:rPr sz="1588" spc="-4" dirty="0">
                <a:latin typeface="Calibri"/>
                <a:cs typeface="Calibri"/>
              </a:rPr>
              <a:t>multiple</a:t>
            </a:r>
            <a:r>
              <a:rPr sz="1588" spc="26" dirty="0">
                <a:latin typeface="Calibri"/>
                <a:cs typeface="Calibri"/>
              </a:rPr>
              <a:t> </a:t>
            </a:r>
            <a:r>
              <a:rPr sz="1588" spc="-13" dirty="0">
                <a:latin typeface="Calibri"/>
                <a:cs typeface="Calibri"/>
              </a:rPr>
              <a:t>data</a:t>
            </a:r>
            <a:r>
              <a:rPr sz="1588" dirty="0">
                <a:latin typeface="Calibri"/>
                <a:cs typeface="Calibri"/>
              </a:rPr>
              <a:t> </a:t>
            </a:r>
            <a:r>
              <a:rPr sz="1588" spc="-4" dirty="0">
                <a:latin typeface="Calibri"/>
                <a:cs typeface="Calibri"/>
              </a:rPr>
              <a:t>sets</a:t>
            </a:r>
            <a:r>
              <a:rPr sz="1588" spc="-9" dirty="0">
                <a:latin typeface="Calibri"/>
                <a:cs typeface="Calibri"/>
              </a:rPr>
              <a:t> are</a:t>
            </a:r>
            <a:r>
              <a:rPr sz="1588" spc="4" dirty="0">
                <a:latin typeface="Calibri"/>
                <a:cs typeface="Calibri"/>
              </a:rPr>
              <a:t> </a:t>
            </a:r>
            <a:r>
              <a:rPr sz="1588" spc="-9" dirty="0">
                <a:latin typeface="Calibri"/>
                <a:cs typeface="Calibri"/>
              </a:rPr>
              <a:t>represented</a:t>
            </a:r>
            <a:r>
              <a:rPr sz="1588" spc="13" dirty="0">
                <a:latin typeface="Calibri"/>
                <a:cs typeface="Calibri"/>
              </a:rPr>
              <a:t> </a:t>
            </a:r>
            <a:r>
              <a:rPr sz="1588" spc="-4" dirty="0">
                <a:latin typeface="Calibri"/>
                <a:cs typeface="Calibri"/>
              </a:rPr>
              <a:t>in</a:t>
            </a:r>
            <a:r>
              <a:rPr sz="1588" spc="13" dirty="0">
                <a:latin typeface="Calibri"/>
                <a:cs typeface="Calibri"/>
              </a:rPr>
              <a:t> </a:t>
            </a:r>
            <a:r>
              <a:rPr sz="1588" spc="-4" dirty="0">
                <a:latin typeface="Calibri"/>
                <a:cs typeface="Calibri"/>
              </a:rPr>
              <a:t>the</a:t>
            </a:r>
            <a:r>
              <a:rPr sz="1588" spc="4" dirty="0">
                <a:latin typeface="Calibri"/>
                <a:cs typeface="Calibri"/>
              </a:rPr>
              <a:t> </a:t>
            </a:r>
            <a:r>
              <a:rPr sz="1588" dirty="0">
                <a:latin typeface="Calibri"/>
                <a:cs typeface="Calibri"/>
              </a:rPr>
              <a:t>same</a:t>
            </a:r>
            <a:r>
              <a:rPr sz="1588" spc="4" dirty="0">
                <a:latin typeface="Calibri"/>
                <a:cs typeface="Calibri"/>
              </a:rPr>
              <a:t> </a:t>
            </a:r>
            <a:r>
              <a:rPr sz="1588" spc="-4" dirty="0">
                <a:latin typeface="Calibri"/>
                <a:cs typeface="Calibri"/>
              </a:rPr>
              <a:t>plot</a:t>
            </a:r>
            <a:r>
              <a:rPr sz="1588" spc="9" dirty="0">
                <a:latin typeface="Calibri"/>
                <a:cs typeface="Calibri"/>
              </a:rPr>
              <a:t> </a:t>
            </a:r>
            <a:r>
              <a:rPr sz="1588" spc="-4" dirty="0">
                <a:latin typeface="Calibri"/>
                <a:cs typeface="Calibri"/>
              </a:rPr>
              <a:t>(superposed</a:t>
            </a:r>
            <a:r>
              <a:rPr sz="1588" spc="13" dirty="0">
                <a:latin typeface="Calibri"/>
                <a:cs typeface="Calibri"/>
              </a:rPr>
              <a:t> </a:t>
            </a:r>
            <a:r>
              <a:rPr sz="1588" spc="-9" dirty="0">
                <a:latin typeface="Calibri"/>
                <a:cs typeface="Calibri"/>
              </a:rPr>
              <a:t>data),</a:t>
            </a:r>
            <a:r>
              <a:rPr sz="1588" spc="9" dirty="0">
                <a:latin typeface="Calibri"/>
                <a:cs typeface="Calibri"/>
              </a:rPr>
              <a:t> </a:t>
            </a:r>
            <a:r>
              <a:rPr sz="1588" spc="-4" dirty="0">
                <a:latin typeface="Calibri"/>
                <a:cs typeface="Calibri"/>
              </a:rPr>
              <a:t>they </a:t>
            </a:r>
            <a:r>
              <a:rPr sz="1588" spc="-349" dirty="0">
                <a:latin typeface="Calibri"/>
                <a:cs typeface="Calibri"/>
              </a:rPr>
              <a:t> </a:t>
            </a:r>
            <a:r>
              <a:rPr sz="1588" spc="-9" dirty="0">
                <a:latin typeface="Calibri"/>
                <a:cs typeface="Calibri"/>
              </a:rPr>
              <a:t>must</a:t>
            </a:r>
            <a:r>
              <a:rPr sz="1588" spc="-4" dirty="0">
                <a:latin typeface="Calibri"/>
                <a:cs typeface="Calibri"/>
              </a:rPr>
              <a:t> </a:t>
            </a:r>
            <a:r>
              <a:rPr sz="1588" dirty="0">
                <a:latin typeface="Calibri"/>
                <a:cs typeface="Calibri"/>
              </a:rPr>
              <a:t>be</a:t>
            </a:r>
            <a:r>
              <a:rPr sz="1588" spc="13" dirty="0">
                <a:latin typeface="Calibri"/>
                <a:cs typeface="Calibri"/>
              </a:rPr>
              <a:t> </a:t>
            </a:r>
            <a:r>
              <a:rPr sz="1588" spc="-4" dirty="0">
                <a:latin typeface="Calibri"/>
                <a:cs typeface="Calibri"/>
              </a:rPr>
              <a:t>visually</a:t>
            </a:r>
            <a:r>
              <a:rPr sz="1588" dirty="0">
                <a:latin typeface="Calibri"/>
                <a:cs typeface="Calibri"/>
              </a:rPr>
              <a:t> </a:t>
            </a:r>
            <a:r>
              <a:rPr sz="1588" spc="-4" dirty="0">
                <a:latin typeface="Calibri"/>
                <a:cs typeface="Calibri"/>
              </a:rPr>
              <a:t>separable.</a:t>
            </a:r>
            <a:endParaRPr sz="1588" dirty="0">
              <a:latin typeface="Calibri"/>
              <a:cs typeface="Calibri"/>
            </a:endParaRPr>
          </a:p>
          <a:p>
            <a:pPr marL="667346" marR="391106" lvl="1" indent="-253266">
              <a:spcBef>
                <a:spcPts val="379"/>
              </a:spcBef>
              <a:buFont typeface="Arial MT"/>
              <a:buChar char="–"/>
              <a:tabLst>
                <a:tab pos="667346" algn="l"/>
                <a:tab pos="667906" algn="l"/>
              </a:tabLst>
            </a:pPr>
            <a:r>
              <a:rPr sz="1588" dirty="0">
                <a:latin typeface="Calibri"/>
                <a:cs typeface="Calibri"/>
              </a:rPr>
              <a:t>If </a:t>
            </a:r>
            <a:r>
              <a:rPr sz="1588" spc="-4" dirty="0">
                <a:latin typeface="Calibri"/>
                <a:cs typeface="Calibri"/>
              </a:rPr>
              <a:t>this</a:t>
            </a:r>
            <a:r>
              <a:rPr sz="1588" spc="4" dirty="0">
                <a:latin typeface="Calibri"/>
                <a:cs typeface="Calibri"/>
              </a:rPr>
              <a:t> </a:t>
            </a:r>
            <a:r>
              <a:rPr sz="1588" spc="-4" dirty="0">
                <a:latin typeface="Calibri"/>
                <a:cs typeface="Calibri"/>
              </a:rPr>
              <a:t>is</a:t>
            </a:r>
            <a:r>
              <a:rPr sz="1588" spc="4" dirty="0">
                <a:latin typeface="Calibri"/>
                <a:cs typeface="Calibri"/>
              </a:rPr>
              <a:t> </a:t>
            </a:r>
            <a:r>
              <a:rPr sz="1588" spc="-4" dirty="0">
                <a:latin typeface="Calibri"/>
                <a:cs typeface="Calibri"/>
              </a:rPr>
              <a:t>not</a:t>
            </a:r>
            <a:r>
              <a:rPr sz="1588" spc="9" dirty="0">
                <a:latin typeface="Calibri"/>
                <a:cs typeface="Calibri"/>
              </a:rPr>
              <a:t> </a:t>
            </a:r>
            <a:r>
              <a:rPr sz="1588" spc="-4" dirty="0">
                <a:latin typeface="Calibri"/>
                <a:cs typeface="Calibri"/>
              </a:rPr>
              <a:t>possible</a:t>
            </a:r>
            <a:r>
              <a:rPr sz="1588" spc="4" dirty="0">
                <a:latin typeface="Calibri"/>
                <a:cs typeface="Calibri"/>
              </a:rPr>
              <a:t> </a:t>
            </a:r>
            <a:r>
              <a:rPr sz="1588" dirty="0">
                <a:latin typeface="Calibri"/>
                <a:cs typeface="Calibri"/>
              </a:rPr>
              <a:t>due</a:t>
            </a:r>
            <a:r>
              <a:rPr sz="1588" spc="18" dirty="0">
                <a:latin typeface="Calibri"/>
                <a:cs typeface="Calibri"/>
              </a:rPr>
              <a:t> </a:t>
            </a:r>
            <a:r>
              <a:rPr sz="1588" spc="-9" dirty="0">
                <a:latin typeface="Calibri"/>
                <a:cs typeface="Calibri"/>
              </a:rPr>
              <a:t>to</a:t>
            </a:r>
            <a:r>
              <a:rPr sz="1588" dirty="0">
                <a:latin typeface="Calibri"/>
                <a:cs typeface="Calibri"/>
              </a:rPr>
              <a:t> </a:t>
            </a:r>
            <a:r>
              <a:rPr sz="1588" spc="-4" dirty="0">
                <a:latin typeface="Calibri"/>
                <a:cs typeface="Calibri"/>
              </a:rPr>
              <a:t>the</a:t>
            </a:r>
            <a:r>
              <a:rPr sz="1588" dirty="0">
                <a:latin typeface="Calibri"/>
                <a:cs typeface="Calibri"/>
              </a:rPr>
              <a:t> </a:t>
            </a:r>
            <a:r>
              <a:rPr sz="1588" spc="-13" dirty="0">
                <a:latin typeface="Calibri"/>
                <a:cs typeface="Calibri"/>
              </a:rPr>
              <a:t>data</a:t>
            </a:r>
            <a:r>
              <a:rPr sz="1588" dirty="0">
                <a:latin typeface="Calibri"/>
                <a:cs typeface="Calibri"/>
              </a:rPr>
              <a:t> </a:t>
            </a:r>
            <a:r>
              <a:rPr sz="1588" spc="-18" dirty="0">
                <a:latin typeface="Calibri"/>
                <a:cs typeface="Calibri"/>
              </a:rPr>
              <a:t>itself,</a:t>
            </a:r>
            <a:r>
              <a:rPr sz="1588" spc="9" dirty="0">
                <a:latin typeface="Calibri"/>
                <a:cs typeface="Calibri"/>
              </a:rPr>
              <a:t> </a:t>
            </a:r>
            <a:r>
              <a:rPr sz="1588" spc="-4" dirty="0">
                <a:latin typeface="Calibri"/>
                <a:cs typeface="Calibri"/>
              </a:rPr>
              <a:t>the</a:t>
            </a:r>
            <a:r>
              <a:rPr sz="1588" spc="26" dirty="0">
                <a:latin typeface="Calibri"/>
                <a:cs typeface="Calibri"/>
              </a:rPr>
              <a:t> </a:t>
            </a:r>
            <a:r>
              <a:rPr sz="1588" spc="-13" dirty="0">
                <a:latin typeface="Calibri"/>
                <a:cs typeface="Calibri"/>
              </a:rPr>
              <a:t>data</a:t>
            </a:r>
            <a:r>
              <a:rPr sz="1588" dirty="0">
                <a:latin typeface="Calibri"/>
                <a:cs typeface="Calibri"/>
              </a:rPr>
              <a:t> </a:t>
            </a:r>
            <a:r>
              <a:rPr sz="1588" spc="-9" dirty="0">
                <a:latin typeface="Calibri"/>
                <a:cs typeface="Calibri"/>
              </a:rPr>
              <a:t>can</a:t>
            </a:r>
            <a:r>
              <a:rPr sz="1588" dirty="0">
                <a:latin typeface="Calibri"/>
                <a:cs typeface="Calibri"/>
              </a:rPr>
              <a:t> be</a:t>
            </a:r>
            <a:r>
              <a:rPr sz="1588" spc="18" dirty="0">
                <a:latin typeface="Calibri"/>
                <a:cs typeface="Calibri"/>
              </a:rPr>
              <a:t> </a:t>
            </a:r>
            <a:r>
              <a:rPr sz="1588" spc="-9" dirty="0">
                <a:latin typeface="Calibri"/>
                <a:cs typeface="Calibri"/>
              </a:rPr>
              <a:t>separated</a:t>
            </a:r>
            <a:r>
              <a:rPr sz="1588" dirty="0">
                <a:latin typeface="Calibri"/>
                <a:cs typeface="Calibri"/>
              </a:rPr>
              <a:t> </a:t>
            </a:r>
            <a:r>
              <a:rPr sz="1588" spc="-9" dirty="0">
                <a:latin typeface="Calibri"/>
                <a:cs typeface="Calibri"/>
              </a:rPr>
              <a:t>into </a:t>
            </a:r>
            <a:r>
              <a:rPr sz="1588" spc="-349" dirty="0">
                <a:latin typeface="Calibri"/>
                <a:cs typeface="Calibri"/>
              </a:rPr>
              <a:t> </a:t>
            </a:r>
            <a:r>
              <a:rPr sz="1588" spc="-4" dirty="0">
                <a:latin typeface="Calibri"/>
                <a:cs typeface="Calibri"/>
              </a:rPr>
              <a:t>adjacent plots</a:t>
            </a:r>
            <a:r>
              <a:rPr sz="1588" spc="4" dirty="0">
                <a:latin typeface="Calibri"/>
                <a:cs typeface="Calibri"/>
              </a:rPr>
              <a:t> </a:t>
            </a:r>
            <a:r>
              <a:rPr sz="1588" spc="-4" dirty="0">
                <a:latin typeface="Calibri"/>
                <a:cs typeface="Calibri"/>
              </a:rPr>
              <a:t>that</a:t>
            </a:r>
            <a:r>
              <a:rPr sz="1588" spc="4" dirty="0">
                <a:latin typeface="Calibri"/>
                <a:cs typeface="Calibri"/>
              </a:rPr>
              <a:t> </a:t>
            </a:r>
            <a:r>
              <a:rPr sz="1588" spc="-9" dirty="0">
                <a:latin typeface="Calibri"/>
                <a:cs typeface="Calibri"/>
              </a:rPr>
              <a:t>share</a:t>
            </a:r>
            <a:r>
              <a:rPr sz="1588" spc="-4" dirty="0">
                <a:latin typeface="Calibri"/>
                <a:cs typeface="Calibri"/>
              </a:rPr>
              <a:t> </a:t>
            </a:r>
            <a:r>
              <a:rPr sz="1588" dirty="0">
                <a:latin typeface="Calibri"/>
                <a:cs typeface="Calibri"/>
              </a:rPr>
              <a:t>an</a:t>
            </a:r>
            <a:r>
              <a:rPr sz="1588" spc="9" dirty="0">
                <a:latin typeface="Calibri"/>
                <a:cs typeface="Calibri"/>
              </a:rPr>
              <a:t> </a:t>
            </a:r>
            <a:r>
              <a:rPr sz="1588" spc="-9" dirty="0">
                <a:latin typeface="Calibri"/>
                <a:cs typeface="Calibri"/>
              </a:rPr>
              <a:t>axis</a:t>
            </a:r>
            <a:endParaRPr sz="1588" dirty="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8806" y="4569311"/>
            <a:ext cx="2402741" cy="173209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914017" y="4683088"/>
            <a:ext cx="2527798" cy="141304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321186" y="4547343"/>
            <a:ext cx="2439405" cy="1673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836902"/>
      </p:ext>
    </p:extLst>
  </p:cSld>
  <p:clrMapOvr>
    <a:masterClrMapping/>
  </p:clrMapOvr>
  <p:transition spd="slow">
    <p:pull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41294" y="881278"/>
            <a:ext cx="7261412" cy="774055"/>
          </a:xfrm>
          <a:prstGeom prst="rect">
            <a:avLst/>
          </a:prstGeom>
          <a:solidFill>
            <a:srgbClr val="595959"/>
          </a:solidFill>
        </p:spPr>
        <p:txBody>
          <a:bodyPr vert="horz" wrap="square" lIns="0" tIns="174812" rIns="0" bIns="0" rtlCol="0" anchor="b">
            <a:spAutoFit/>
          </a:bodyPr>
          <a:lstStyle/>
          <a:p>
            <a:pPr marL="1681" algn="ctr">
              <a:spcBef>
                <a:spcPts val="1377"/>
              </a:spcBef>
            </a:pPr>
            <a:r>
              <a:rPr sz="3883" spc="-9" dirty="0">
                <a:solidFill>
                  <a:schemeClr val="bg1"/>
                </a:solidFill>
              </a:rPr>
              <a:t>Improving</a:t>
            </a:r>
            <a:r>
              <a:rPr sz="3883" spc="-35" dirty="0">
                <a:solidFill>
                  <a:schemeClr val="bg1"/>
                </a:solidFill>
              </a:rPr>
              <a:t> </a:t>
            </a:r>
            <a:r>
              <a:rPr sz="3883" dirty="0">
                <a:solidFill>
                  <a:schemeClr val="bg1"/>
                </a:solidFill>
              </a:rPr>
              <a:t>the</a:t>
            </a:r>
            <a:r>
              <a:rPr sz="3883" spc="-9" dirty="0">
                <a:solidFill>
                  <a:schemeClr val="bg1"/>
                </a:solidFill>
              </a:rPr>
              <a:t> </a:t>
            </a:r>
            <a:r>
              <a:rPr sz="3883" spc="-4" dirty="0">
                <a:solidFill>
                  <a:schemeClr val="bg1"/>
                </a:solidFill>
              </a:rPr>
              <a:t>Vision</a:t>
            </a:r>
            <a:endParaRPr sz="3883" dirty="0">
              <a:solidFill>
                <a:schemeClr val="bg1"/>
              </a:solidFill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12114" y="1759368"/>
            <a:ext cx="6724089" cy="1645470"/>
          </a:xfrm>
          <a:prstGeom prst="rect">
            <a:avLst/>
          </a:prstGeom>
        </p:spPr>
        <p:txBody>
          <a:bodyPr vert="horz" wrap="square" lIns="0" tIns="78441" rIns="0" bIns="0" rtlCol="0">
            <a:spAutoFit/>
          </a:bodyPr>
          <a:lstStyle/>
          <a:p>
            <a:pPr marL="313781" indent="-302575">
              <a:spcBef>
                <a:spcPts val="618"/>
              </a:spcBef>
              <a:buFont typeface="Arial MT"/>
              <a:buChar char="•"/>
              <a:tabLst>
                <a:tab pos="313221" algn="l"/>
                <a:tab pos="313781" algn="l"/>
              </a:tabLst>
            </a:pPr>
            <a:r>
              <a:rPr sz="2118" u="heavy" spc="-4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Principle</a:t>
            </a:r>
            <a:r>
              <a:rPr sz="2118" u="heavy" spc="-13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2118" u="heavy" spc="-4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3</a:t>
            </a:r>
            <a:r>
              <a:rPr sz="2118" spc="-4" dirty="0">
                <a:latin typeface="Calibri"/>
                <a:cs typeface="Calibri"/>
              </a:rPr>
              <a:t>:</a:t>
            </a:r>
            <a:r>
              <a:rPr sz="2118" spc="-9" dirty="0">
                <a:latin typeface="Calibri"/>
                <a:cs typeface="Calibri"/>
              </a:rPr>
              <a:t> </a:t>
            </a:r>
            <a:r>
              <a:rPr sz="2118" spc="-4" dirty="0">
                <a:latin typeface="Calibri"/>
                <a:cs typeface="Calibri"/>
              </a:rPr>
              <a:t>Use</a:t>
            </a:r>
            <a:r>
              <a:rPr sz="2118" spc="4" dirty="0">
                <a:latin typeface="Calibri"/>
                <a:cs typeface="Calibri"/>
              </a:rPr>
              <a:t> </a:t>
            </a:r>
            <a:r>
              <a:rPr sz="2118" spc="-9" dirty="0">
                <a:latin typeface="Calibri"/>
                <a:cs typeface="Calibri"/>
              </a:rPr>
              <a:t>proper</a:t>
            </a:r>
            <a:r>
              <a:rPr sz="2118" dirty="0">
                <a:latin typeface="Calibri"/>
                <a:cs typeface="Calibri"/>
              </a:rPr>
              <a:t> </a:t>
            </a:r>
            <a:r>
              <a:rPr sz="2118" spc="-4" dirty="0">
                <a:latin typeface="Calibri"/>
                <a:cs typeface="Calibri"/>
              </a:rPr>
              <a:t>scale</a:t>
            </a:r>
            <a:r>
              <a:rPr sz="2118" spc="-13" dirty="0">
                <a:latin typeface="Calibri"/>
                <a:cs typeface="Calibri"/>
              </a:rPr>
              <a:t> </a:t>
            </a:r>
            <a:r>
              <a:rPr sz="2118" dirty="0">
                <a:latin typeface="Calibri"/>
                <a:cs typeface="Calibri"/>
              </a:rPr>
              <a:t>lines</a:t>
            </a:r>
            <a:r>
              <a:rPr sz="2118" spc="-4" dirty="0">
                <a:latin typeface="Calibri"/>
                <a:cs typeface="Calibri"/>
              </a:rPr>
              <a:t> and </a:t>
            </a:r>
            <a:r>
              <a:rPr sz="2118" dirty="0">
                <a:latin typeface="Calibri"/>
                <a:cs typeface="Calibri"/>
              </a:rPr>
              <a:t>a </a:t>
            </a:r>
            <a:r>
              <a:rPr sz="2118" spc="-13" dirty="0">
                <a:latin typeface="Calibri"/>
                <a:cs typeface="Calibri"/>
              </a:rPr>
              <a:t>data </a:t>
            </a:r>
            <a:r>
              <a:rPr sz="2118" spc="-9" dirty="0">
                <a:latin typeface="Calibri"/>
                <a:cs typeface="Calibri"/>
              </a:rPr>
              <a:t>rectangle.</a:t>
            </a:r>
            <a:endParaRPr sz="2118">
              <a:latin typeface="Calibri"/>
              <a:cs typeface="Calibri"/>
            </a:endParaRPr>
          </a:p>
          <a:p>
            <a:pPr marL="667346" marR="4483" lvl="1" indent="-253266">
              <a:spcBef>
                <a:spcPts val="449"/>
              </a:spcBef>
              <a:buFont typeface="Arial MT"/>
              <a:buChar char="–"/>
              <a:tabLst>
                <a:tab pos="667346" algn="l"/>
                <a:tab pos="667906" algn="l"/>
              </a:tabLst>
            </a:pPr>
            <a:r>
              <a:rPr sz="1765" spc="-35" dirty="0">
                <a:latin typeface="Calibri"/>
                <a:cs typeface="Calibri"/>
              </a:rPr>
              <a:t>Two</a:t>
            </a:r>
            <a:r>
              <a:rPr sz="1765" spc="-9" dirty="0">
                <a:latin typeface="Calibri"/>
                <a:cs typeface="Calibri"/>
              </a:rPr>
              <a:t> </a:t>
            </a:r>
            <a:r>
              <a:rPr sz="1765" spc="-4" dirty="0">
                <a:latin typeface="Calibri"/>
                <a:cs typeface="Calibri"/>
              </a:rPr>
              <a:t>scale</a:t>
            </a:r>
            <a:r>
              <a:rPr sz="1765" spc="13" dirty="0">
                <a:latin typeface="Calibri"/>
                <a:cs typeface="Calibri"/>
              </a:rPr>
              <a:t> </a:t>
            </a:r>
            <a:r>
              <a:rPr sz="1765" spc="-4" dirty="0">
                <a:latin typeface="Calibri"/>
                <a:cs typeface="Calibri"/>
              </a:rPr>
              <a:t>lines</a:t>
            </a:r>
            <a:r>
              <a:rPr sz="1765" spc="9" dirty="0">
                <a:latin typeface="Calibri"/>
                <a:cs typeface="Calibri"/>
              </a:rPr>
              <a:t> </a:t>
            </a:r>
            <a:r>
              <a:rPr sz="1765" spc="-4" dirty="0">
                <a:latin typeface="Calibri"/>
                <a:cs typeface="Calibri"/>
              </a:rPr>
              <a:t>should </a:t>
            </a:r>
            <a:r>
              <a:rPr sz="1765" dirty="0">
                <a:latin typeface="Calibri"/>
                <a:cs typeface="Calibri"/>
              </a:rPr>
              <a:t>be</a:t>
            </a:r>
            <a:r>
              <a:rPr sz="1765" spc="-9" dirty="0">
                <a:latin typeface="Calibri"/>
                <a:cs typeface="Calibri"/>
              </a:rPr>
              <a:t> </a:t>
            </a:r>
            <a:r>
              <a:rPr sz="1765" spc="-4" dirty="0">
                <a:latin typeface="Calibri"/>
                <a:cs typeface="Calibri"/>
              </a:rPr>
              <a:t>used</a:t>
            </a:r>
            <a:r>
              <a:rPr sz="1765" spc="9" dirty="0">
                <a:latin typeface="Calibri"/>
                <a:cs typeface="Calibri"/>
              </a:rPr>
              <a:t> </a:t>
            </a:r>
            <a:r>
              <a:rPr sz="1765" spc="-4" dirty="0">
                <a:latin typeface="Calibri"/>
                <a:cs typeface="Calibri"/>
              </a:rPr>
              <a:t>on</a:t>
            </a:r>
            <a:r>
              <a:rPr sz="1765" spc="-18" dirty="0">
                <a:latin typeface="Calibri"/>
                <a:cs typeface="Calibri"/>
              </a:rPr>
              <a:t> </a:t>
            </a:r>
            <a:r>
              <a:rPr sz="1765" dirty="0">
                <a:latin typeface="Calibri"/>
                <a:cs typeface="Calibri"/>
              </a:rPr>
              <a:t>each</a:t>
            </a:r>
            <a:r>
              <a:rPr sz="1765" spc="4" dirty="0">
                <a:latin typeface="Calibri"/>
                <a:cs typeface="Calibri"/>
              </a:rPr>
              <a:t> </a:t>
            </a:r>
            <a:r>
              <a:rPr sz="1765" spc="-9" dirty="0">
                <a:latin typeface="Calibri"/>
                <a:cs typeface="Calibri"/>
              </a:rPr>
              <a:t>axis</a:t>
            </a:r>
            <a:r>
              <a:rPr sz="1765" spc="9" dirty="0">
                <a:latin typeface="Calibri"/>
                <a:cs typeface="Calibri"/>
              </a:rPr>
              <a:t> </a:t>
            </a:r>
            <a:r>
              <a:rPr sz="1765" spc="-4" dirty="0">
                <a:latin typeface="Calibri"/>
                <a:cs typeface="Calibri"/>
              </a:rPr>
              <a:t>(left</a:t>
            </a:r>
            <a:r>
              <a:rPr sz="1765" spc="4" dirty="0">
                <a:latin typeface="Calibri"/>
                <a:cs typeface="Calibri"/>
              </a:rPr>
              <a:t> and</a:t>
            </a:r>
            <a:r>
              <a:rPr sz="1765" dirty="0">
                <a:latin typeface="Calibri"/>
                <a:cs typeface="Calibri"/>
              </a:rPr>
              <a:t> </a:t>
            </a:r>
            <a:r>
              <a:rPr sz="1765" spc="-4" dirty="0">
                <a:latin typeface="Calibri"/>
                <a:cs typeface="Calibri"/>
              </a:rPr>
              <a:t>right, </a:t>
            </a:r>
            <a:r>
              <a:rPr sz="1765" spc="-9" dirty="0">
                <a:latin typeface="Calibri"/>
                <a:cs typeface="Calibri"/>
              </a:rPr>
              <a:t>top</a:t>
            </a:r>
            <a:r>
              <a:rPr sz="1765" spc="-4" dirty="0">
                <a:latin typeface="Calibri"/>
                <a:cs typeface="Calibri"/>
              </a:rPr>
              <a:t> </a:t>
            </a:r>
            <a:r>
              <a:rPr sz="1765" dirty="0">
                <a:latin typeface="Calibri"/>
                <a:cs typeface="Calibri"/>
              </a:rPr>
              <a:t>and </a:t>
            </a:r>
            <a:r>
              <a:rPr sz="1765" spc="-383" dirty="0">
                <a:latin typeface="Calibri"/>
                <a:cs typeface="Calibri"/>
              </a:rPr>
              <a:t> </a:t>
            </a:r>
            <a:r>
              <a:rPr sz="1765" spc="-9" dirty="0">
                <a:latin typeface="Calibri"/>
                <a:cs typeface="Calibri"/>
              </a:rPr>
              <a:t>bottom) </a:t>
            </a:r>
            <a:r>
              <a:rPr sz="1765" spc="-13" dirty="0">
                <a:latin typeface="Calibri"/>
                <a:cs typeface="Calibri"/>
              </a:rPr>
              <a:t>to</a:t>
            </a:r>
            <a:r>
              <a:rPr sz="1765" spc="-9" dirty="0">
                <a:latin typeface="Calibri"/>
                <a:cs typeface="Calibri"/>
              </a:rPr>
              <a:t> frame</a:t>
            </a:r>
            <a:r>
              <a:rPr sz="1765" spc="9" dirty="0">
                <a:latin typeface="Calibri"/>
                <a:cs typeface="Calibri"/>
              </a:rPr>
              <a:t> </a:t>
            </a:r>
            <a:r>
              <a:rPr sz="1765" spc="-13" dirty="0">
                <a:latin typeface="Calibri"/>
                <a:cs typeface="Calibri"/>
              </a:rPr>
              <a:t>to</a:t>
            </a:r>
            <a:r>
              <a:rPr sz="1765" spc="-9" dirty="0">
                <a:latin typeface="Calibri"/>
                <a:cs typeface="Calibri"/>
              </a:rPr>
              <a:t> </a:t>
            </a:r>
            <a:r>
              <a:rPr sz="1765" spc="-13" dirty="0">
                <a:latin typeface="Calibri"/>
                <a:cs typeface="Calibri"/>
              </a:rPr>
              <a:t>data</a:t>
            </a:r>
            <a:r>
              <a:rPr sz="1765" spc="9" dirty="0">
                <a:latin typeface="Calibri"/>
                <a:cs typeface="Calibri"/>
              </a:rPr>
              <a:t> </a:t>
            </a:r>
            <a:r>
              <a:rPr sz="1765" spc="-4" dirty="0">
                <a:latin typeface="Calibri"/>
                <a:cs typeface="Calibri"/>
              </a:rPr>
              <a:t>rectangle</a:t>
            </a:r>
            <a:r>
              <a:rPr sz="1765" spc="-9" dirty="0">
                <a:latin typeface="Calibri"/>
                <a:cs typeface="Calibri"/>
              </a:rPr>
              <a:t> </a:t>
            </a:r>
            <a:r>
              <a:rPr sz="1765" spc="-18" dirty="0">
                <a:latin typeface="Calibri"/>
                <a:cs typeface="Calibri"/>
              </a:rPr>
              <a:t>completely.</a:t>
            </a:r>
            <a:endParaRPr sz="1765">
              <a:latin typeface="Calibri"/>
              <a:cs typeface="Calibri"/>
            </a:endParaRPr>
          </a:p>
          <a:p>
            <a:pPr marL="667346" lvl="1" indent="-253827">
              <a:spcBef>
                <a:spcPts val="424"/>
              </a:spcBef>
              <a:buFont typeface="Arial MT"/>
              <a:buChar char="–"/>
              <a:tabLst>
                <a:tab pos="667346" algn="l"/>
                <a:tab pos="667906" algn="l"/>
              </a:tabLst>
            </a:pPr>
            <a:r>
              <a:rPr sz="1765" dirty="0">
                <a:latin typeface="Calibri"/>
                <a:cs typeface="Calibri"/>
              </a:rPr>
              <a:t>Add</a:t>
            </a:r>
            <a:r>
              <a:rPr sz="1765" spc="-31" dirty="0">
                <a:latin typeface="Calibri"/>
                <a:cs typeface="Calibri"/>
              </a:rPr>
              <a:t> </a:t>
            </a:r>
            <a:r>
              <a:rPr sz="1765" spc="-4" dirty="0">
                <a:latin typeface="Calibri"/>
                <a:cs typeface="Calibri"/>
              </a:rPr>
              <a:t>margins</a:t>
            </a:r>
            <a:r>
              <a:rPr sz="1765" spc="-13" dirty="0">
                <a:latin typeface="Calibri"/>
                <a:cs typeface="Calibri"/>
              </a:rPr>
              <a:t> for</a:t>
            </a:r>
            <a:r>
              <a:rPr sz="1765" spc="-22" dirty="0">
                <a:latin typeface="Calibri"/>
                <a:cs typeface="Calibri"/>
              </a:rPr>
              <a:t> </a:t>
            </a:r>
            <a:r>
              <a:rPr sz="1765" spc="-13" dirty="0">
                <a:latin typeface="Calibri"/>
                <a:cs typeface="Calibri"/>
              </a:rPr>
              <a:t>data</a:t>
            </a:r>
            <a:endParaRPr sz="1765">
              <a:latin typeface="Calibri"/>
              <a:cs typeface="Calibri"/>
            </a:endParaRPr>
          </a:p>
          <a:p>
            <a:pPr marL="667346" lvl="1" indent="-253827">
              <a:spcBef>
                <a:spcPts val="424"/>
              </a:spcBef>
              <a:buFont typeface="Arial MT"/>
              <a:buChar char="–"/>
              <a:tabLst>
                <a:tab pos="667346" algn="l"/>
                <a:tab pos="667906" algn="l"/>
              </a:tabLst>
            </a:pPr>
            <a:r>
              <a:rPr sz="1765" spc="-4" dirty="0">
                <a:latin typeface="Calibri"/>
                <a:cs typeface="Calibri"/>
              </a:rPr>
              <a:t>Tick-marks</a:t>
            </a:r>
            <a:r>
              <a:rPr sz="1765" spc="9" dirty="0">
                <a:latin typeface="Calibri"/>
                <a:cs typeface="Calibri"/>
              </a:rPr>
              <a:t> </a:t>
            </a:r>
            <a:r>
              <a:rPr sz="1765" dirty="0">
                <a:latin typeface="Calibri"/>
                <a:cs typeface="Calibri"/>
              </a:rPr>
              <a:t>outs</a:t>
            </a:r>
            <a:r>
              <a:rPr sz="1765" spc="-9" dirty="0">
                <a:latin typeface="Calibri"/>
                <a:cs typeface="Calibri"/>
              </a:rPr>
              <a:t> </a:t>
            </a:r>
            <a:r>
              <a:rPr sz="1765" dirty="0">
                <a:latin typeface="Calibri"/>
                <a:cs typeface="Calibri"/>
              </a:rPr>
              <a:t>and</a:t>
            </a:r>
            <a:r>
              <a:rPr sz="1765" spc="-26" dirty="0">
                <a:latin typeface="Calibri"/>
                <a:cs typeface="Calibri"/>
              </a:rPr>
              <a:t> </a:t>
            </a:r>
            <a:r>
              <a:rPr sz="1765" dirty="0">
                <a:latin typeface="Calibri"/>
                <a:cs typeface="Calibri"/>
              </a:rPr>
              <a:t>3-10</a:t>
            </a:r>
            <a:r>
              <a:rPr sz="1765" spc="-18" dirty="0">
                <a:latin typeface="Calibri"/>
                <a:cs typeface="Calibri"/>
              </a:rPr>
              <a:t> </a:t>
            </a:r>
            <a:r>
              <a:rPr sz="1765" spc="-13" dirty="0">
                <a:latin typeface="Calibri"/>
                <a:cs typeface="Calibri"/>
              </a:rPr>
              <a:t>for</a:t>
            </a:r>
            <a:r>
              <a:rPr sz="1765" spc="-18" dirty="0">
                <a:latin typeface="Calibri"/>
                <a:cs typeface="Calibri"/>
              </a:rPr>
              <a:t> </a:t>
            </a:r>
            <a:r>
              <a:rPr sz="1765" dirty="0">
                <a:latin typeface="Calibri"/>
                <a:cs typeface="Calibri"/>
              </a:rPr>
              <a:t>each</a:t>
            </a:r>
            <a:r>
              <a:rPr sz="1765" spc="-13" dirty="0">
                <a:latin typeface="Calibri"/>
                <a:cs typeface="Calibri"/>
              </a:rPr>
              <a:t> </a:t>
            </a:r>
            <a:r>
              <a:rPr sz="1765" spc="-9" dirty="0">
                <a:latin typeface="Calibri"/>
                <a:cs typeface="Calibri"/>
              </a:rPr>
              <a:t>axis</a:t>
            </a:r>
            <a:endParaRPr sz="1765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51265" y="4081182"/>
            <a:ext cx="2549795" cy="1849087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943363" y="4180238"/>
            <a:ext cx="2439405" cy="167337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59410" y="4129153"/>
            <a:ext cx="2171667" cy="1761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108457"/>
      </p:ext>
    </p:extLst>
  </p:cSld>
  <p:clrMapOvr>
    <a:masterClrMapping/>
  </p:clrMapOvr>
  <p:transition spd="slow">
    <p:pull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41294" y="881278"/>
            <a:ext cx="7261412" cy="774055"/>
          </a:xfrm>
          <a:prstGeom prst="rect">
            <a:avLst/>
          </a:prstGeom>
          <a:solidFill>
            <a:srgbClr val="595959"/>
          </a:solidFill>
        </p:spPr>
        <p:txBody>
          <a:bodyPr vert="horz" wrap="square" lIns="0" tIns="174812" rIns="0" bIns="0" rtlCol="0" anchor="b">
            <a:spAutoFit/>
          </a:bodyPr>
          <a:lstStyle/>
          <a:p>
            <a:pPr marL="1681" algn="ctr">
              <a:spcBef>
                <a:spcPts val="1377"/>
              </a:spcBef>
            </a:pPr>
            <a:r>
              <a:rPr sz="3883" spc="-9" dirty="0">
                <a:solidFill>
                  <a:schemeClr val="bg1"/>
                </a:solidFill>
              </a:rPr>
              <a:t>Improving</a:t>
            </a:r>
            <a:r>
              <a:rPr sz="3883" spc="-35" dirty="0">
                <a:solidFill>
                  <a:schemeClr val="bg1"/>
                </a:solidFill>
              </a:rPr>
              <a:t> </a:t>
            </a:r>
            <a:r>
              <a:rPr sz="3883" dirty="0">
                <a:solidFill>
                  <a:schemeClr val="bg1"/>
                </a:solidFill>
              </a:rPr>
              <a:t>the</a:t>
            </a:r>
            <a:r>
              <a:rPr sz="3883" spc="-9" dirty="0">
                <a:solidFill>
                  <a:schemeClr val="bg1"/>
                </a:solidFill>
              </a:rPr>
              <a:t> </a:t>
            </a:r>
            <a:r>
              <a:rPr sz="3883" spc="-4" dirty="0">
                <a:solidFill>
                  <a:schemeClr val="bg1"/>
                </a:solidFill>
              </a:rPr>
              <a:t>Vision</a:t>
            </a:r>
            <a:endParaRPr sz="3883" dirty="0">
              <a:solidFill>
                <a:schemeClr val="bg1"/>
              </a:solidFill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12115" y="1759368"/>
            <a:ext cx="6547596" cy="728039"/>
          </a:xfrm>
          <a:prstGeom prst="rect">
            <a:avLst/>
          </a:prstGeom>
        </p:spPr>
        <p:txBody>
          <a:bodyPr vert="horz" wrap="square" lIns="0" tIns="78441" rIns="0" bIns="0" rtlCol="0">
            <a:spAutoFit/>
          </a:bodyPr>
          <a:lstStyle/>
          <a:p>
            <a:pPr marL="313781" indent="-302575">
              <a:spcBef>
                <a:spcPts val="618"/>
              </a:spcBef>
              <a:buFont typeface="Arial MT"/>
              <a:buChar char="•"/>
              <a:tabLst>
                <a:tab pos="313221" algn="l"/>
                <a:tab pos="313781" algn="l"/>
              </a:tabLst>
            </a:pPr>
            <a:r>
              <a:rPr sz="2118" u="heavy" spc="-4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Principle</a:t>
            </a:r>
            <a:r>
              <a:rPr sz="2118" u="heavy" spc="-9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2118" u="heavy" spc="-4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4</a:t>
            </a:r>
            <a:r>
              <a:rPr sz="2118" spc="-4" dirty="0">
                <a:latin typeface="Calibri"/>
                <a:cs typeface="Calibri"/>
              </a:rPr>
              <a:t>: </a:t>
            </a:r>
            <a:r>
              <a:rPr sz="2118" spc="-18" dirty="0">
                <a:latin typeface="Calibri"/>
                <a:cs typeface="Calibri"/>
              </a:rPr>
              <a:t>Reference</a:t>
            </a:r>
            <a:r>
              <a:rPr sz="2118" spc="-4" dirty="0">
                <a:latin typeface="Calibri"/>
                <a:cs typeface="Calibri"/>
              </a:rPr>
              <a:t> lines,</a:t>
            </a:r>
            <a:r>
              <a:rPr sz="2118" spc="4" dirty="0">
                <a:latin typeface="Calibri"/>
                <a:cs typeface="Calibri"/>
              </a:rPr>
              <a:t> </a:t>
            </a:r>
            <a:r>
              <a:rPr sz="2118" spc="-4" dirty="0">
                <a:latin typeface="Calibri"/>
                <a:cs typeface="Calibri"/>
              </a:rPr>
              <a:t>labels, </a:t>
            </a:r>
            <a:r>
              <a:rPr sz="2118" spc="-9" dirty="0">
                <a:latin typeface="Calibri"/>
                <a:cs typeface="Calibri"/>
              </a:rPr>
              <a:t>notes,</a:t>
            </a:r>
            <a:r>
              <a:rPr sz="2118" spc="4" dirty="0">
                <a:latin typeface="Calibri"/>
                <a:cs typeface="Calibri"/>
              </a:rPr>
              <a:t> </a:t>
            </a:r>
            <a:r>
              <a:rPr sz="2118" spc="-4" dirty="0">
                <a:latin typeface="Calibri"/>
                <a:cs typeface="Calibri"/>
              </a:rPr>
              <a:t>and</a:t>
            </a:r>
            <a:r>
              <a:rPr sz="2118" dirty="0">
                <a:latin typeface="Calibri"/>
                <a:cs typeface="Calibri"/>
              </a:rPr>
              <a:t> </a:t>
            </a:r>
            <a:r>
              <a:rPr sz="2118" spc="-18" dirty="0">
                <a:latin typeface="Calibri"/>
                <a:cs typeface="Calibri"/>
              </a:rPr>
              <a:t>keys.</a:t>
            </a:r>
            <a:endParaRPr sz="2118">
              <a:latin typeface="Calibri"/>
              <a:cs typeface="Calibri"/>
            </a:endParaRPr>
          </a:p>
          <a:p>
            <a:pPr marL="414079">
              <a:spcBef>
                <a:spcPts val="449"/>
              </a:spcBef>
              <a:tabLst>
                <a:tab pos="667346" algn="l"/>
              </a:tabLst>
            </a:pPr>
            <a:r>
              <a:rPr sz="1765" dirty="0">
                <a:latin typeface="Arial MT"/>
                <a:cs typeface="Arial MT"/>
              </a:rPr>
              <a:t>–	</a:t>
            </a:r>
            <a:r>
              <a:rPr sz="1765" dirty="0">
                <a:latin typeface="Calibri"/>
                <a:cs typeface="Calibri"/>
              </a:rPr>
              <a:t>Only</a:t>
            </a:r>
            <a:r>
              <a:rPr sz="1765" spc="-18" dirty="0">
                <a:latin typeface="Calibri"/>
                <a:cs typeface="Calibri"/>
              </a:rPr>
              <a:t> </a:t>
            </a:r>
            <a:r>
              <a:rPr sz="1765" dirty="0">
                <a:latin typeface="Calibri"/>
                <a:cs typeface="Calibri"/>
              </a:rPr>
              <a:t>use them</a:t>
            </a:r>
            <a:r>
              <a:rPr sz="1765" spc="-4" dirty="0">
                <a:latin typeface="Calibri"/>
                <a:cs typeface="Calibri"/>
              </a:rPr>
              <a:t> when</a:t>
            </a:r>
            <a:r>
              <a:rPr sz="1765" spc="-22" dirty="0">
                <a:latin typeface="Calibri"/>
                <a:cs typeface="Calibri"/>
              </a:rPr>
              <a:t> </a:t>
            </a:r>
            <a:r>
              <a:rPr sz="1765" dirty="0">
                <a:latin typeface="Calibri"/>
                <a:cs typeface="Calibri"/>
              </a:rPr>
              <a:t>necessary</a:t>
            </a:r>
            <a:r>
              <a:rPr sz="1765" spc="13" dirty="0">
                <a:latin typeface="Calibri"/>
                <a:cs typeface="Calibri"/>
              </a:rPr>
              <a:t> </a:t>
            </a:r>
            <a:r>
              <a:rPr sz="1765" dirty="0">
                <a:latin typeface="Calibri"/>
                <a:cs typeface="Calibri"/>
              </a:rPr>
              <a:t>and</a:t>
            </a:r>
            <a:r>
              <a:rPr sz="1765" spc="-22" dirty="0">
                <a:latin typeface="Calibri"/>
                <a:cs typeface="Calibri"/>
              </a:rPr>
              <a:t> </a:t>
            </a:r>
            <a:r>
              <a:rPr sz="1765" dirty="0">
                <a:latin typeface="Calibri"/>
                <a:cs typeface="Calibri"/>
              </a:rPr>
              <a:t>don’t</a:t>
            </a:r>
            <a:r>
              <a:rPr sz="1765" spc="-22" dirty="0">
                <a:latin typeface="Calibri"/>
                <a:cs typeface="Calibri"/>
              </a:rPr>
              <a:t> </a:t>
            </a:r>
            <a:r>
              <a:rPr sz="1765" spc="-9" dirty="0">
                <a:latin typeface="Calibri"/>
                <a:cs typeface="Calibri"/>
              </a:rPr>
              <a:t>let</a:t>
            </a:r>
            <a:r>
              <a:rPr sz="1765" spc="9" dirty="0">
                <a:latin typeface="Calibri"/>
                <a:cs typeface="Calibri"/>
              </a:rPr>
              <a:t> </a:t>
            </a:r>
            <a:r>
              <a:rPr sz="1765" dirty="0">
                <a:latin typeface="Calibri"/>
                <a:cs typeface="Calibri"/>
              </a:rPr>
              <a:t>them</a:t>
            </a:r>
            <a:r>
              <a:rPr sz="1765" spc="-4" dirty="0">
                <a:latin typeface="Calibri"/>
                <a:cs typeface="Calibri"/>
              </a:rPr>
              <a:t> obscure</a:t>
            </a:r>
            <a:r>
              <a:rPr sz="1765" spc="-9" dirty="0">
                <a:latin typeface="Calibri"/>
                <a:cs typeface="Calibri"/>
              </a:rPr>
              <a:t> data.</a:t>
            </a:r>
            <a:endParaRPr sz="1765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20209" y="3091479"/>
            <a:ext cx="4186069" cy="3275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963811"/>
      </p:ext>
    </p:extLst>
  </p:cSld>
  <p:clrMapOvr>
    <a:masterClrMapping/>
  </p:clrMapOvr>
  <p:transition spd="slow">
    <p:pull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41294" y="881278"/>
            <a:ext cx="7261412" cy="774055"/>
          </a:xfrm>
          <a:prstGeom prst="rect">
            <a:avLst/>
          </a:prstGeom>
          <a:solidFill>
            <a:srgbClr val="595959"/>
          </a:solidFill>
        </p:spPr>
        <p:txBody>
          <a:bodyPr vert="horz" wrap="square" lIns="0" tIns="174812" rIns="0" bIns="0" rtlCol="0" anchor="b">
            <a:spAutoFit/>
          </a:bodyPr>
          <a:lstStyle/>
          <a:p>
            <a:pPr marL="1681" algn="ctr">
              <a:spcBef>
                <a:spcPts val="1377"/>
              </a:spcBef>
            </a:pPr>
            <a:r>
              <a:rPr sz="3883" spc="-9" dirty="0">
                <a:solidFill>
                  <a:schemeClr val="bg1"/>
                </a:solidFill>
              </a:rPr>
              <a:t>Improving</a:t>
            </a:r>
            <a:r>
              <a:rPr sz="3883" spc="-35" dirty="0">
                <a:solidFill>
                  <a:schemeClr val="bg1"/>
                </a:solidFill>
              </a:rPr>
              <a:t> </a:t>
            </a:r>
            <a:r>
              <a:rPr sz="3883" dirty="0">
                <a:solidFill>
                  <a:schemeClr val="bg1"/>
                </a:solidFill>
              </a:rPr>
              <a:t>the</a:t>
            </a:r>
            <a:r>
              <a:rPr sz="3883" spc="-9" dirty="0">
                <a:solidFill>
                  <a:schemeClr val="bg1"/>
                </a:solidFill>
              </a:rPr>
              <a:t> </a:t>
            </a:r>
            <a:r>
              <a:rPr sz="3883" spc="-4" dirty="0">
                <a:solidFill>
                  <a:schemeClr val="bg1"/>
                </a:solidFill>
              </a:rPr>
              <a:t>Vision</a:t>
            </a:r>
            <a:endParaRPr sz="3883" dirty="0">
              <a:solidFill>
                <a:schemeClr val="bg1"/>
              </a:solidFill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12115" y="1759368"/>
            <a:ext cx="6547596" cy="728039"/>
          </a:xfrm>
          <a:prstGeom prst="rect">
            <a:avLst/>
          </a:prstGeom>
        </p:spPr>
        <p:txBody>
          <a:bodyPr vert="horz" wrap="square" lIns="0" tIns="78441" rIns="0" bIns="0" rtlCol="0">
            <a:spAutoFit/>
          </a:bodyPr>
          <a:lstStyle/>
          <a:p>
            <a:pPr marL="313781" indent="-302575">
              <a:spcBef>
                <a:spcPts val="618"/>
              </a:spcBef>
              <a:buFont typeface="Arial MT"/>
              <a:buChar char="•"/>
              <a:tabLst>
                <a:tab pos="313221" algn="l"/>
                <a:tab pos="313781" algn="l"/>
              </a:tabLst>
            </a:pPr>
            <a:r>
              <a:rPr sz="2118" u="heavy" spc="-4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Principle</a:t>
            </a:r>
            <a:r>
              <a:rPr sz="2118" u="heavy" spc="-9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2118" u="heavy" spc="-4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4</a:t>
            </a:r>
            <a:r>
              <a:rPr sz="2118" spc="-4" dirty="0">
                <a:latin typeface="Calibri"/>
                <a:cs typeface="Calibri"/>
              </a:rPr>
              <a:t>: </a:t>
            </a:r>
            <a:r>
              <a:rPr sz="2118" spc="-18" dirty="0">
                <a:latin typeface="Calibri"/>
                <a:cs typeface="Calibri"/>
              </a:rPr>
              <a:t>Reference</a:t>
            </a:r>
            <a:r>
              <a:rPr sz="2118" spc="-4" dirty="0">
                <a:latin typeface="Calibri"/>
                <a:cs typeface="Calibri"/>
              </a:rPr>
              <a:t> lines,</a:t>
            </a:r>
            <a:r>
              <a:rPr sz="2118" spc="4" dirty="0">
                <a:latin typeface="Calibri"/>
                <a:cs typeface="Calibri"/>
              </a:rPr>
              <a:t> </a:t>
            </a:r>
            <a:r>
              <a:rPr sz="2118" spc="-4" dirty="0">
                <a:latin typeface="Calibri"/>
                <a:cs typeface="Calibri"/>
              </a:rPr>
              <a:t>labels, </a:t>
            </a:r>
            <a:r>
              <a:rPr sz="2118" spc="-9" dirty="0">
                <a:latin typeface="Calibri"/>
                <a:cs typeface="Calibri"/>
              </a:rPr>
              <a:t>notes,</a:t>
            </a:r>
            <a:r>
              <a:rPr sz="2118" spc="4" dirty="0">
                <a:latin typeface="Calibri"/>
                <a:cs typeface="Calibri"/>
              </a:rPr>
              <a:t> </a:t>
            </a:r>
            <a:r>
              <a:rPr sz="2118" spc="-4" dirty="0">
                <a:latin typeface="Calibri"/>
                <a:cs typeface="Calibri"/>
              </a:rPr>
              <a:t>and</a:t>
            </a:r>
            <a:r>
              <a:rPr sz="2118" dirty="0">
                <a:latin typeface="Calibri"/>
                <a:cs typeface="Calibri"/>
              </a:rPr>
              <a:t> </a:t>
            </a:r>
            <a:r>
              <a:rPr sz="2118" spc="-18" dirty="0">
                <a:latin typeface="Calibri"/>
                <a:cs typeface="Calibri"/>
              </a:rPr>
              <a:t>keys.</a:t>
            </a:r>
            <a:endParaRPr sz="2118">
              <a:latin typeface="Calibri"/>
              <a:cs typeface="Calibri"/>
            </a:endParaRPr>
          </a:p>
          <a:p>
            <a:pPr marL="414079">
              <a:spcBef>
                <a:spcPts val="449"/>
              </a:spcBef>
              <a:tabLst>
                <a:tab pos="667346" algn="l"/>
              </a:tabLst>
            </a:pPr>
            <a:r>
              <a:rPr sz="1765" dirty="0">
                <a:latin typeface="Arial MT"/>
                <a:cs typeface="Arial MT"/>
              </a:rPr>
              <a:t>–	</a:t>
            </a:r>
            <a:r>
              <a:rPr sz="1765" dirty="0">
                <a:latin typeface="Calibri"/>
                <a:cs typeface="Calibri"/>
              </a:rPr>
              <a:t>Only</a:t>
            </a:r>
            <a:r>
              <a:rPr sz="1765" spc="-18" dirty="0">
                <a:latin typeface="Calibri"/>
                <a:cs typeface="Calibri"/>
              </a:rPr>
              <a:t> </a:t>
            </a:r>
            <a:r>
              <a:rPr sz="1765" dirty="0">
                <a:latin typeface="Calibri"/>
                <a:cs typeface="Calibri"/>
              </a:rPr>
              <a:t>use them</a:t>
            </a:r>
            <a:r>
              <a:rPr sz="1765" spc="-4" dirty="0">
                <a:latin typeface="Calibri"/>
                <a:cs typeface="Calibri"/>
              </a:rPr>
              <a:t> when</a:t>
            </a:r>
            <a:r>
              <a:rPr sz="1765" spc="-22" dirty="0">
                <a:latin typeface="Calibri"/>
                <a:cs typeface="Calibri"/>
              </a:rPr>
              <a:t> </a:t>
            </a:r>
            <a:r>
              <a:rPr sz="1765" dirty="0">
                <a:latin typeface="Calibri"/>
                <a:cs typeface="Calibri"/>
              </a:rPr>
              <a:t>necessary</a:t>
            </a:r>
            <a:r>
              <a:rPr sz="1765" spc="13" dirty="0">
                <a:latin typeface="Calibri"/>
                <a:cs typeface="Calibri"/>
              </a:rPr>
              <a:t> </a:t>
            </a:r>
            <a:r>
              <a:rPr sz="1765" dirty="0">
                <a:latin typeface="Calibri"/>
                <a:cs typeface="Calibri"/>
              </a:rPr>
              <a:t>and</a:t>
            </a:r>
            <a:r>
              <a:rPr sz="1765" spc="-22" dirty="0">
                <a:latin typeface="Calibri"/>
                <a:cs typeface="Calibri"/>
              </a:rPr>
              <a:t> </a:t>
            </a:r>
            <a:r>
              <a:rPr sz="1765" dirty="0">
                <a:latin typeface="Calibri"/>
                <a:cs typeface="Calibri"/>
              </a:rPr>
              <a:t>don’t</a:t>
            </a:r>
            <a:r>
              <a:rPr sz="1765" spc="-22" dirty="0">
                <a:latin typeface="Calibri"/>
                <a:cs typeface="Calibri"/>
              </a:rPr>
              <a:t> </a:t>
            </a:r>
            <a:r>
              <a:rPr sz="1765" spc="-9" dirty="0">
                <a:latin typeface="Calibri"/>
                <a:cs typeface="Calibri"/>
              </a:rPr>
              <a:t>let</a:t>
            </a:r>
            <a:r>
              <a:rPr sz="1765" spc="9" dirty="0">
                <a:latin typeface="Calibri"/>
                <a:cs typeface="Calibri"/>
              </a:rPr>
              <a:t> </a:t>
            </a:r>
            <a:r>
              <a:rPr sz="1765" dirty="0">
                <a:latin typeface="Calibri"/>
                <a:cs typeface="Calibri"/>
              </a:rPr>
              <a:t>them</a:t>
            </a:r>
            <a:r>
              <a:rPr sz="1765" spc="-4" dirty="0">
                <a:latin typeface="Calibri"/>
                <a:cs typeface="Calibri"/>
              </a:rPr>
              <a:t> obscure</a:t>
            </a:r>
            <a:r>
              <a:rPr sz="1765" spc="-9" dirty="0">
                <a:latin typeface="Calibri"/>
                <a:cs typeface="Calibri"/>
              </a:rPr>
              <a:t> data.</a:t>
            </a:r>
            <a:endParaRPr sz="1765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3156" y="2819847"/>
            <a:ext cx="4243280" cy="3301253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374789" y="2552251"/>
            <a:ext cx="2923391" cy="3712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256724"/>
      </p:ext>
    </p:extLst>
  </p:cSld>
  <p:clrMapOvr>
    <a:masterClrMapping/>
  </p:clrMapOvr>
  <p:transition spd="slow">
    <p:pull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41294" y="881278"/>
            <a:ext cx="7261412" cy="774055"/>
          </a:xfrm>
          <a:prstGeom prst="rect">
            <a:avLst/>
          </a:prstGeom>
          <a:solidFill>
            <a:srgbClr val="595959"/>
          </a:solidFill>
        </p:spPr>
        <p:txBody>
          <a:bodyPr vert="horz" wrap="square" lIns="0" tIns="174812" rIns="0" bIns="0" rtlCol="0" anchor="b">
            <a:spAutoFit/>
          </a:bodyPr>
          <a:lstStyle/>
          <a:p>
            <a:pPr marL="1681" algn="ctr">
              <a:spcBef>
                <a:spcPts val="1377"/>
              </a:spcBef>
            </a:pPr>
            <a:r>
              <a:rPr sz="3883" spc="-9" dirty="0">
                <a:solidFill>
                  <a:schemeClr val="bg1"/>
                </a:solidFill>
              </a:rPr>
              <a:t>Improving</a:t>
            </a:r>
            <a:r>
              <a:rPr sz="3883" spc="-35" dirty="0">
                <a:solidFill>
                  <a:schemeClr val="bg1"/>
                </a:solidFill>
              </a:rPr>
              <a:t> </a:t>
            </a:r>
            <a:r>
              <a:rPr sz="3883" dirty="0">
                <a:solidFill>
                  <a:schemeClr val="bg1"/>
                </a:solidFill>
              </a:rPr>
              <a:t>the</a:t>
            </a:r>
            <a:r>
              <a:rPr sz="3883" spc="-9" dirty="0">
                <a:solidFill>
                  <a:schemeClr val="bg1"/>
                </a:solidFill>
              </a:rPr>
              <a:t> </a:t>
            </a:r>
            <a:r>
              <a:rPr sz="3883" spc="-4" dirty="0">
                <a:solidFill>
                  <a:schemeClr val="bg1"/>
                </a:solidFill>
              </a:rPr>
              <a:t>Vision</a:t>
            </a:r>
            <a:endParaRPr sz="3883" dirty="0">
              <a:solidFill>
                <a:schemeClr val="bg1"/>
              </a:solidFill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12115" y="1745360"/>
            <a:ext cx="6473078" cy="1186720"/>
          </a:xfrm>
          <a:prstGeom prst="rect">
            <a:avLst/>
          </a:prstGeom>
        </p:spPr>
        <p:txBody>
          <a:bodyPr vert="horz" wrap="square" lIns="0" tIns="89647" rIns="0" bIns="0" rtlCol="0">
            <a:spAutoFit/>
          </a:bodyPr>
          <a:lstStyle/>
          <a:p>
            <a:pPr marL="313781" indent="-302575">
              <a:spcBef>
                <a:spcPts val="706"/>
              </a:spcBef>
              <a:buFont typeface="Arial MT"/>
              <a:buChar char="•"/>
              <a:tabLst>
                <a:tab pos="313221" algn="l"/>
                <a:tab pos="313781" algn="l"/>
              </a:tabLst>
            </a:pPr>
            <a:r>
              <a:rPr sz="2471" u="heavy" spc="-9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Principle</a:t>
            </a:r>
            <a:r>
              <a:rPr sz="2471" u="heavy" spc="26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2471" u="heavy" spc="-4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5</a:t>
            </a:r>
            <a:r>
              <a:rPr sz="2471" spc="-4" dirty="0">
                <a:latin typeface="Calibri"/>
                <a:cs typeface="Calibri"/>
              </a:rPr>
              <a:t>:</a:t>
            </a:r>
            <a:r>
              <a:rPr sz="2471" dirty="0">
                <a:latin typeface="Calibri"/>
                <a:cs typeface="Calibri"/>
              </a:rPr>
              <a:t> </a:t>
            </a:r>
            <a:r>
              <a:rPr sz="2471" spc="-9" dirty="0">
                <a:latin typeface="Calibri"/>
                <a:cs typeface="Calibri"/>
              </a:rPr>
              <a:t>Superposed</a:t>
            </a:r>
            <a:r>
              <a:rPr sz="2471" spc="40" dirty="0">
                <a:latin typeface="Calibri"/>
                <a:cs typeface="Calibri"/>
              </a:rPr>
              <a:t> </a:t>
            </a:r>
            <a:r>
              <a:rPr sz="2471" spc="-18" dirty="0">
                <a:latin typeface="Calibri"/>
                <a:cs typeface="Calibri"/>
              </a:rPr>
              <a:t>data</a:t>
            </a:r>
            <a:r>
              <a:rPr sz="2471" spc="4" dirty="0">
                <a:latin typeface="Calibri"/>
                <a:cs typeface="Calibri"/>
              </a:rPr>
              <a:t> </a:t>
            </a:r>
            <a:r>
              <a:rPr sz="2471" spc="-9" dirty="0">
                <a:latin typeface="Calibri"/>
                <a:cs typeface="Calibri"/>
              </a:rPr>
              <a:t>set</a:t>
            </a:r>
            <a:endParaRPr sz="2471">
              <a:latin typeface="Calibri"/>
              <a:cs typeface="Calibri"/>
            </a:endParaRPr>
          </a:p>
          <a:p>
            <a:pPr marL="667346" marR="4483" indent="-253266">
              <a:spcBef>
                <a:spcPts val="534"/>
              </a:spcBef>
            </a:pPr>
            <a:r>
              <a:rPr sz="2118" dirty="0">
                <a:latin typeface="Arial MT"/>
                <a:cs typeface="Arial MT"/>
              </a:rPr>
              <a:t>–</a:t>
            </a:r>
            <a:r>
              <a:rPr sz="2118" spc="216" dirty="0">
                <a:latin typeface="Arial MT"/>
                <a:cs typeface="Arial MT"/>
              </a:rPr>
              <a:t> </a:t>
            </a:r>
            <a:r>
              <a:rPr sz="2118" spc="-4" dirty="0">
                <a:latin typeface="Calibri"/>
                <a:cs typeface="Calibri"/>
              </a:rPr>
              <a:t>Symbols</a:t>
            </a:r>
            <a:r>
              <a:rPr sz="2118" spc="-31" dirty="0">
                <a:latin typeface="Calibri"/>
                <a:cs typeface="Calibri"/>
              </a:rPr>
              <a:t> </a:t>
            </a:r>
            <a:r>
              <a:rPr sz="2118" spc="-4" dirty="0">
                <a:latin typeface="Calibri"/>
                <a:cs typeface="Calibri"/>
              </a:rPr>
              <a:t>should</a:t>
            </a:r>
            <a:r>
              <a:rPr sz="2118" dirty="0">
                <a:latin typeface="Calibri"/>
                <a:cs typeface="Calibri"/>
              </a:rPr>
              <a:t> </a:t>
            </a:r>
            <a:r>
              <a:rPr sz="2118" spc="-4" dirty="0">
                <a:latin typeface="Calibri"/>
                <a:cs typeface="Calibri"/>
              </a:rPr>
              <a:t>be</a:t>
            </a:r>
            <a:r>
              <a:rPr sz="2118" dirty="0">
                <a:latin typeface="Calibri"/>
                <a:cs typeface="Calibri"/>
              </a:rPr>
              <a:t> </a:t>
            </a:r>
            <a:r>
              <a:rPr sz="2118" spc="-9" dirty="0">
                <a:latin typeface="Calibri"/>
                <a:cs typeface="Calibri"/>
              </a:rPr>
              <a:t>separable</a:t>
            </a:r>
            <a:r>
              <a:rPr sz="2118" dirty="0">
                <a:latin typeface="Calibri"/>
                <a:cs typeface="Calibri"/>
              </a:rPr>
              <a:t> </a:t>
            </a:r>
            <a:r>
              <a:rPr sz="2118" spc="-4" dirty="0">
                <a:latin typeface="Calibri"/>
                <a:cs typeface="Calibri"/>
              </a:rPr>
              <a:t>and</a:t>
            </a:r>
            <a:r>
              <a:rPr sz="2118" spc="-9" dirty="0">
                <a:latin typeface="Calibri"/>
                <a:cs typeface="Calibri"/>
              </a:rPr>
              <a:t> </a:t>
            </a:r>
            <a:r>
              <a:rPr sz="2118" spc="-13" dirty="0">
                <a:latin typeface="Calibri"/>
                <a:cs typeface="Calibri"/>
              </a:rPr>
              <a:t>data </a:t>
            </a:r>
            <a:r>
              <a:rPr sz="2118" spc="-4" dirty="0">
                <a:latin typeface="Calibri"/>
                <a:cs typeface="Calibri"/>
              </a:rPr>
              <a:t>sets</a:t>
            </a:r>
            <a:r>
              <a:rPr sz="2118" spc="-22" dirty="0">
                <a:latin typeface="Calibri"/>
                <a:cs typeface="Calibri"/>
              </a:rPr>
              <a:t> </a:t>
            </a:r>
            <a:r>
              <a:rPr sz="2118" spc="-4" dirty="0">
                <a:latin typeface="Calibri"/>
                <a:cs typeface="Calibri"/>
              </a:rPr>
              <a:t>should</a:t>
            </a:r>
            <a:r>
              <a:rPr sz="2118" dirty="0">
                <a:latin typeface="Calibri"/>
                <a:cs typeface="Calibri"/>
              </a:rPr>
              <a:t> </a:t>
            </a:r>
            <a:r>
              <a:rPr sz="2118" spc="-4" dirty="0">
                <a:latin typeface="Calibri"/>
                <a:cs typeface="Calibri"/>
              </a:rPr>
              <a:t>be </a:t>
            </a:r>
            <a:r>
              <a:rPr sz="2118" spc="-468" dirty="0">
                <a:latin typeface="Calibri"/>
                <a:cs typeface="Calibri"/>
              </a:rPr>
              <a:t> </a:t>
            </a:r>
            <a:r>
              <a:rPr sz="2118" dirty="0">
                <a:latin typeface="Calibri"/>
                <a:cs typeface="Calibri"/>
              </a:rPr>
              <a:t>easily</a:t>
            </a:r>
            <a:r>
              <a:rPr sz="2118" spc="-13" dirty="0">
                <a:latin typeface="Calibri"/>
                <a:cs typeface="Calibri"/>
              </a:rPr>
              <a:t> </a:t>
            </a:r>
            <a:r>
              <a:rPr sz="2118" spc="-4" dirty="0">
                <a:latin typeface="Calibri"/>
                <a:cs typeface="Calibri"/>
              </a:rPr>
              <a:t>visually</a:t>
            </a:r>
            <a:r>
              <a:rPr sz="2118" dirty="0">
                <a:latin typeface="Calibri"/>
                <a:cs typeface="Calibri"/>
              </a:rPr>
              <a:t> </a:t>
            </a:r>
            <a:r>
              <a:rPr sz="2118" spc="-4" dirty="0">
                <a:latin typeface="Calibri"/>
                <a:cs typeface="Calibri"/>
              </a:rPr>
              <a:t>assembled.</a:t>
            </a:r>
            <a:endParaRPr sz="2118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89458" y="2955664"/>
            <a:ext cx="2451013" cy="3374233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827033" y="3087444"/>
            <a:ext cx="2142959" cy="1467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284158"/>
      </p:ext>
    </p:extLst>
  </p:cSld>
  <p:clrMapOvr>
    <a:masterClrMapping/>
  </p:clrMapOvr>
  <p:transition spd="slow">
    <p:pull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41294" y="260648"/>
            <a:ext cx="7375122" cy="1371590"/>
          </a:xfrm>
          <a:prstGeom prst="rect">
            <a:avLst/>
          </a:prstGeom>
          <a:solidFill>
            <a:srgbClr val="595959"/>
          </a:solidFill>
        </p:spPr>
        <p:txBody>
          <a:bodyPr vert="horz" wrap="square" lIns="0" tIns="174812" rIns="0" bIns="0" rtlCol="0" anchor="b">
            <a:spAutoFit/>
          </a:bodyPr>
          <a:lstStyle/>
          <a:p>
            <a:pPr marL="624761">
              <a:spcBef>
                <a:spcPts val="1377"/>
              </a:spcBef>
            </a:pPr>
            <a:r>
              <a:rPr sz="3883" spc="-9" dirty="0">
                <a:solidFill>
                  <a:schemeClr val="bg1"/>
                </a:solidFill>
              </a:rPr>
              <a:t>Improving</a:t>
            </a:r>
            <a:r>
              <a:rPr sz="3883" spc="-26" dirty="0">
                <a:solidFill>
                  <a:schemeClr val="bg1"/>
                </a:solidFill>
              </a:rPr>
              <a:t> </a:t>
            </a:r>
            <a:r>
              <a:rPr sz="3883" dirty="0">
                <a:solidFill>
                  <a:schemeClr val="bg1"/>
                </a:solidFill>
              </a:rPr>
              <a:t>the</a:t>
            </a:r>
            <a:r>
              <a:rPr sz="3883" spc="-4" dirty="0">
                <a:solidFill>
                  <a:schemeClr val="bg1"/>
                </a:solidFill>
              </a:rPr>
              <a:t> </a:t>
            </a:r>
            <a:r>
              <a:rPr sz="3883" spc="-13" dirty="0">
                <a:solidFill>
                  <a:schemeClr val="bg1"/>
                </a:solidFill>
              </a:rPr>
              <a:t>Understanding</a:t>
            </a:r>
            <a:endParaRPr sz="3883" dirty="0">
              <a:solidFill>
                <a:schemeClr val="bg1"/>
              </a:solidFill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12114" y="1759368"/>
            <a:ext cx="7021606" cy="1594174"/>
          </a:xfrm>
          <a:prstGeom prst="rect">
            <a:avLst/>
          </a:prstGeom>
        </p:spPr>
        <p:txBody>
          <a:bodyPr vert="horz" wrap="square" lIns="0" tIns="78441" rIns="0" bIns="0" rtlCol="0">
            <a:spAutoFit/>
          </a:bodyPr>
          <a:lstStyle/>
          <a:p>
            <a:pPr marL="313781" indent="-302575">
              <a:spcBef>
                <a:spcPts val="618"/>
              </a:spcBef>
              <a:buFont typeface="Arial MT"/>
              <a:buChar char="•"/>
              <a:tabLst>
                <a:tab pos="313221" algn="l"/>
                <a:tab pos="313781" algn="l"/>
              </a:tabLst>
            </a:pPr>
            <a:r>
              <a:rPr sz="2118" u="heavy" spc="-4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Principle</a:t>
            </a:r>
            <a:r>
              <a:rPr sz="2118" u="heavy" spc="-13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2118" u="heavy" spc="-4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1</a:t>
            </a:r>
            <a:r>
              <a:rPr sz="2118" spc="-4" dirty="0">
                <a:latin typeface="Calibri"/>
                <a:cs typeface="Calibri"/>
              </a:rPr>
              <a:t>:</a:t>
            </a:r>
            <a:r>
              <a:rPr sz="2118" spc="-13" dirty="0">
                <a:latin typeface="Calibri"/>
                <a:cs typeface="Calibri"/>
              </a:rPr>
              <a:t> </a:t>
            </a:r>
            <a:r>
              <a:rPr sz="2118" spc="-9" dirty="0">
                <a:latin typeface="Calibri"/>
                <a:cs typeface="Calibri"/>
              </a:rPr>
              <a:t>Provide</a:t>
            </a:r>
            <a:r>
              <a:rPr sz="2118" spc="4" dirty="0">
                <a:latin typeface="Calibri"/>
                <a:cs typeface="Calibri"/>
              </a:rPr>
              <a:t> </a:t>
            </a:r>
            <a:r>
              <a:rPr sz="2118" spc="-9" dirty="0">
                <a:latin typeface="Calibri"/>
                <a:cs typeface="Calibri"/>
              </a:rPr>
              <a:t>explanations </a:t>
            </a:r>
            <a:r>
              <a:rPr sz="2118" spc="-4" dirty="0">
                <a:latin typeface="Calibri"/>
                <a:cs typeface="Calibri"/>
              </a:rPr>
              <a:t>and </a:t>
            </a:r>
            <a:r>
              <a:rPr sz="2118" spc="-13" dirty="0">
                <a:latin typeface="Calibri"/>
                <a:cs typeface="Calibri"/>
              </a:rPr>
              <a:t>draw</a:t>
            </a:r>
            <a:r>
              <a:rPr sz="2118" spc="-18" dirty="0">
                <a:latin typeface="Calibri"/>
                <a:cs typeface="Calibri"/>
              </a:rPr>
              <a:t> </a:t>
            </a:r>
            <a:r>
              <a:rPr sz="2118" spc="-4" dirty="0">
                <a:latin typeface="Calibri"/>
                <a:cs typeface="Calibri"/>
              </a:rPr>
              <a:t>conclusions</a:t>
            </a:r>
            <a:endParaRPr sz="2118" dirty="0">
              <a:latin typeface="Calibri"/>
              <a:cs typeface="Calibri"/>
            </a:endParaRPr>
          </a:p>
          <a:p>
            <a:pPr marL="667346" marR="4483" lvl="1" indent="-253266">
              <a:spcBef>
                <a:spcPts val="449"/>
              </a:spcBef>
              <a:buFont typeface="Arial MT"/>
              <a:buChar char="–"/>
              <a:tabLst>
                <a:tab pos="667346" algn="l"/>
                <a:tab pos="667906" algn="l"/>
              </a:tabLst>
            </a:pPr>
            <a:r>
              <a:rPr sz="1765" dirty="0">
                <a:latin typeface="Calibri"/>
                <a:cs typeface="Calibri"/>
              </a:rPr>
              <a:t>A</a:t>
            </a:r>
            <a:r>
              <a:rPr sz="1765" spc="-4" dirty="0">
                <a:latin typeface="Calibri"/>
                <a:cs typeface="Calibri"/>
              </a:rPr>
              <a:t> graphical</a:t>
            </a:r>
            <a:r>
              <a:rPr sz="1765" spc="-9" dirty="0">
                <a:latin typeface="Calibri"/>
                <a:cs typeface="Calibri"/>
              </a:rPr>
              <a:t> </a:t>
            </a:r>
            <a:r>
              <a:rPr sz="1765" spc="-13" dirty="0">
                <a:latin typeface="Calibri"/>
                <a:cs typeface="Calibri"/>
              </a:rPr>
              <a:t>representation</a:t>
            </a:r>
            <a:r>
              <a:rPr sz="1765" spc="18" dirty="0">
                <a:latin typeface="Calibri"/>
                <a:cs typeface="Calibri"/>
              </a:rPr>
              <a:t> </a:t>
            </a:r>
            <a:r>
              <a:rPr sz="1765" spc="-4" dirty="0">
                <a:latin typeface="Calibri"/>
                <a:cs typeface="Calibri"/>
              </a:rPr>
              <a:t>is</a:t>
            </a:r>
            <a:r>
              <a:rPr sz="1765" spc="13" dirty="0">
                <a:latin typeface="Calibri"/>
                <a:cs typeface="Calibri"/>
              </a:rPr>
              <a:t> </a:t>
            </a:r>
            <a:r>
              <a:rPr sz="1765" spc="-9" dirty="0">
                <a:latin typeface="Calibri"/>
                <a:cs typeface="Calibri"/>
              </a:rPr>
              <a:t>often</a:t>
            </a:r>
            <a:r>
              <a:rPr sz="1765" dirty="0">
                <a:latin typeface="Calibri"/>
                <a:cs typeface="Calibri"/>
              </a:rPr>
              <a:t> the</a:t>
            </a:r>
            <a:r>
              <a:rPr sz="1765" spc="4" dirty="0">
                <a:latin typeface="Calibri"/>
                <a:cs typeface="Calibri"/>
              </a:rPr>
              <a:t> </a:t>
            </a:r>
            <a:r>
              <a:rPr sz="1765" dirty="0">
                <a:latin typeface="Calibri"/>
                <a:cs typeface="Calibri"/>
              </a:rPr>
              <a:t>means</a:t>
            </a:r>
            <a:r>
              <a:rPr sz="1765" spc="4" dirty="0">
                <a:latin typeface="Calibri"/>
                <a:cs typeface="Calibri"/>
              </a:rPr>
              <a:t> </a:t>
            </a:r>
            <a:r>
              <a:rPr sz="1765" spc="-4" dirty="0">
                <a:latin typeface="Calibri"/>
                <a:cs typeface="Calibri"/>
              </a:rPr>
              <a:t>in</a:t>
            </a:r>
            <a:r>
              <a:rPr sz="1765" spc="4" dirty="0">
                <a:latin typeface="Calibri"/>
                <a:cs typeface="Calibri"/>
              </a:rPr>
              <a:t> </a:t>
            </a:r>
            <a:r>
              <a:rPr sz="1765" dirty="0">
                <a:latin typeface="Calibri"/>
                <a:cs typeface="Calibri"/>
              </a:rPr>
              <a:t>which a</a:t>
            </a:r>
            <a:r>
              <a:rPr sz="1765" spc="-4" dirty="0">
                <a:latin typeface="Calibri"/>
                <a:cs typeface="Calibri"/>
              </a:rPr>
              <a:t> hypothesis</a:t>
            </a:r>
            <a:r>
              <a:rPr sz="1765" spc="-13" dirty="0">
                <a:latin typeface="Calibri"/>
                <a:cs typeface="Calibri"/>
              </a:rPr>
              <a:t> </a:t>
            </a:r>
            <a:r>
              <a:rPr sz="1765" spc="-4" dirty="0">
                <a:latin typeface="Calibri"/>
                <a:cs typeface="Calibri"/>
              </a:rPr>
              <a:t>is </a:t>
            </a:r>
            <a:r>
              <a:rPr sz="1765" spc="-383" dirty="0">
                <a:latin typeface="Calibri"/>
                <a:cs typeface="Calibri"/>
              </a:rPr>
              <a:t> </a:t>
            </a:r>
            <a:r>
              <a:rPr sz="1765" spc="-4" dirty="0">
                <a:latin typeface="Calibri"/>
                <a:cs typeface="Calibri"/>
              </a:rPr>
              <a:t>confirmed</a:t>
            </a:r>
            <a:r>
              <a:rPr sz="1765" spc="-9" dirty="0">
                <a:latin typeface="Calibri"/>
                <a:cs typeface="Calibri"/>
              </a:rPr>
              <a:t> </a:t>
            </a:r>
            <a:r>
              <a:rPr sz="1765" spc="-4" dirty="0">
                <a:latin typeface="Calibri"/>
                <a:cs typeface="Calibri"/>
              </a:rPr>
              <a:t>or</a:t>
            </a:r>
            <a:r>
              <a:rPr sz="1765" spc="-9" dirty="0">
                <a:latin typeface="Calibri"/>
                <a:cs typeface="Calibri"/>
              </a:rPr>
              <a:t> </a:t>
            </a:r>
            <a:r>
              <a:rPr sz="1765" spc="-4" dirty="0">
                <a:latin typeface="Calibri"/>
                <a:cs typeface="Calibri"/>
              </a:rPr>
              <a:t>results</a:t>
            </a:r>
            <a:r>
              <a:rPr sz="1765" spc="18" dirty="0">
                <a:latin typeface="Calibri"/>
                <a:cs typeface="Calibri"/>
              </a:rPr>
              <a:t> </a:t>
            </a:r>
            <a:r>
              <a:rPr sz="1765" spc="-9" dirty="0">
                <a:latin typeface="Calibri"/>
                <a:cs typeface="Calibri"/>
              </a:rPr>
              <a:t>are</a:t>
            </a:r>
            <a:r>
              <a:rPr sz="1765" spc="4" dirty="0">
                <a:latin typeface="Calibri"/>
                <a:cs typeface="Calibri"/>
              </a:rPr>
              <a:t> </a:t>
            </a:r>
            <a:r>
              <a:rPr sz="1765" spc="-9" dirty="0">
                <a:latin typeface="Calibri"/>
                <a:cs typeface="Calibri"/>
              </a:rPr>
              <a:t>communicated.</a:t>
            </a:r>
            <a:endParaRPr sz="1765" dirty="0">
              <a:latin typeface="Calibri"/>
              <a:cs typeface="Calibri"/>
            </a:endParaRPr>
          </a:p>
          <a:p>
            <a:pPr marL="667346" marR="565927" lvl="1" indent="-253266">
              <a:spcBef>
                <a:spcPts val="424"/>
              </a:spcBef>
              <a:buFont typeface="Arial MT"/>
              <a:buChar char="–"/>
              <a:tabLst>
                <a:tab pos="667346" algn="l"/>
                <a:tab pos="667906" algn="l"/>
              </a:tabLst>
            </a:pPr>
            <a:r>
              <a:rPr sz="1765" spc="-4" dirty="0">
                <a:latin typeface="Calibri"/>
                <a:cs typeface="Calibri"/>
              </a:rPr>
              <a:t>Describe</a:t>
            </a:r>
            <a:r>
              <a:rPr sz="1765" spc="9" dirty="0">
                <a:latin typeface="Calibri"/>
                <a:cs typeface="Calibri"/>
              </a:rPr>
              <a:t> </a:t>
            </a:r>
            <a:r>
              <a:rPr sz="1765" dirty="0">
                <a:latin typeface="Calibri"/>
                <a:cs typeface="Calibri"/>
              </a:rPr>
              <a:t>everything,</a:t>
            </a:r>
            <a:r>
              <a:rPr sz="1765" spc="-4" dirty="0">
                <a:latin typeface="Calibri"/>
                <a:cs typeface="Calibri"/>
              </a:rPr>
              <a:t> </a:t>
            </a:r>
            <a:r>
              <a:rPr sz="1765" spc="-13" dirty="0">
                <a:latin typeface="Calibri"/>
                <a:cs typeface="Calibri"/>
              </a:rPr>
              <a:t>draw</a:t>
            </a:r>
            <a:r>
              <a:rPr sz="1765" spc="-4" dirty="0">
                <a:latin typeface="Calibri"/>
                <a:cs typeface="Calibri"/>
              </a:rPr>
              <a:t> </a:t>
            </a:r>
            <a:r>
              <a:rPr sz="1765" spc="-13" dirty="0">
                <a:latin typeface="Calibri"/>
                <a:cs typeface="Calibri"/>
              </a:rPr>
              <a:t>attention</a:t>
            </a:r>
            <a:r>
              <a:rPr sz="1765" spc="26" dirty="0">
                <a:latin typeface="Calibri"/>
                <a:cs typeface="Calibri"/>
              </a:rPr>
              <a:t> </a:t>
            </a:r>
            <a:r>
              <a:rPr sz="1765" spc="-13" dirty="0">
                <a:latin typeface="Calibri"/>
                <a:cs typeface="Calibri"/>
              </a:rPr>
              <a:t>to</a:t>
            </a:r>
            <a:r>
              <a:rPr sz="1765" dirty="0">
                <a:latin typeface="Calibri"/>
                <a:cs typeface="Calibri"/>
              </a:rPr>
              <a:t> </a:t>
            </a:r>
            <a:r>
              <a:rPr sz="1765" spc="-4" dirty="0">
                <a:latin typeface="Calibri"/>
                <a:cs typeface="Calibri"/>
              </a:rPr>
              <a:t>major</a:t>
            </a:r>
            <a:r>
              <a:rPr sz="1765" spc="9" dirty="0">
                <a:latin typeface="Calibri"/>
                <a:cs typeface="Calibri"/>
              </a:rPr>
              <a:t> </a:t>
            </a:r>
            <a:r>
              <a:rPr sz="1765" spc="-13" dirty="0">
                <a:latin typeface="Calibri"/>
                <a:cs typeface="Calibri"/>
              </a:rPr>
              <a:t>features,</a:t>
            </a:r>
            <a:r>
              <a:rPr sz="1765" spc="26" dirty="0">
                <a:latin typeface="Calibri"/>
                <a:cs typeface="Calibri"/>
              </a:rPr>
              <a:t> </a:t>
            </a:r>
            <a:r>
              <a:rPr sz="1765" spc="-4" dirty="0">
                <a:latin typeface="Calibri"/>
                <a:cs typeface="Calibri"/>
              </a:rPr>
              <a:t>describe </a:t>
            </a:r>
            <a:r>
              <a:rPr sz="1765" spc="-383" dirty="0">
                <a:latin typeface="Calibri"/>
                <a:cs typeface="Calibri"/>
              </a:rPr>
              <a:t> </a:t>
            </a:r>
            <a:r>
              <a:rPr sz="1765" spc="-4" dirty="0">
                <a:latin typeface="Calibri"/>
                <a:cs typeface="Calibri"/>
              </a:rPr>
              <a:t>conclusions</a:t>
            </a:r>
            <a:endParaRPr sz="1765" dirty="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58322" y="3223260"/>
            <a:ext cx="3579607" cy="3169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116520"/>
      </p:ext>
    </p:extLst>
  </p:cSld>
  <p:clrMapOvr>
    <a:masterClrMapping/>
  </p:clrMapOvr>
  <p:transition spd="slow">
    <p:pull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41294" y="283743"/>
            <a:ext cx="7261412" cy="1371590"/>
          </a:xfrm>
          <a:prstGeom prst="rect">
            <a:avLst/>
          </a:prstGeom>
          <a:solidFill>
            <a:srgbClr val="595959"/>
          </a:solidFill>
        </p:spPr>
        <p:txBody>
          <a:bodyPr vert="horz" wrap="square" lIns="0" tIns="174812" rIns="0" bIns="0" rtlCol="0" anchor="b">
            <a:spAutoFit/>
          </a:bodyPr>
          <a:lstStyle/>
          <a:p>
            <a:pPr marL="624761">
              <a:spcBef>
                <a:spcPts val="1377"/>
              </a:spcBef>
            </a:pPr>
            <a:r>
              <a:rPr sz="3883" spc="-9" dirty="0">
                <a:solidFill>
                  <a:schemeClr val="bg1"/>
                </a:solidFill>
              </a:rPr>
              <a:t>Improving</a:t>
            </a:r>
            <a:r>
              <a:rPr sz="3883" spc="-26" dirty="0">
                <a:solidFill>
                  <a:schemeClr val="bg1"/>
                </a:solidFill>
              </a:rPr>
              <a:t> </a:t>
            </a:r>
            <a:r>
              <a:rPr sz="3883" dirty="0">
                <a:solidFill>
                  <a:schemeClr val="bg1"/>
                </a:solidFill>
              </a:rPr>
              <a:t>the</a:t>
            </a:r>
            <a:r>
              <a:rPr sz="3883" spc="-4" dirty="0">
                <a:solidFill>
                  <a:schemeClr val="bg1"/>
                </a:solidFill>
              </a:rPr>
              <a:t> </a:t>
            </a:r>
            <a:r>
              <a:rPr sz="3883" spc="-13" dirty="0">
                <a:solidFill>
                  <a:schemeClr val="bg1"/>
                </a:solidFill>
              </a:rPr>
              <a:t>Understanding</a:t>
            </a:r>
            <a:endParaRPr sz="3883" dirty="0">
              <a:solidFill>
                <a:schemeClr val="bg1"/>
              </a:solidFill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12114" y="1745360"/>
            <a:ext cx="6085915" cy="860798"/>
          </a:xfrm>
          <a:prstGeom prst="rect">
            <a:avLst/>
          </a:prstGeom>
        </p:spPr>
        <p:txBody>
          <a:bodyPr vert="horz" wrap="square" lIns="0" tIns="89647" rIns="0" bIns="0" rtlCol="0">
            <a:spAutoFit/>
          </a:bodyPr>
          <a:lstStyle/>
          <a:p>
            <a:pPr marL="313781" indent="-302575">
              <a:spcBef>
                <a:spcPts val="706"/>
              </a:spcBef>
              <a:buFont typeface="Arial MT"/>
              <a:buChar char="•"/>
              <a:tabLst>
                <a:tab pos="313221" algn="l"/>
                <a:tab pos="313781" algn="l"/>
              </a:tabLst>
            </a:pPr>
            <a:r>
              <a:rPr sz="2471" u="heavy" spc="-9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Principle</a:t>
            </a:r>
            <a:r>
              <a:rPr sz="2471" u="heavy" spc="26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2471" u="heavy" spc="-4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2</a:t>
            </a:r>
            <a:r>
              <a:rPr sz="2471" spc="-4" dirty="0">
                <a:latin typeface="Calibri"/>
                <a:cs typeface="Calibri"/>
              </a:rPr>
              <a:t>:</a:t>
            </a:r>
            <a:r>
              <a:rPr sz="2471" spc="4" dirty="0">
                <a:latin typeface="Calibri"/>
                <a:cs typeface="Calibri"/>
              </a:rPr>
              <a:t> </a:t>
            </a:r>
            <a:r>
              <a:rPr sz="2471" spc="-4" dirty="0">
                <a:latin typeface="Calibri"/>
                <a:cs typeface="Calibri"/>
              </a:rPr>
              <a:t>Use</a:t>
            </a:r>
            <a:r>
              <a:rPr sz="2471" spc="9" dirty="0">
                <a:latin typeface="Calibri"/>
                <a:cs typeface="Calibri"/>
              </a:rPr>
              <a:t> </a:t>
            </a:r>
            <a:r>
              <a:rPr sz="2471" spc="-4" dirty="0">
                <a:latin typeface="Calibri"/>
                <a:cs typeface="Calibri"/>
              </a:rPr>
              <a:t>all</a:t>
            </a:r>
            <a:r>
              <a:rPr sz="2471" spc="-9" dirty="0">
                <a:latin typeface="Calibri"/>
                <a:cs typeface="Calibri"/>
              </a:rPr>
              <a:t> </a:t>
            </a:r>
            <a:r>
              <a:rPr sz="2471" spc="-18" dirty="0">
                <a:latin typeface="Calibri"/>
                <a:cs typeface="Calibri"/>
              </a:rPr>
              <a:t>available</a:t>
            </a:r>
            <a:r>
              <a:rPr sz="2471" spc="-9" dirty="0">
                <a:latin typeface="Calibri"/>
                <a:cs typeface="Calibri"/>
              </a:rPr>
              <a:t> </a:t>
            </a:r>
            <a:r>
              <a:rPr sz="2471" spc="-4" dirty="0">
                <a:latin typeface="Calibri"/>
                <a:cs typeface="Calibri"/>
              </a:rPr>
              <a:t>space.</a:t>
            </a:r>
            <a:endParaRPr sz="2471">
              <a:latin typeface="Calibri"/>
              <a:cs typeface="Calibri"/>
            </a:endParaRPr>
          </a:p>
          <a:p>
            <a:pPr marL="414079">
              <a:spcBef>
                <a:spcPts val="534"/>
              </a:spcBef>
            </a:pPr>
            <a:r>
              <a:rPr sz="2118" dirty="0">
                <a:latin typeface="Arial MT"/>
                <a:cs typeface="Arial MT"/>
              </a:rPr>
              <a:t>–</a:t>
            </a:r>
            <a:r>
              <a:rPr sz="2118" spc="216" dirty="0">
                <a:latin typeface="Arial MT"/>
                <a:cs typeface="Arial MT"/>
              </a:rPr>
              <a:t> </a:t>
            </a:r>
            <a:r>
              <a:rPr sz="2118" dirty="0">
                <a:latin typeface="Calibri"/>
                <a:cs typeface="Calibri"/>
              </a:rPr>
              <a:t>Fill</a:t>
            </a:r>
            <a:r>
              <a:rPr sz="2118" spc="-18" dirty="0">
                <a:latin typeface="Calibri"/>
                <a:cs typeface="Calibri"/>
              </a:rPr>
              <a:t> </a:t>
            </a:r>
            <a:r>
              <a:rPr sz="2118" spc="-4" dirty="0">
                <a:latin typeface="Calibri"/>
                <a:cs typeface="Calibri"/>
              </a:rPr>
              <a:t>the</a:t>
            </a:r>
            <a:r>
              <a:rPr sz="2118" dirty="0">
                <a:latin typeface="Calibri"/>
                <a:cs typeface="Calibri"/>
              </a:rPr>
              <a:t> </a:t>
            </a:r>
            <a:r>
              <a:rPr sz="2118" spc="-13" dirty="0">
                <a:latin typeface="Calibri"/>
                <a:cs typeface="Calibri"/>
              </a:rPr>
              <a:t>data </a:t>
            </a:r>
            <a:r>
              <a:rPr sz="2118" spc="-9" dirty="0">
                <a:latin typeface="Calibri"/>
                <a:cs typeface="Calibri"/>
              </a:rPr>
              <a:t>rectangle,</a:t>
            </a:r>
            <a:r>
              <a:rPr sz="2118" spc="-26" dirty="0">
                <a:latin typeface="Calibri"/>
                <a:cs typeface="Calibri"/>
              </a:rPr>
              <a:t> </a:t>
            </a:r>
            <a:r>
              <a:rPr sz="2118" spc="-4" dirty="0">
                <a:latin typeface="Calibri"/>
                <a:cs typeface="Calibri"/>
              </a:rPr>
              <a:t>only</a:t>
            </a:r>
            <a:r>
              <a:rPr sz="2118" spc="-13" dirty="0">
                <a:latin typeface="Calibri"/>
                <a:cs typeface="Calibri"/>
              </a:rPr>
              <a:t> </a:t>
            </a:r>
            <a:r>
              <a:rPr sz="2118" spc="-4" dirty="0">
                <a:latin typeface="Calibri"/>
                <a:cs typeface="Calibri"/>
              </a:rPr>
              <a:t>use</a:t>
            </a:r>
            <a:r>
              <a:rPr sz="2118" spc="9" dirty="0">
                <a:latin typeface="Calibri"/>
                <a:cs typeface="Calibri"/>
              </a:rPr>
              <a:t> </a:t>
            </a:r>
            <a:r>
              <a:rPr sz="2118" spc="-18" dirty="0">
                <a:latin typeface="Calibri"/>
                <a:cs typeface="Calibri"/>
              </a:rPr>
              <a:t>zero</a:t>
            </a:r>
            <a:r>
              <a:rPr sz="2118" spc="-22" dirty="0">
                <a:latin typeface="Calibri"/>
                <a:cs typeface="Calibri"/>
              </a:rPr>
              <a:t> </a:t>
            </a:r>
            <a:r>
              <a:rPr sz="2118" dirty="0">
                <a:latin typeface="Calibri"/>
                <a:cs typeface="Calibri"/>
              </a:rPr>
              <a:t>if</a:t>
            </a:r>
            <a:r>
              <a:rPr sz="2118" spc="-9" dirty="0">
                <a:latin typeface="Calibri"/>
                <a:cs typeface="Calibri"/>
              </a:rPr>
              <a:t> you</a:t>
            </a:r>
            <a:r>
              <a:rPr sz="2118" spc="-18" dirty="0">
                <a:latin typeface="Calibri"/>
                <a:cs typeface="Calibri"/>
              </a:rPr>
              <a:t> </a:t>
            </a:r>
            <a:r>
              <a:rPr sz="2118" dirty="0">
                <a:latin typeface="Calibri"/>
                <a:cs typeface="Calibri"/>
              </a:rPr>
              <a:t>need</a:t>
            </a:r>
            <a:r>
              <a:rPr sz="2118" spc="13" dirty="0">
                <a:latin typeface="Calibri"/>
                <a:cs typeface="Calibri"/>
              </a:rPr>
              <a:t> </a:t>
            </a:r>
            <a:r>
              <a:rPr sz="2118" dirty="0">
                <a:latin typeface="Calibri"/>
                <a:cs typeface="Calibri"/>
              </a:rPr>
              <a:t>it</a:t>
            </a:r>
            <a:endParaRPr sz="2118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37268" y="2753957"/>
            <a:ext cx="2080259" cy="3256878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179768" y="2753958"/>
            <a:ext cx="2092362" cy="3220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02685"/>
      </p:ext>
    </p:extLst>
  </p:cSld>
  <p:clrMapOvr>
    <a:masterClrMapping/>
  </p:clrMapOvr>
  <p:transition spd="slow">
    <p:pull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41294" y="283743"/>
            <a:ext cx="7261412" cy="1371590"/>
          </a:xfrm>
          <a:prstGeom prst="rect">
            <a:avLst/>
          </a:prstGeom>
          <a:solidFill>
            <a:srgbClr val="595959"/>
          </a:solidFill>
        </p:spPr>
        <p:txBody>
          <a:bodyPr vert="horz" wrap="square" lIns="0" tIns="174812" rIns="0" bIns="0" rtlCol="0" anchor="b">
            <a:spAutoFit/>
          </a:bodyPr>
          <a:lstStyle/>
          <a:p>
            <a:pPr marL="624761">
              <a:spcBef>
                <a:spcPts val="1377"/>
              </a:spcBef>
            </a:pPr>
            <a:r>
              <a:rPr sz="3883" spc="-9" dirty="0">
                <a:solidFill>
                  <a:schemeClr val="bg1"/>
                </a:solidFill>
              </a:rPr>
              <a:t>Improving</a:t>
            </a:r>
            <a:r>
              <a:rPr sz="3883" spc="-26" dirty="0">
                <a:solidFill>
                  <a:schemeClr val="bg1"/>
                </a:solidFill>
              </a:rPr>
              <a:t> </a:t>
            </a:r>
            <a:r>
              <a:rPr sz="3883" dirty="0">
                <a:solidFill>
                  <a:schemeClr val="bg1"/>
                </a:solidFill>
              </a:rPr>
              <a:t>the</a:t>
            </a:r>
            <a:r>
              <a:rPr sz="3883" spc="-4" dirty="0">
                <a:solidFill>
                  <a:schemeClr val="bg1"/>
                </a:solidFill>
              </a:rPr>
              <a:t> </a:t>
            </a:r>
            <a:r>
              <a:rPr sz="3883" spc="-13" dirty="0">
                <a:solidFill>
                  <a:schemeClr val="bg1"/>
                </a:solidFill>
              </a:rPr>
              <a:t>Understanding</a:t>
            </a:r>
            <a:endParaRPr sz="3883" dirty="0">
              <a:solidFill>
                <a:schemeClr val="bg1"/>
              </a:solidFill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12114" y="1745360"/>
            <a:ext cx="5799604" cy="860798"/>
          </a:xfrm>
          <a:prstGeom prst="rect">
            <a:avLst/>
          </a:prstGeom>
        </p:spPr>
        <p:txBody>
          <a:bodyPr vert="horz" wrap="square" lIns="0" tIns="89647" rIns="0" bIns="0" rtlCol="0">
            <a:spAutoFit/>
          </a:bodyPr>
          <a:lstStyle/>
          <a:p>
            <a:pPr marL="313781" indent="-302575">
              <a:spcBef>
                <a:spcPts val="706"/>
              </a:spcBef>
              <a:buFont typeface="Arial MT"/>
              <a:buChar char="•"/>
              <a:tabLst>
                <a:tab pos="313221" algn="l"/>
                <a:tab pos="313781" algn="l"/>
              </a:tabLst>
            </a:pPr>
            <a:r>
              <a:rPr sz="2471" u="heavy" spc="-9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Principle</a:t>
            </a:r>
            <a:r>
              <a:rPr sz="2471" u="heavy" spc="26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2471" u="heavy" spc="-4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3</a:t>
            </a:r>
            <a:r>
              <a:rPr sz="2471" spc="-4" dirty="0">
                <a:latin typeface="Calibri"/>
                <a:cs typeface="Calibri"/>
              </a:rPr>
              <a:t>:</a:t>
            </a:r>
            <a:r>
              <a:rPr sz="2471" spc="4" dirty="0">
                <a:latin typeface="Calibri"/>
                <a:cs typeface="Calibri"/>
              </a:rPr>
              <a:t> </a:t>
            </a:r>
            <a:r>
              <a:rPr sz="2471" spc="-9" dirty="0">
                <a:latin typeface="Calibri"/>
                <a:cs typeface="Calibri"/>
              </a:rPr>
              <a:t>Align</a:t>
            </a:r>
            <a:r>
              <a:rPr sz="2471" spc="4" dirty="0">
                <a:latin typeface="Calibri"/>
                <a:cs typeface="Calibri"/>
              </a:rPr>
              <a:t> </a:t>
            </a:r>
            <a:r>
              <a:rPr sz="2471" spc="-9" dirty="0">
                <a:latin typeface="Calibri"/>
                <a:cs typeface="Calibri"/>
              </a:rPr>
              <a:t>juxtaposed</a:t>
            </a:r>
            <a:r>
              <a:rPr sz="2471" spc="26" dirty="0">
                <a:latin typeface="Calibri"/>
                <a:cs typeface="Calibri"/>
              </a:rPr>
              <a:t> </a:t>
            </a:r>
            <a:r>
              <a:rPr sz="2471" spc="-9" dirty="0">
                <a:latin typeface="Calibri"/>
                <a:cs typeface="Calibri"/>
              </a:rPr>
              <a:t>plots</a:t>
            </a:r>
            <a:endParaRPr sz="2471">
              <a:latin typeface="Calibri"/>
              <a:cs typeface="Calibri"/>
            </a:endParaRPr>
          </a:p>
          <a:p>
            <a:pPr marL="414079">
              <a:spcBef>
                <a:spcPts val="534"/>
              </a:spcBef>
            </a:pPr>
            <a:r>
              <a:rPr sz="2118" dirty="0">
                <a:latin typeface="Arial MT"/>
                <a:cs typeface="Arial MT"/>
              </a:rPr>
              <a:t>–</a:t>
            </a:r>
            <a:r>
              <a:rPr sz="2118" spc="216" dirty="0">
                <a:latin typeface="Arial MT"/>
                <a:cs typeface="Arial MT"/>
              </a:rPr>
              <a:t> </a:t>
            </a:r>
            <a:r>
              <a:rPr sz="2118" spc="-18" dirty="0">
                <a:latin typeface="Calibri"/>
                <a:cs typeface="Calibri"/>
              </a:rPr>
              <a:t>Make</a:t>
            </a:r>
            <a:r>
              <a:rPr sz="2118" spc="-13" dirty="0">
                <a:latin typeface="Calibri"/>
                <a:cs typeface="Calibri"/>
              </a:rPr>
              <a:t> sure</a:t>
            </a:r>
            <a:r>
              <a:rPr sz="2118" spc="4" dirty="0">
                <a:latin typeface="Calibri"/>
                <a:cs typeface="Calibri"/>
              </a:rPr>
              <a:t> </a:t>
            </a:r>
            <a:r>
              <a:rPr sz="2118" spc="-4" dirty="0">
                <a:latin typeface="Calibri"/>
                <a:cs typeface="Calibri"/>
              </a:rPr>
              <a:t>scales</a:t>
            </a:r>
            <a:r>
              <a:rPr sz="2118" spc="-22" dirty="0">
                <a:latin typeface="Calibri"/>
                <a:cs typeface="Calibri"/>
              </a:rPr>
              <a:t> </a:t>
            </a:r>
            <a:r>
              <a:rPr sz="2118" spc="-9" dirty="0">
                <a:latin typeface="Calibri"/>
                <a:cs typeface="Calibri"/>
              </a:rPr>
              <a:t>match</a:t>
            </a:r>
            <a:r>
              <a:rPr sz="2118" spc="-31" dirty="0">
                <a:latin typeface="Calibri"/>
                <a:cs typeface="Calibri"/>
              </a:rPr>
              <a:t> </a:t>
            </a:r>
            <a:r>
              <a:rPr sz="2118" spc="-4" dirty="0">
                <a:latin typeface="Calibri"/>
                <a:cs typeface="Calibri"/>
              </a:rPr>
              <a:t>and</a:t>
            </a:r>
            <a:r>
              <a:rPr sz="2118" spc="-9" dirty="0">
                <a:latin typeface="Calibri"/>
                <a:cs typeface="Calibri"/>
              </a:rPr>
              <a:t> graphs</a:t>
            </a:r>
            <a:r>
              <a:rPr sz="2118" spc="-4" dirty="0">
                <a:latin typeface="Calibri"/>
                <a:cs typeface="Calibri"/>
              </a:rPr>
              <a:t> </a:t>
            </a:r>
            <a:r>
              <a:rPr sz="2118" spc="-13" dirty="0">
                <a:latin typeface="Calibri"/>
                <a:cs typeface="Calibri"/>
              </a:rPr>
              <a:t>are</a:t>
            </a:r>
            <a:r>
              <a:rPr sz="2118" dirty="0">
                <a:latin typeface="Calibri"/>
                <a:cs typeface="Calibri"/>
              </a:rPr>
              <a:t> </a:t>
            </a:r>
            <a:r>
              <a:rPr sz="2118" spc="-4" dirty="0">
                <a:latin typeface="Calibri"/>
                <a:cs typeface="Calibri"/>
              </a:rPr>
              <a:t>aligned</a:t>
            </a:r>
            <a:endParaRPr sz="2118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70255" y="2753957"/>
            <a:ext cx="6403489" cy="3628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644671"/>
      </p:ext>
    </p:extLst>
  </p:cSld>
  <p:clrMapOvr>
    <a:masterClrMapping/>
  </p:clrMapOvr>
  <p:transition spd="slow">
    <p:pull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41294" y="283743"/>
            <a:ext cx="7261412" cy="1371590"/>
          </a:xfrm>
          <a:prstGeom prst="rect">
            <a:avLst/>
          </a:prstGeom>
          <a:solidFill>
            <a:srgbClr val="595959"/>
          </a:solidFill>
        </p:spPr>
        <p:txBody>
          <a:bodyPr vert="horz" wrap="square" lIns="0" tIns="174812" rIns="0" bIns="0" rtlCol="0" anchor="b">
            <a:spAutoFit/>
          </a:bodyPr>
          <a:lstStyle/>
          <a:p>
            <a:pPr marL="624761">
              <a:spcBef>
                <a:spcPts val="1377"/>
              </a:spcBef>
            </a:pPr>
            <a:r>
              <a:rPr sz="3883" spc="-9" dirty="0">
                <a:solidFill>
                  <a:schemeClr val="bg1"/>
                </a:solidFill>
              </a:rPr>
              <a:t>Improving</a:t>
            </a:r>
            <a:r>
              <a:rPr sz="3883" spc="-26" dirty="0">
                <a:solidFill>
                  <a:schemeClr val="bg1"/>
                </a:solidFill>
              </a:rPr>
              <a:t> </a:t>
            </a:r>
            <a:r>
              <a:rPr sz="3883" dirty="0">
                <a:solidFill>
                  <a:schemeClr val="bg1"/>
                </a:solidFill>
              </a:rPr>
              <a:t>the</a:t>
            </a:r>
            <a:r>
              <a:rPr sz="3883" spc="-4" dirty="0">
                <a:solidFill>
                  <a:schemeClr val="bg1"/>
                </a:solidFill>
              </a:rPr>
              <a:t> </a:t>
            </a:r>
            <a:r>
              <a:rPr sz="3883" spc="-13" dirty="0">
                <a:solidFill>
                  <a:schemeClr val="bg1"/>
                </a:solidFill>
              </a:rPr>
              <a:t>Understanding</a:t>
            </a:r>
            <a:endParaRPr sz="3883" dirty="0">
              <a:solidFill>
                <a:schemeClr val="bg1"/>
              </a:solidFill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12115" y="1759368"/>
            <a:ext cx="7008719" cy="728039"/>
          </a:xfrm>
          <a:prstGeom prst="rect">
            <a:avLst/>
          </a:prstGeom>
        </p:spPr>
        <p:txBody>
          <a:bodyPr vert="horz" wrap="square" lIns="0" tIns="78441" rIns="0" bIns="0" rtlCol="0">
            <a:spAutoFit/>
          </a:bodyPr>
          <a:lstStyle/>
          <a:p>
            <a:pPr marL="313781" indent="-302575">
              <a:spcBef>
                <a:spcPts val="618"/>
              </a:spcBef>
              <a:buFont typeface="Arial MT"/>
              <a:buChar char="•"/>
              <a:tabLst>
                <a:tab pos="313221" algn="l"/>
                <a:tab pos="313781" algn="l"/>
              </a:tabLst>
            </a:pPr>
            <a:r>
              <a:rPr sz="2118" u="heavy" spc="-4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Principle</a:t>
            </a:r>
            <a:r>
              <a:rPr sz="2118" u="heavy" spc="-18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2118" u="heavy" spc="-4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4</a:t>
            </a:r>
            <a:r>
              <a:rPr sz="2118" spc="-4" dirty="0">
                <a:latin typeface="Calibri"/>
                <a:cs typeface="Calibri"/>
              </a:rPr>
              <a:t>:</a:t>
            </a:r>
            <a:r>
              <a:rPr sz="2118" spc="-18" dirty="0">
                <a:latin typeface="Calibri"/>
                <a:cs typeface="Calibri"/>
              </a:rPr>
              <a:t> </a:t>
            </a:r>
            <a:r>
              <a:rPr sz="2118" spc="-4" dirty="0">
                <a:latin typeface="Calibri"/>
                <a:cs typeface="Calibri"/>
              </a:rPr>
              <a:t>Use</a:t>
            </a:r>
            <a:r>
              <a:rPr sz="2118" dirty="0">
                <a:latin typeface="Calibri"/>
                <a:cs typeface="Calibri"/>
              </a:rPr>
              <a:t> </a:t>
            </a:r>
            <a:r>
              <a:rPr sz="2118" spc="-4" dirty="0">
                <a:latin typeface="Calibri"/>
                <a:cs typeface="Calibri"/>
              </a:rPr>
              <a:t>log</a:t>
            </a:r>
            <a:r>
              <a:rPr sz="2118" spc="-13" dirty="0">
                <a:latin typeface="Calibri"/>
                <a:cs typeface="Calibri"/>
              </a:rPr>
              <a:t> </a:t>
            </a:r>
            <a:r>
              <a:rPr sz="2118" spc="-4" dirty="0">
                <a:latin typeface="Calibri"/>
                <a:cs typeface="Calibri"/>
              </a:rPr>
              <a:t>scales</a:t>
            </a:r>
            <a:r>
              <a:rPr sz="2118" spc="-22" dirty="0">
                <a:latin typeface="Calibri"/>
                <a:cs typeface="Calibri"/>
              </a:rPr>
              <a:t> </a:t>
            </a:r>
            <a:r>
              <a:rPr sz="2118" dirty="0">
                <a:latin typeface="Calibri"/>
                <a:cs typeface="Calibri"/>
              </a:rPr>
              <a:t>when</a:t>
            </a:r>
            <a:r>
              <a:rPr sz="2118" spc="-13" dirty="0">
                <a:latin typeface="Calibri"/>
                <a:cs typeface="Calibri"/>
              </a:rPr>
              <a:t> </a:t>
            </a:r>
            <a:r>
              <a:rPr sz="2118" spc="-9" dirty="0">
                <a:latin typeface="Calibri"/>
                <a:cs typeface="Calibri"/>
              </a:rPr>
              <a:t>appropriate</a:t>
            </a:r>
            <a:endParaRPr sz="2118">
              <a:latin typeface="Calibri"/>
              <a:cs typeface="Calibri"/>
            </a:endParaRPr>
          </a:p>
          <a:p>
            <a:pPr marL="414079">
              <a:spcBef>
                <a:spcPts val="449"/>
              </a:spcBef>
              <a:tabLst>
                <a:tab pos="667346" algn="l"/>
              </a:tabLst>
            </a:pPr>
            <a:r>
              <a:rPr sz="1765" dirty="0">
                <a:latin typeface="Arial MT"/>
                <a:cs typeface="Arial MT"/>
              </a:rPr>
              <a:t>–	</a:t>
            </a:r>
            <a:r>
              <a:rPr sz="1765" spc="-4" dirty="0">
                <a:latin typeface="Calibri"/>
                <a:cs typeface="Calibri"/>
              </a:rPr>
              <a:t>Used</a:t>
            </a:r>
            <a:r>
              <a:rPr sz="1765" spc="9" dirty="0">
                <a:latin typeface="Calibri"/>
                <a:cs typeface="Calibri"/>
              </a:rPr>
              <a:t> </a:t>
            </a:r>
            <a:r>
              <a:rPr sz="1765" spc="-13" dirty="0">
                <a:latin typeface="Calibri"/>
                <a:cs typeface="Calibri"/>
              </a:rPr>
              <a:t>to</a:t>
            </a:r>
            <a:r>
              <a:rPr sz="1765" spc="4" dirty="0">
                <a:latin typeface="Calibri"/>
                <a:cs typeface="Calibri"/>
              </a:rPr>
              <a:t> </a:t>
            </a:r>
            <a:r>
              <a:rPr sz="1765" spc="-4" dirty="0">
                <a:latin typeface="Calibri"/>
                <a:cs typeface="Calibri"/>
              </a:rPr>
              <a:t>show</a:t>
            </a:r>
            <a:r>
              <a:rPr sz="1765" spc="-9" dirty="0">
                <a:latin typeface="Calibri"/>
                <a:cs typeface="Calibri"/>
              </a:rPr>
              <a:t> percentage </a:t>
            </a:r>
            <a:r>
              <a:rPr sz="1765" spc="-4" dirty="0">
                <a:latin typeface="Calibri"/>
                <a:cs typeface="Calibri"/>
              </a:rPr>
              <a:t>change,</a:t>
            </a:r>
            <a:r>
              <a:rPr sz="1765" spc="-22" dirty="0">
                <a:latin typeface="Calibri"/>
                <a:cs typeface="Calibri"/>
              </a:rPr>
              <a:t> </a:t>
            </a:r>
            <a:r>
              <a:rPr sz="1765" spc="-9" dirty="0">
                <a:latin typeface="Calibri"/>
                <a:cs typeface="Calibri"/>
              </a:rPr>
              <a:t>multiplicative</a:t>
            </a:r>
            <a:r>
              <a:rPr sz="1765" spc="44" dirty="0">
                <a:latin typeface="Calibri"/>
                <a:cs typeface="Calibri"/>
              </a:rPr>
              <a:t> </a:t>
            </a:r>
            <a:r>
              <a:rPr sz="1765" spc="-13" dirty="0">
                <a:latin typeface="Calibri"/>
                <a:cs typeface="Calibri"/>
              </a:rPr>
              <a:t>factors</a:t>
            </a:r>
            <a:r>
              <a:rPr sz="1765" spc="13" dirty="0">
                <a:latin typeface="Calibri"/>
                <a:cs typeface="Calibri"/>
              </a:rPr>
              <a:t> </a:t>
            </a:r>
            <a:r>
              <a:rPr sz="1765" dirty="0">
                <a:latin typeface="Calibri"/>
                <a:cs typeface="Calibri"/>
              </a:rPr>
              <a:t>and</a:t>
            </a:r>
            <a:r>
              <a:rPr sz="1765" spc="-13" dirty="0">
                <a:latin typeface="Calibri"/>
                <a:cs typeface="Calibri"/>
              </a:rPr>
              <a:t> </a:t>
            </a:r>
            <a:r>
              <a:rPr sz="1765" spc="-9" dirty="0">
                <a:latin typeface="Calibri"/>
                <a:cs typeface="Calibri"/>
              </a:rPr>
              <a:t>skewness</a:t>
            </a:r>
            <a:endParaRPr sz="1765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7259" y="2618141"/>
            <a:ext cx="7277548" cy="3334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739278"/>
      </p:ext>
    </p:extLst>
  </p:cSld>
  <p:clrMapOvr>
    <a:masterClrMapping/>
  </p:clrMapOvr>
  <p:transition spd="slow">
    <p:pull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41294" y="283743"/>
            <a:ext cx="7261412" cy="1371590"/>
          </a:xfrm>
          <a:prstGeom prst="rect">
            <a:avLst/>
          </a:prstGeom>
          <a:solidFill>
            <a:srgbClr val="595959"/>
          </a:solidFill>
        </p:spPr>
        <p:txBody>
          <a:bodyPr vert="horz" wrap="square" lIns="0" tIns="174812" rIns="0" bIns="0" rtlCol="0" anchor="b">
            <a:spAutoFit/>
          </a:bodyPr>
          <a:lstStyle/>
          <a:p>
            <a:pPr marL="624761">
              <a:spcBef>
                <a:spcPts val="1377"/>
              </a:spcBef>
            </a:pPr>
            <a:r>
              <a:rPr sz="3883" spc="-9" dirty="0">
                <a:solidFill>
                  <a:schemeClr val="bg1"/>
                </a:solidFill>
              </a:rPr>
              <a:t>Improving</a:t>
            </a:r>
            <a:r>
              <a:rPr sz="3883" spc="-26" dirty="0">
                <a:solidFill>
                  <a:schemeClr val="bg1"/>
                </a:solidFill>
              </a:rPr>
              <a:t> </a:t>
            </a:r>
            <a:r>
              <a:rPr sz="3883" dirty="0">
                <a:solidFill>
                  <a:schemeClr val="bg1"/>
                </a:solidFill>
              </a:rPr>
              <a:t>the</a:t>
            </a:r>
            <a:r>
              <a:rPr sz="3883" spc="-4" dirty="0">
                <a:solidFill>
                  <a:schemeClr val="bg1"/>
                </a:solidFill>
              </a:rPr>
              <a:t> </a:t>
            </a:r>
            <a:r>
              <a:rPr sz="3883" spc="-13" dirty="0">
                <a:solidFill>
                  <a:schemeClr val="bg1"/>
                </a:solidFill>
              </a:rPr>
              <a:t>Understanding</a:t>
            </a:r>
            <a:endParaRPr sz="3883" dirty="0">
              <a:solidFill>
                <a:schemeClr val="bg1"/>
              </a:solidFill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89703" y="1732870"/>
            <a:ext cx="5334000" cy="993054"/>
          </a:xfrm>
          <a:prstGeom prst="rect">
            <a:avLst/>
          </a:prstGeom>
        </p:spPr>
        <p:txBody>
          <a:bodyPr vert="horz" wrap="square" lIns="0" tIns="100292" rIns="0" bIns="0" rtlCol="0">
            <a:spAutoFit/>
          </a:bodyPr>
          <a:lstStyle/>
          <a:p>
            <a:pPr marL="336194" indent="-302575">
              <a:spcBef>
                <a:spcPts val="789"/>
              </a:spcBef>
              <a:buFont typeface="Arial MT"/>
              <a:buChar char="•"/>
              <a:tabLst>
                <a:tab pos="335634" algn="l"/>
                <a:tab pos="336194" algn="l"/>
              </a:tabLst>
            </a:pPr>
            <a:r>
              <a:rPr sz="2824" u="heavy" spc="-4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Principle</a:t>
            </a:r>
            <a:r>
              <a:rPr sz="2824" u="heavy" spc="4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2824" u="heavy" spc="-4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5</a:t>
            </a:r>
            <a:r>
              <a:rPr sz="2824" spc="-4" dirty="0">
                <a:latin typeface="Calibri"/>
                <a:cs typeface="Calibri"/>
              </a:rPr>
              <a:t>:</a:t>
            </a:r>
            <a:r>
              <a:rPr sz="2824" spc="4" dirty="0">
                <a:latin typeface="Calibri"/>
                <a:cs typeface="Calibri"/>
              </a:rPr>
              <a:t> </a:t>
            </a:r>
            <a:r>
              <a:rPr sz="2824" spc="-4" dirty="0">
                <a:latin typeface="Calibri"/>
                <a:cs typeface="Calibri"/>
              </a:rPr>
              <a:t>Bank </a:t>
            </a:r>
            <a:r>
              <a:rPr sz="2824" spc="-22" dirty="0">
                <a:latin typeface="Calibri"/>
                <a:cs typeface="Calibri"/>
              </a:rPr>
              <a:t>to</a:t>
            </a:r>
            <a:r>
              <a:rPr sz="2824" spc="9" dirty="0">
                <a:latin typeface="Calibri"/>
                <a:cs typeface="Calibri"/>
              </a:rPr>
              <a:t> </a:t>
            </a:r>
            <a:r>
              <a:rPr sz="2824" spc="31" dirty="0">
                <a:latin typeface="Cambria Math"/>
                <a:cs typeface="Cambria Math"/>
              </a:rPr>
              <a:t>45</a:t>
            </a:r>
            <a:r>
              <a:rPr sz="3044" spc="46" baseline="28985" dirty="0">
                <a:latin typeface="Cambria Math"/>
                <a:cs typeface="Cambria Math"/>
              </a:rPr>
              <a:t>0</a:t>
            </a:r>
            <a:endParaRPr sz="3044" baseline="28985">
              <a:latin typeface="Cambria Math"/>
              <a:cs typeface="Cambria Math"/>
            </a:endParaRPr>
          </a:p>
          <a:p>
            <a:pPr marL="436492">
              <a:spcBef>
                <a:spcPts val="609"/>
              </a:spcBef>
            </a:pPr>
            <a:r>
              <a:rPr sz="2471" spc="-4" dirty="0">
                <a:latin typeface="Arial MT"/>
                <a:cs typeface="Arial MT"/>
              </a:rPr>
              <a:t>–</a:t>
            </a:r>
            <a:r>
              <a:rPr sz="2471" spc="-75" dirty="0">
                <a:latin typeface="Arial MT"/>
                <a:cs typeface="Arial MT"/>
              </a:rPr>
              <a:t> </a:t>
            </a:r>
            <a:r>
              <a:rPr sz="2471" spc="-18" dirty="0">
                <a:latin typeface="Calibri"/>
                <a:cs typeface="Calibri"/>
              </a:rPr>
              <a:t>Optimize</a:t>
            </a:r>
            <a:r>
              <a:rPr sz="2471" spc="13" dirty="0">
                <a:latin typeface="Calibri"/>
                <a:cs typeface="Calibri"/>
              </a:rPr>
              <a:t> </a:t>
            </a:r>
            <a:r>
              <a:rPr sz="2471" spc="-9" dirty="0">
                <a:latin typeface="Calibri"/>
                <a:cs typeface="Calibri"/>
              </a:rPr>
              <a:t>the</a:t>
            </a:r>
            <a:r>
              <a:rPr sz="2471" spc="9" dirty="0">
                <a:latin typeface="Calibri"/>
                <a:cs typeface="Calibri"/>
              </a:rPr>
              <a:t> </a:t>
            </a:r>
            <a:r>
              <a:rPr sz="2471" spc="-4" dirty="0">
                <a:latin typeface="Calibri"/>
                <a:cs typeface="Calibri"/>
              </a:rPr>
              <a:t>aspect</a:t>
            </a:r>
            <a:r>
              <a:rPr sz="2471" spc="9" dirty="0">
                <a:latin typeface="Calibri"/>
                <a:cs typeface="Calibri"/>
              </a:rPr>
              <a:t> </a:t>
            </a:r>
            <a:r>
              <a:rPr sz="2471" spc="-22" dirty="0">
                <a:latin typeface="Calibri"/>
                <a:cs typeface="Calibri"/>
              </a:rPr>
              <a:t>ratio</a:t>
            </a:r>
            <a:r>
              <a:rPr sz="2471" dirty="0">
                <a:latin typeface="Calibri"/>
                <a:cs typeface="Calibri"/>
              </a:rPr>
              <a:t> </a:t>
            </a:r>
            <a:r>
              <a:rPr sz="2471" spc="-4" dirty="0">
                <a:latin typeface="Calibri"/>
                <a:cs typeface="Calibri"/>
              </a:rPr>
              <a:t>of</a:t>
            </a:r>
            <a:r>
              <a:rPr sz="2471" dirty="0">
                <a:latin typeface="Calibri"/>
                <a:cs typeface="Calibri"/>
              </a:rPr>
              <a:t> </a:t>
            </a:r>
            <a:r>
              <a:rPr sz="2471" spc="-9" dirty="0">
                <a:latin typeface="Calibri"/>
                <a:cs typeface="Calibri"/>
              </a:rPr>
              <a:t>the</a:t>
            </a:r>
            <a:r>
              <a:rPr sz="2471" dirty="0">
                <a:latin typeface="Calibri"/>
                <a:cs typeface="Calibri"/>
              </a:rPr>
              <a:t> </a:t>
            </a:r>
            <a:r>
              <a:rPr sz="2471" spc="-9" dirty="0">
                <a:latin typeface="Calibri"/>
                <a:cs typeface="Calibri"/>
              </a:rPr>
              <a:t>plot</a:t>
            </a:r>
            <a:endParaRPr sz="2471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82128" y="2955664"/>
            <a:ext cx="7379745" cy="2645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006140"/>
      </p:ext>
    </p:extLst>
  </p:cSld>
  <p:clrMapOvr>
    <a:masterClrMapping/>
  </p:clrMapOvr>
  <p:transition spd="slow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dirty="0"/>
              <a:t>The human processor</a:t>
            </a:r>
          </a:p>
        </p:txBody>
      </p:sp>
      <p:sp>
        <p:nvSpPr>
          <p:cNvPr id="21508" name="Rectangle 5"/>
          <p:cNvSpPr>
            <a:spLocks noGrp="1" noChangeArrowheads="1"/>
          </p:cNvSpPr>
          <p:nvPr>
            <p:ph type="body" sz="half" idx="1"/>
          </p:nvPr>
        </p:nvSpPr>
        <p:spPr>
          <a:xfrm>
            <a:off x="685800" y="1844675"/>
            <a:ext cx="3814763" cy="4251325"/>
          </a:xfrm>
        </p:spPr>
        <p:txBody>
          <a:bodyPr>
            <a:normAutofit lnSpcReduction="10000"/>
          </a:bodyPr>
          <a:lstStyle/>
          <a:p>
            <a:pPr eaLnBrk="1" hangingPunct="1"/>
            <a:r>
              <a:rPr lang="en-GB" sz="2400"/>
              <a:t>Input</a:t>
            </a:r>
          </a:p>
          <a:p>
            <a:pPr lvl="1" eaLnBrk="1" hangingPunct="1"/>
            <a:r>
              <a:rPr lang="en-GB" sz="2000"/>
              <a:t>senses</a:t>
            </a:r>
          </a:p>
          <a:p>
            <a:pPr eaLnBrk="1" hangingPunct="1"/>
            <a:r>
              <a:rPr lang="en-GB" sz="2400"/>
              <a:t>Process</a:t>
            </a:r>
          </a:p>
          <a:p>
            <a:pPr lvl="1" eaLnBrk="1" hangingPunct="1"/>
            <a:r>
              <a:rPr lang="en-GB" sz="2000"/>
              <a:t>Cognition</a:t>
            </a:r>
          </a:p>
          <a:p>
            <a:pPr lvl="2" eaLnBrk="1" hangingPunct="1"/>
            <a:r>
              <a:rPr lang="en-GB" sz="1800"/>
              <a:t>Knowledge</a:t>
            </a:r>
          </a:p>
          <a:p>
            <a:pPr lvl="2" eaLnBrk="1" hangingPunct="1"/>
            <a:r>
              <a:rPr lang="en-GB" sz="1800"/>
              <a:t>Skills</a:t>
            </a:r>
          </a:p>
          <a:p>
            <a:pPr lvl="2" eaLnBrk="1" hangingPunct="1"/>
            <a:r>
              <a:rPr lang="en-GB" sz="1800"/>
              <a:t>Reasoning </a:t>
            </a:r>
          </a:p>
          <a:p>
            <a:pPr eaLnBrk="1" hangingPunct="1"/>
            <a:r>
              <a:rPr lang="en-GB" sz="2400"/>
              <a:t>Storage</a:t>
            </a:r>
          </a:p>
          <a:p>
            <a:pPr lvl="1" eaLnBrk="1" hangingPunct="1"/>
            <a:r>
              <a:rPr lang="en-GB" sz="2000"/>
              <a:t>Memory</a:t>
            </a:r>
          </a:p>
          <a:p>
            <a:pPr eaLnBrk="1" hangingPunct="1"/>
            <a:r>
              <a:rPr lang="en-GB" sz="2400"/>
              <a:t>Output</a:t>
            </a:r>
          </a:p>
          <a:p>
            <a:pPr lvl="1" eaLnBrk="1" hangingPunct="1"/>
            <a:r>
              <a:rPr lang="en-GB" sz="2000"/>
              <a:t>Actions</a:t>
            </a:r>
          </a:p>
          <a:p>
            <a:pPr lvl="1" eaLnBrk="1" hangingPunct="1"/>
            <a:r>
              <a:rPr lang="en-GB" sz="2000"/>
              <a:t>Speech </a:t>
            </a:r>
          </a:p>
        </p:txBody>
      </p:sp>
      <p:sp>
        <p:nvSpPr>
          <p:cNvPr id="21509" name="Rectangle 6"/>
          <p:cNvSpPr>
            <a:spLocks noGrp="1" noChangeArrowheads="1"/>
          </p:cNvSpPr>
          <p:nvPr>
            <p:ph sz="half" idx="2"/>
          </p:nvPr>
        </p:nvSpPr>
        <p:spPr/>
        <p:txBody>
          <a:bodyPr/>
          <a:lstStyle/>
          <a:p>
            <a:pPr eaLnBrk="1" hangingPunct="1"/>
            <a:endParaRPr lang="en-NZ" sz="2400"/>
          </a:p>
        </p:txBody>
      </p:sp>
      <p:sp>
        <p:nvSpPr>
          <p:cNvPr id="21506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9pPr>
          </a:lstStyle>
          <a:p>
            <a:fld id="{0616F4E1-B78C-475D-820B-24CC6B90AAA6}" type="slidenum">
              <a:rPr lang="en-GB" sz="1400" smtClean="0"/>
              <a:pPr/>
              <a:t>5</a:t>
            </a:fld>
            <a:endParaRPr lang="en-GB" sz="1400"/>
          </a:p>
        </p:txBody>
      </p:sp>
      <p:pic>
        <p:nvPicPr>
          <p:cNvPr id="21510" name="Picture 4" descr="Human percepti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1772816"/>
            <a:ext cx="3919537" cy="4926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>
    <p:pull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41294" y="881278"/>
            <a:ext cx="7261412" cy="774055"/>
          </a:xfrm>
          <a:prstGeom prst="rect">
            <a:avLst/>
          </a:prstGeom>
          <a:solidFill>
            <a:srgbClr val="595959"/>
          </a:solidFill>
        </p:spPr>
        <p:txBody>
          <a:bodyPr vert="horz" wrap="square" lIns="0" tIns="174812" rIns="0" bIns="0" rtlCol="0" anchor="b">
            <a:spAutoFit/>
          </a:bodyPr>
          <a:lstStyle/>
          <a:p>
            <a:pPr algn="ctr">
              <a:spcBef>
                <a:spcPts val="1377"/>
              </a:spcBef>
            </a:pPr>
            <a:r>
              <a:rPr sz="3883" dirty="0">
                <a:solidFill>
                  <a:schemeClr val="bg1"/>
                </a:solidFill>
              </a:rPr>
              <a:t>Summary</a:t>
            </a:r>
            <a:r>
              <a:rPr sz="3883" spc="-35" dirty="0">
                <a:solidFill>
                  <a:schemeClr val="bg1"/>
                </a:solidFill>
              </a:rPr>
              <a:t> </a:t>
            </a:r>
            <a:r>
              <a:rPr sz="3883" spc="-4" dirty="0">
                <a:solidFill>
                  <a:schemeClr val="bg1"/>
                </a:solidFill>
              </a:rPr>
              <a:t>of</a:t>
            </a:r>
            <a:r>
              <a:rPr sz="3883" spc="-22" dirty="0">
                <a:solidFill>
                  <a:schemeClr val="bg1"/>
                </a:solidFill>
              </a:rPr>
              <a:t> </a:t>
            </a:r>
            <a:r>
              <a:rPr sz="3883" dirty="0">
                <a:solidFill>
                  <a:schemeClr val="bg1"/>
                </a:solidFill>
              </a:rPr>
              <a:t>Principles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99564" y="1766495"/>
            <a:ext cx="5218579" cy="3968308"/>
          </a:xfrm>
          <a:prstGeom prst="rect">
            <a:avLst/>
          </a:prstGeom>
        </p:spPr>
        <p:txBody>
          <a:bodyPr vert="horz" wrap="square" lIns="0" tIns="10646" rIns="0" bIns="0" rtlCol="0">
            <a:spAutoFit/>
          </a:bodyPr>
          <a:lstStyle/>
          <a:p>
            <a:pPr marL="324988" indent="-302575">
              <a:spcBef>
                <a:spcPts val="84"/>
              </a:spcBef>
              <a:buFont typeface="Arial MT"/>
              <a:buChar char="•"/>
              <a:tabLst>
                <a:tab pos="324428" algn="l"/>
                <a:tab pos="324988" algn="l"/>
              </a:tabLst>
            </a:pPr>
            <a:r>
              <a:rPr sz="2206" spc="-13" dirty="0">
                <a:latin typeface="Calibri"/>
                <a:cs typeface="Calibri"/>
              </a:rPr>
              <a:t>Improve</a:t>
            </a:r>
            <a:r>
              <a:rPr sz="2206" spc="-22" dirty="0">
                <a:latin typeface="Calibri"/>
                <a:cs typeface="Calibri"/>
              </a:rPr>
              <a:t> </a:t>
            </a:r>
            <a:r>
              <a:rPr sz="2206" spc="-4" dirty="0">
                <a:latin typeface="Calibri"/>
                <a:cs typeface="Calibri"/>
              </a:rPr>
              <a:t>vision</a:t>
            </a:r>
            <a:endParaRPr sz="2206">
              <a:latin typeface="Calibri"/>
              <a:cs typeface="Calibri"/>
            </a:endParaRPr>
          </a:p>
          <a:p>
            <a:pPr marL="880269" lvl="1" indent="-455543">
              <a:spcBef>
                <a:spcPts val="9"/>
              </a:spcBef>
              <a:buAutoNum type="arabicPeriod"/>
              <a:tabLst>
                <a:tab pos="879709" algn="l"/>
                <a:tab pos="880828" algn="l"/>
              </a:tabLst>
            </a:pPr>
            <a:r>
              <a:rPr sz="1941" spc="-13" dirty="0">
                <a:latin typeface="Calibri"/>
                <a:cs typeface="Calibri"/>
              </a:rPr>
              <a:t>Reduced</a:t>
            </a:r>
            <a:r>
              <a:rPr sz="1941" spc="9" dirty="0">
                <a:latin typeface="Calibri"/>
                <a:cs typeface="Calibri"/>
              </a:rPr>
              <a:t> </a:t>
            </a:r>
            <a:r>
              <a:rPr sz="1941" spc="-35" dirty="0">
                <a:latin typeface="Calibri"/>
                <a:cs typeface="Calibri"/>
              </a:rPr>
              <a:t>clutter,</a:t>
            </a:r>
            <a:r>
              <a:rPr sz="1941" spc="22" dirty="0">
                <a:latin typeface="Calibri"/>
                <a:cs typeface="Calibri"/>
              </a:rPr>
              <a:t> </a:t>
            </a:r>
            <a:r>
              <a:rPr sz="1941" spc="-22" dirty="0">
                <a:latin typeface="Calibri"/>
                <a:cs typeface="Calibri"/>
              </a:rPr>
              <a:t>Make</a:t>
            </a:r>
            <a:r>
              <a:rPr sz="1941" spc="18" dirty="0">
                <a:latin typeface="Calibri"/>
                <a:cs typeface="Calibri"/>
              </a:rPr>
              <a:t> </a:t>
            </a:r>
            <a:r>
              <a:rPr sz="1941" spc="-18" dirty="0">
                <a:latin typeface="Calibri"/>
                <a:cs typeface="Calibri"/>
              </a:rPr>
              <a:t>data</a:t>
            </a:r>
            <a:r>
              <a:rPr sz="1941" dirty="0">
                <a:latin typeface="Calibri"/>
                <a:cs typeface="Calibri"/>
              </a:rPr>
              <a:t> </a:t>
            </a:r>
            <a:r>
              <a:rPr sz="1941" spc="-13" dirty="0">
                <a:latin typeface="Calibri"/>
                <a:cs typeface="Calibri"/>
              </a:rPr>
              <a:t>stand </a:t>
            </a:r>
            <a:r>
              <a:rPr sz="1941" spc="-4" dirty="0">
                <a:latin typeface="Calibri"/>
                <a:cs typeface="Calibri"/>
              </a:rPr>
              <a:t>out</a:t>
            </a:r>
            <a:endParaRPr sz="1941">
              <a:latin typeface="Calibri"/>
              <a:cs typeface="Calibri"/>
            </a:endParaRPr>
          </a:p>
          <a:p>
            <a:pPr marL="880269" lvl="1" indent="-455543">
              <a:buAutoNum type="arabicPeriod"/>
              <a:tabLst>
                <a:tab pos="879709" algn="l"/>
                <a:tab pos="880828" algn="l"/>
              </a:tabLst>
            </a:pPr>
            <a:r>
              <a:rPr sz="1941" spc="-4" dirty="0">
                <a:latin typeface="Calibri"/>
                <a:cs typeface="Calibri"/>
              </a:rPr>
              <a:t>Use</a:t>
            </a:r>
            <a:r>
              <a:rPr sz="1941" spc="9" dirty="0">
                <a:latin typeface="Calibri"/>
                <a:cs typeface="Calibri"/>
              </a:rPr>
              <a:t> </a:t>
            </a:r>
            <a:r>
              <a:rPr sz="1941" spc="-4" dirty="0">
                <a:latin typeface="Calibri"/>
                <a:cs typeface="Calibri"/>
              </a:rPr>
              <a:t>visually</a:t>
            </a:r>
            <a:r>
              <a:rPr sz="1941" spc="-26" dirty="0">
                <a:latin typeface="Calibri"/>
                <a:cs typeface="Calibri"/>
              </a:rPr>
              <a:t> </a:t>
            </a:r>
            <a:r>
              <a:rPr sz="1941" spc="-13" dirty="0">
                <a:latin typeface="Calibri"/>
                <a:cs typeface="Calibri"/>
              </a:rPr>
              <a:t>prominent</a:t>
            </a:r>
            <a:r>
              <a:rPr sz="1941" spc="9" dirty="0">
                <a:latin typeface="Calibri"/>
                <a:cs typeface="Calibri"/>
              </a:rPr>
              <a:t> </a:t>
            </a:r>
            <a:r>
              <a:rPr sz="1941" spc="-13" dirty="0">
                <a:latin typeface="Calibri"/>
                <a:cs typeface="Calibri"/>
              </a:rPr>
              <a:t>graphical</a:t>
            </a:r>
            <a:r>
              <a:rPr sz="1941" spc="-22" dirty="0">
                <a:latin typeface="Calibri"/>
                <a:cs typeface="Calibri"/>
              </a:rPr>
              <a:t> </a:t>
            </a:r>
            <a:r>
              <a:rPr sz="1941" spc="-9" dirty="0">
                <a:latin typeface="Calibri"/>
                <a:cs typeface="Calibri"/>
              </a:rPr>
              <a:t>elements</a:t>
            </a:r>
            <a:endParaRPr sz="1941">
              <a:latin typeface="Calibri"/>
              <a:cs typeface="Calibri"/>
            </a:endParaRPr>
          </a:p>
          <a:p>
            <a:pPr marL="880269" lvl="1" indent="-455543">
              <a:buAutoNum type="arabicPeriod"/>
              <a:tabLst>
                <a:tab pos="879709" algn="l"/>
                <a:tab pos="880828" algn="l"/>
              </a:tabLst>
            </a:pPr>
            <a:r>
              <a:rPr sz="1941" spc="-4" dirty="0">
                <a:latin typeface="Calibri"/>
                <a:cs typeface="Calibri"/>
              </a:rPr>
              <a:t>Use</a:t>
            </a:r>
            <a:r>
              <a:rPr sz="1941" spc="13" dirty="0">
                <a:latin typeface="Calibri"/>
                <a:cs typeface="Calibri"/>
              </a:rPr>
              <a:t> </a:t>
            </a:r>
            <a:r>
              <a:rPr sz="1941" spc="-9" dirty="0">
                <a:latin typeface="Calibri"/>
                <a:cs typeface="Calibri"/>
              </a:rPr>
              <a:t>proper</a:t>
            </a:r>
            <a:r>
              <a:rPr sz="1941" spc="-4" dirty="0">
                <a:latin typeface="Calibri"/>
                <a:cs typeface="Calibri"/>
              </a:rPr>
              <a:t> </a:t>
            </a:r>
            <a:r>
              <a:rPr sz="1941" spc="-9" dirty="0">
                <a:latin typeface="Calibri"/>
                <a:cs typeface="Calibri"/>
              </a:rPr>
              <a:t>scale</a:t>
            </a:r>
            <a:r>
              <a:rPr sz="1941" dirty="0">
                <a:latin typeface="Calibri"/>
                <a:cs typeface="Calibri"/>
              </a:rPr>
              <a:t> </a:t>
            </a:r>
            <a:r>
              <a:rPr sz="1941" spc="-4" dirty="0">
                <a:latin typeface="Calibri"/>
                <a:cs typeface="Calibri"/>
              </a:rPr>
              <a:t>lines and</a:t>
            </a:r>
            <a:r>
              <a:rPr sz="1941" spc="-13" dirty="0">
                <a:latin typeface="Calibri"/>
                <a:cs typeface="Calibri"/>
              </a:rPr>
              <a:t> </a:t>
            </a:r>
            <a:r>
              <a:rPr sz="1941" spc="-4" dirty="0">
                <a:latin typeface="Calibri"/>
                <a:cs typeface="Calibri"/>
              </a:rPr>
              <a:t>a </a:t>
            </a:r>
            <a:r>
              <a:rPr sz="1941" spc="-18" dirty="0">
                <a:latin typeface="Calibri"/>
                <a:cs typeface="Calibri"/>
              </a:rPr>
              <a:t>data</a:t>
            </a:r>
            <a:r>
              <a:rPr sz="1941" dirty="0">
                <a:latin typeface="Calibri"/>
                <a:cs typeface="Calibri"/>
              </a:rPr>
              <a:t> </a:t>
            </a:r>
            <a:r>
              <a:rPr sz="1941" spc="-13" dirty="0">
                <a:latin typeface="Calibri"/>
                <a:cs typeface="Calibri"/>
              </a:rPr>
              <a:t>rectangle</a:t>
            </a:r>
            <a:endParaRPr sz="1941">
              <a:latin typeface="Calibri"/>
              <a:cs typeface="Calibri"/>
            </a:endParaRPr>
          </a:p>
          <a:p>
            <a:pPr marL="880269" lvl="1" indent="-455543">
              <a:buAutoNum type="arabicPeriod"/>
              <a:tabLst>
                <a:tab pos="879709" algn="l"/>
                <a:tab pos="880828" algn="l"/>
              </a:tabLst>
            </a:pPr>
            <a:r>
              <a:rPr sz="1941" spc="-22" dirty="0">
                <a:latin typeface="Calibri"/>
                <a:cs typeface="Calibri"/>
              </a:rPr>
              <a:t>Reference</a:t>
            </a:r>
            <a:r>
              <a:rPr sz="1941" spc="35" dirty="0">
                <a:latin typeface="Calibri"/>
                <a:cs typeface="Calibri"/>
              </a:rPr>
              <a:t> </a:t>
            </a:r>
            <a:r>
              <a:rPr sz="1941" spc="-4" dirty="0">
                <a:latin typeface="Calibri"/>
                <a:cs typeface="Calibri"/>
              </a:rPr>
              <a:t>lines,</a:t>
            </a:r>
            <a:r>
              <a:rPr sz="1941" dirty="0">
                <a:latin typeface="Calibri"/>
                <a:cs typeface="Calibri"/>
              </a:rPr>
              <a:t> </a:t>
            </a:r>
            <a:r>
              <a:rPr sz="1941" spc="-4" dirty="0">
                <a:latin typeface="Calibri"/>
                <a:cs typeface="Calibri"/>
              </a:rPr>
              <a:t>labels, </a:t>
            </a:r>
            <a:r>
              <a:rPr sz="1941" spc="-9" dirty="0">
                <a:latin typeface="Calibri"/>
                <a:cs typeface="Calibri"/>
              </a:rPr>
              <a:t>notes,</a:t>
            </a:r>
            <a:r>
              <a:rPr sz="1941" spc="9" dirty="0">
                <a:latin typeface="Calibri"/>
                <a:cs typeface="Calibri"/>
              </a:rPr>
              <a:t> </a:t>
            </a:r>
            <a:r>
              <a:rPr sz="1941" spc="-4" dirty="0">
                <a:latin typeface="Calibri"/>
                <a:cs typeface="Calibri"/>
              </a:rPr>
              <a:t>and</a:t>
            </a:r>
            <a:r>
              <a:rPr sz="1941" spc="-13" dirty="0">
                <a:latin typeface="Calibri"/>
                <a:cs typeface="Calibri"/>
              </a:rPr>
              <a:t> </a:t>
            </a:r>
            <a:r>
              <a:rPr sz="1941" spc="-31" dirty="0">
                <a:latin typeface="Calibri"/>
                <a:cs typeface="Calibri"/>
              </a:rPr>
              <a:t>keys</a:t>
            </a:r>
            <a:endParaRPr sz="1941">
              <a:latin typeface="Calibri"/>
              <a:cs typeface="Calibri"/>
            </a:endParaRPr>
          </a:p>
          <a:p>
            <a:pPr marL="880269" lvl="1" indent="-455543">
              <a:buAutoNum type="arabicPeriod"/>
              <a:tabLst>
                <a:tab pos="879709" algn="l"/>
                <a:tab pos="880828" algn="l"/>
              </a:tabLst>
            </a:pPr>
            <a:r>
              <a:rPr sz="1941" spc="-4" dirty="0">
                <a:latin typeface="Calibri"/>
                <a:cs typeface="Calibri"/>
              </a:rPr>
              <a:t>Superposed</a:t>
            </a:r>
            <a:r>
              <a:rPr sz="1941" spc="-13" dirty="0">
                <a:latin typeface="Calibri"/>
                <a:cs typeface="Calibri"/>
              </a:rPr>
              <a:t> </a:t>
            </a:r>
            <a:r>
              <a:rPr sz="1941" spc="-18" dirty="0">
                <a:latin typeface="Calibri"/>
                <a:cs typeface="Calibri"/>
              </a:rPr>
              <a:t>data </a:t>
            </a:r>
            <a:r>
              <a:rPr sz="1941" spc="-9" dirty="0">
                <a:latin typeface="Calibri"/>
                <a:cs typeface="Calibri"/>
              </a:rPr>
              <a:t>set</a:t>
            </a:r>
            <a:endParaRPr sz="1941">
              <a:latin typeface="Calibri"/>
              <a:cs typeface="Calibri"/>
            </a:endParaRPr>
          </a:p>
          <a:p>
            <a:pPr lvl="1">
              <a:spcBef>
                <a:spcPts val="4"/>
              </a:spcBef>
              <a:buFont typeface="Calibri"/>
              <a:buAutoNum type="arabicPeriod"/>
            </a:pPr>
            <a:endParaRPr sz="1897">
              <a:latin typeface="Calibri"/>
              <a:cs typeface="Calibri"/>
            </a:endParaRPr>
          </a:p>
          <a:p>
            <a:pPr marL="324988" indent="-302575">
              <a:buFont typeface="Arial MT"/>
              <a:buChar char="•"/>
              <a:tabLst>
                <a:tab pos="324428" algn="l"/>
                <a:tab pos="324988" algn="l"/>
              </a:tabLst>
            </a:pPr>
            <a:r>
              <a:rPr sz="2206" spc="-13" dirty="0">
                <a:latin typeface="Calibri"/>
                <a:cs typeface="Calibri"/>
              </a:rPr>
              <a:t>Improve</a:t>
            </a:r>
            <a:r>
              <a:rPr sz="2206" spc="-18" dirty="0">
                <a:latin typeface="Calibri"/>
                <a:cs typeface="Calibri"/>
              </a:rPr>
              <a:t> </a:t>
            </a:r>
            <a:r>
              <a:rPr sz="2206" spc="-13" dirty="0">
                <a:latin typeface="Calibri"/>
                <a:cs typeface="Calibri"/>
              </a:rPr>
              <a:t>understanding</a:t>
            </a:r>
            <a:endParaRPr sz="2206">
              <a:latin typeface="Calibri"/>
              <a:cs typeface="Calibri"/>
            </a:endParaRPr>
          </a:p>
          <a:p>
            <a:pPr marL="880269" lvl="1" indent="-455543">
              <a:spcBef>
                <a:spcPts val="9"/>
              </a:spcBef>
              <a:buAutoNum type="arabicPeriod"/>
              <a:tabLst>
                <a:tab pos="879709" algn="l"/>
                <a:tab pos="880828" algn="l"/>
              </a:tabLst>
            </a:pPr>
            <a:r>
              <a:rPr sz="1941" spc="-9" dirty="0">
                <a:latin typeface="Calibri"/>
                <a:cs typeface="Calibri"/>
              </a:rPr>
              <a:t>Provide</a:t>
            </a:r>
            <a:r>
              <a:rPr sz="1941" spc="-13" dirty="0">
                <a:latin typeface="Calibri"/>
                <a:cs typeface="Calibri"/>
              </a:rPr>
              <a:t> </a:t>
            </a:r>
            <a:r>
              <a:rPr sz="1941" spc="-9" dirty="0">
                <a:latin typeface="Calibri"/>
                <a:cs typeface="Calibri"/>
              </a:rPr>
              <a:t>explanations </a:t>
            </a:r>
            <a:r>
              <a:rPr sz="1941" spc="-4" dirty="0">
                <a:latin typeface="Calibri"/>
                <a:cs typeface="Calibri"/>
              </a:rPr>
              <a:t>and</a:t>
            </a:r>
            <a:r>
              <a:rPr sz="1941" spc="-26" dirty="0">
                <a:latin typeface="Calibri"/>
                <a:cs typeface="Calibri"/>
              </a:rPr>
              <a:t> </a:t>
            </a:r>
            <a:r>
              <a:rPr sz="1941" spc="-18" dirty="0">
                <a:latin typeface="Calibri"/>
                <a:cs typeface="Calibri"/>
              </a:rPr>
              <a:t>draw</a:t>
            </a:r>
            <a:r>
              <a:rPr sz="1941" spc="-13" dirty="0">
                <a:latin typeface="Calibri"/>
                <a:cs typeface="Calibri"/>
              </a:rPr>
              <a:t> </a:t>
            </a:r>
            <a:r>
              <a:rPr sz="1941" spc="-9" dirty="0">
                <a:latin typeface="Calibri"/>
                <a:cs typeface="Calibri"/>
              </a:rPr>
              <a:t>conclusions</a:t>
            </a:r>
            <a:endParaRPr sz="1941">
              <a:latin typeface="Calibri"/>
              <a:cs typeface="Calibri"/>
            </a:endParaRPr>
          </a:p>
          <a:p>
            <a:pPr marL="880269" lvl="1" indent="-455543">
              <a:buAutoNum type="arabicPeriod"/>
              <a:tabLst>
                <a:tab pos="879709" algn="l"/>
                <a:tab pos="880828" algn="l"/>
              </a:tabLst>
            </a:pPr>
            <a:r>
              <a:rPr sz="1941" spc="-4" dirty="0">
                <a:latin typeface="Calibri"/>
                <a:cs typeface="Calibri"/>
              </a:rPr>
              <a:t>Use all</a:t>
            </a:r>
            <a:r>
              <a:rPr sz="1941" spc="-35" dirty="0">
                <a:latin typeface="Calibri"/>
                <a:cs typeface="Calibri"/>
              </a:rPr>
              <a:t> </a:t>
            </a:r>
            <a:r>
              <a:rPr sz="1941" spc="-13" dirty="0">
                <a:latin typeface="Calibri"/>
                <a:cs typeface="Calibri"/>
              </a:rPr>
              <a:t>available</a:t>
            </a:r>
            <a:r>
              <a:rPr sz="1941" spc="-35" dirty="0">
                <a:latin typeface="Calibri"/>
                <a:cs typeface="Calibri"/>
              </a:rPr>
              <a:t> </a:t>
            </a:r>
            <a:r>
              <a:rPr sz="1941" spc="-4" dirty="0">
                <a:latin typeface="Calibri"/>
                <a:cs typeface="Calibri"/>
              </a:rPr>
              <a:t>space</a:t>
            </a:r>
            <a:endParaRPr sz="1941">
              <a:latin typeface="Calibri"/>
              <a:cs typeface="Calibri"/>
            </a:endParaRPr>
          </a:p>
          <a:p>
            <a:pPr marL="880269" lvl="1" indent="-455543">
              <a:buAutoNum type="arabicPeriod"/>
              <a:tabLst>
                <a:tab pos="879709" algn="l"/>
                <a:tab pos="880828" algn="l"/>
              </a:tabLst>
            </a:pPr>
            <a:r>
              <a:rPr sz="1941" spc="-4" dirty="0">
                <a:latin typeface="Calibri"/>
                <a:cs typeface="Calibri"/>
              </a:rPr>
              <a:t>Align</a:t>
            </a:r>
            <a:r>
              <a:rPr sz="1941" spc="-44" dirty="0">
                <a:latin typeface="Calibri"/>
                <a:cs typeface="Calibri"/>
              </a:rPr>
              <a:t> </a:t>
            </a:r>
            <a:r>
              <a:rPr sz="1941" spc="-4" dirty="0">
                <a:latin typeface="Calibri"/>
                <a:cs typeface="Calibri"/>
              </a:rPr>
              <a:t>juxtaposed</a:t>
            </a:r>
            <a:r>
              <a:rPr sz="1941" spc="-57" dirty="0">
                <a:latin typeface="Calibri"/>
                <a:cs typeface="Calibri"/>
              </a:rPr>
              <a:t> </a:t>
            </a:r>
            <a:r>
              <a:rPr sz="1941" spc="-4" dirty="0">
                <a:latin typeface="Calibri"/>
                <a:cs typeface="Calibri"/>
              </a:rPr>
              <a:t>plots</a:t>
            </a:r>
            <a:endParaRPr sz="1941">
              <a:latin typeface="Calibri"/>
              <a:cs typeface="Calibri"/>
            </a:endParaRPr>
          </a:p>
          <a:p>
            <a:pPr marL="880269" lvl="1" indent="-455543">
              <a:buAutoNum type="arabicPeriod"/>
              <a:tabLst>
                <a:tab pos="879709" algn="l"/>
                <a:tab pos="880828" algn="l"/>
              </a:tabLst>
            </a:pPr>
            <a:r>
              <a:rPr sz="1941" spc="-4" dirty="0">
                <a:latin typeface="Calibri"/>
                <a:cs typeface="Calibri"/>
              </a:rPr>
              <a:t>Use</a:t>
            </a:r>
            <a:r>
              <a:rPr sz="1941" spc="9" dirty="0">
                <a:latin typeface="Calibri"/>
                <a:cs typeface="Calibri"/>
              </a:rPr>
              <a:t> </a:t>
            </a:r>
            <a:r>
              <a:rPr sz="1941" spc="-4" dirty="0">
                <a:latin typeface="Calibri"/>
                <a:cs typeface="Calibri"/>
              </a:rPr>
              <a:t>log </a:t>
            </a:r>
            <a:r>
              <a:rPr sz="1941" spc="-9" dirty="0">
                <a:latin typeface="Calibri"/>
                <a:cs typeface="Calibri"/>
              </a:rPr>
              <a:t>scales </a:t>
            </a:r>
            <a:r>
              <a:rPr sz="1941" spc="-4" dirty="0">
                <a:latin typeface="Calibri"/>
                <a:cs typeface="Calibri"/>
              </a:rPr>
              <a:t>when</a:t>
            </a:r>
            <a:r>
              <a:rPr sz="1941" spc="9" dirty="0">
                <a:latin typeface="Calibri"/>
                <a:cs typeface="Calibri"/>
              </a:rPr>
              <a:t> </a:t>
            </a:r>
            <a:r>
              <a:rPr sz="1941" spc="-13" dirty="0">
                <a:latin typeface="Calibri"/>
                <a:cs typeface="Calibri"/>
              </a:rPr>
              <a:t>appropriate</a:t>
            </a:r>
            <a:endParaRPr sz="1941">
              <a:latin typeface="Calibri"/>
              <a:cs typeface="Calibri"/>
            </a:endParaRPr>
          </a:p>
          <a:p>
            <a:pPr marL="880269" lvl="1" indent="-455543">
              <a:buAutoNum type="arabicPeriod"/>
              <a:tabLst>
                <a:tab pos="879709" algn="l"/>
                <a:tab pos="880828" algn="l"/>
              </a:tabLst>
            </a:pPr>
            <a:r>
              <a:rPr sz="1941" spc="-4" dirty="0">
                <a:latin typeface="Calibri"/>
                <a:cs typeface="Calibri"/>
              </a:rPr>
              <a:t>Bank</a:t>
            </a:r>
            <a:r>
              <a:rPr sz="1941" spc="-26" dirty="0">
                <a:latin typeface="Calibri"/>
                <a:cs typeface="Calibri"/>
              </a:rPr>
              <a:t> </a:t>
            </a:r>
            <a:r>
              <a:rPr sz="1941" spc="-18" dirty="0">
                <a:latin typeface="Calibri"/>
                <a:cs typeface="Calibri"/>
              </a:rPr>
              <a:t>to</a:t>
            </a:r>
            <a:r>
              <a:rPr sz="1941" spc="-4" dirty="0">
                <a:latin typeface="Calibri"/>
                <a:cs typeface="Calibri"/>
              </a:rPr>
              <a:t> </a:t>
            </a:r>
            <a:r>
              <a:rPr sz="1941" spc="13" dirty="0">
                <a:latin typeface="Cambria Math"/>
                <a:cs typeface="Cambria Math"/>
              </a:rPr>
              <a:t>45</a:t>
            </a:r>
            <a:r>
              <a:rPr sz="2118" spc="19" baseline="27777" dirty="0">
                <a:latin typeface="Cambria Math"/>
                <a:cs typeface="Cambria Math"/>
              </a:rPr>
              <a:t>0</a:t>
            </a:r>
            <a:endParaRPr sz="2118" baseline="27777">
              <a:latin typeface="Cambria Math"/>
              <a:cs typeface="Cambria Math"/>
            </a:endParaRPr>
          </a:p>
        </p:txBody>
      </p:sp>
    </p:spTree>
    <p:extLst>
      <p:ext uri="{BB962C8B-B14F-4D97-AF65-F5344CB8AC3E}">
        <p14:creationId xmlns:p14="http://schemas.microsoft.com/office/powerpoint/2010/main" val="1215830021"/>
      </p:ext>
    </p:extLst>
  </p:cSld>
  <p:clrMapOvr>
    <a:masterClrMapping/>
  </p:clrMapOvr>
  <p:transition spd="slow">
    <p:pull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318284" y="4305298"/>
            <a:ext cx="1595718" cy="33723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2118" spc="-4" dirty="0">
                <a:latin typeface="Calibri"/>
                <a:cs typeface="Calibri"/>
              </a:rPr>
              <a:t>3</a:t>
            </a:r>
            <a:r>
              <a:rPr sz="2118" b="1" spc="-4" dirty="0">
                <a:latin typeface="Calibri"/>
                <a:cs typeface="Calibri"/>
              </a:rPr>
              <a:t>D</a:t>
            </a:r>
            <a:r>
              <a:rPr sz="2118" spc="-4" dirty="0">
                <a:latin typeface="Calibri"/>
                <a:cs typeface="Calibri"/>
              </a:rPr>
              <a:t>+time</a:t>
            </a:r>
            <a:r>
              <a:rPr sz="2118" spc="-53" dirty="0">
                <a:latin typeface="Calibri"/>
                <a:cs typeface="Calibri"/>
              </a:rPr>
              <a:t> </a:t>
            </a:r>
            <a:r>
              <a:rPr sz="2118" spc="-4" dirty="0">
                <a:latin typeface="Calibri"/>
                <a:cs typeface="Calibri"/>
              </a:rPr>
              <a:t>(</a:t>
            </a:r>
            <a:r>
              <a:rPr sz="2118" i="1" spc="-4" dirty="0">
                <a:latin typeface="Calibri"/>
                <a:cs typeface="Calibri"/>
              </a:rPr>
              <a:t>n</a:t>
            </a:r>
            <a:r>
              <a:rPr sz="2118" spc="-4" dirty="0">
                <a:latin typeface="Calibri"/>
                <a:cs typeface="Calibri"/>
              </a:rPr>
              <a:t>&lt;4)</a:t>
            </a:r>
            <a:endParaRPr sz="2118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732030" y="4274370"/>
            <a:ext cx="2643468" cy="390982"/>
          </a:xfrm>
          <a:prstGeom prst="rect">
            <a:avLst/>
          </a:prstGeom>
        </p:spPr>
        <p:txBody>
          <a:bodyPr vert="horz" wrap="square" lIns="0" tIns="10646" rIns="0" bIns="0" rtlCol="0">
            <a:spAutoFit/>
          </a:bodyPr>
          <a:lstStyle/>
          <a:p>
            <a:pPr marL="11206">
              <a:spcBef>
                <a:spcPts val="84"/>
              </a:spcBef>
            </a:pPr>
            <a:r>
              <a:rPr sz="2471" spc="-9" dirty="0">
                <a:latin typeface="Calibri"/>
                <a:cs typeface="Calibri"/>
              </a:rPr>
              <a:t>Scalar/vector/tensor</a:t>
            </a:r>
            <a:endParaRPr sz="2471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121994" y="3646392"/>
            <a:ext cx="2214843" cy="201367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235" spc="-9" dirty="0">
                <a:latin typeface="Calibri"/>
                <a:cs typeface="Calibri"/>
              </a:rPr>
              <a:t>Source:</a:t>
            </a:r>
            <a:r>
              <a:rPr sz="1235" spc="-18" dirty="0">
                <a:latin typeface="Calibri"/>
                <a:cs typeface="Calibri"/>
              </a:rPr>
              <a:t> </a:t>
            </a:r>
            <a:r>
              <a:rPr sz="1235" spc="-4" dirty="0">
                <a:latin typeface="Calibri"/>
                <a:cs typeface="Calibri"/>
              </a:rPr>
              <a:t>VIS,</a:t>
            </a:r>
            <a:r>
              <a:rPr sz="1235" spc="-9" dirty="0">
                <a:latin typeface="Calibri"/>
                <a:cs typeface="Calibri"/>
              </a:rPr>
              <a:t> </a:t>
            </a:r>
            <a:r>
              <a:rPr sz="1235" spc="-4" dirty="0">
                <a:latin typeface="Calibri"/>
                <a:cs typeface="Calibri"/>
              </a:rPr>
              <a:t>University </a:t>
            </a:r>
            <a:r>
              <a:rPr sz="1235" dirty="0">
                <a:latin typeface="Calibri"/>
                <a:cs typeface="Calibri"/>
              </a:rPr>
              <a:t>of</a:t>
            </a:r>
            <a:r>
              <a:rPr sz="1235" spc="-18" dirty="0">
                <a:latin typeface="Calibri"/>
                <a:cs typeface="Calibri"/>
              </a:rPr>
              <a:t> </a:t>
            </a:r>
            <a:r>
              <a:rPr sz="1235" spc="-9" dirty="0">
                <a:latin typeface="Calibri"/>
                <a:cs typeface="Calibri"/>
              </a:rPr>
              <a:t>Stuttgart</a:t>
            </a:r>
            <a:endParaRPr sz="1235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59758" y="4892039"/>
            <a:ext cx="7779124" cy="33618"/>
          </a:xfrm>
          <a:custGeom>
            <a:avLst/>
            <a:gdLst/>
            <a:ahLst/>
            <a:cxnLst/>
            <a:rect l="l" t="t" r="r" b="b"/>
            <a:pathLst>
              <a:path w="8816340" h="38100">
                <a:moveTo>
                  <a:pt x="8816339" y="38099"/>
                </a:moveTo>
                <a:lnTo>
                  <a:pt x="8816339" y="0"/>
                </a:lnTo>
                <a:lnTo>
                  <a:pt x="0" y="0"/>
                </a:lnTo>
                <a:lnTo>
                  <a:pt x="0" y="38099"/>
                </a:lnTo>
                <a:lnTo>
                  <a:pt x="8816339" y="38099"/>
                </a:lnTo>
                <a:close/>
              </a:path>
            </a:pathLst>
          </a:custGeom>
          <a:solidFill>
            <a:srgbClr val="497EBA"/>
          </a:solidFill>
        </p:spPr>
        <p:txBody>
          <a:bodyPr wrap="square" lIns="0" tIns="0" rIns="0" bIns="0" rtlCol="0"/>
          <a:lstStyle/>
          <a:p>
            <a:endParaRPr sz="2118"/>
          </a:p>
        </p:txBody>
      </p:sp>
      <p:sp>
        <p:nvSpPr>
          <p:cNvPr id="6" name="object 6"/>
          <p:cNvSpPr txBox="1"/>
          <p:nvPr/>
        </p:nvSpPr>
        <p:spPr>
          <a:xfrm>
            <a:off x="829235" y="5237179"/>
            <a:ext cx="1860176" cy="33723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2118" spc="-13" dirty="0">
                <a:latin typeface="Calibri"/>
                <a:cs typeface="Calibri"/>
              </a:rPr>
              <a:t>Information</a:t>
            </a:r>
            <a:r>
              <a:rPr sz="2118" spc="-49" dirty="0">
                <a:latin typeface="Calibri"/>
                <a:cs typeface="Calibri"/>
              </a:rPr>
              <a:t> </a:t>
            </a:r>
            <a:r>
              <a:rPr sz="2118" spc="-13" dirty="0">
                <a:latin typeface="Calibri"/>
                <a:cs typeface="Calibri"/>
              </a:rPr>
              <a:t>data</a:t>
            </a:r>
            <a:endParaRPr sz="2118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567055" y="5237179"/>
            <a:ext cx="963706" cy="33723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2118" i="1" dirty="0">
                <a:latin typeface="Calibri"/>
                <a:cs typeface="Calibri"/>
              </a:rPr>
              <a:t>n</a:t>
            </a:r>
            <a:r>
              <a:rPr sz="2118" b="1" dirty="0">
                <a:latin typeface="Calibri"/>
                <a:cs typeface="Calibri"/>
              </a:rPr>
              <a:t>D</a:t>
            </a:r>
            <a:r>
              <a:rPr sz="2118" b="1" spc="-66" dirty="0">
                <a:latin typeface="Calibri"/>
                <a:cs typeface="Calibri"/>
              </a:rPr>
              <a:t> </a:t>
            </a:r>
            <a:r>
              <a:rPr sz="2118" spc="-4" dirty="0">
                <a:latin typeface="Calibri"/>
                <a:cs typeface="Calibri"/>
              </a:rPr>
              <a:t>(</a:t>
            </a:r>
            <a:r>
              <a:rPr sz="2118" i="1" spc="-4" dirty="0">
                <a:latin typeface="Calibri"/>
                <a:cs typeface="Calibri"/>
              </a:rPr>
              <a:t>n</a:t>
            </a:r>
            <a:r>
              <a:rPr sz="2118" spc="-4" dirty="0">
                <a:latin typeface="Calibri"/>
                <a:cs typeface="Calibri"/>
              </a:rPr>
              <a:t>&gt;3)</a:t>
            </a:r>
            <a:endParaRPr sz="2118">
              <a:latin typeface="Calibri"/>
              <a:cs typeface="Calibri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92096" y="1099735"/>
            <a:ext cx="4985308" cy="2439621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1146585" y="4281094"/>
            <a:ext cx="1546972" cy="33723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2118" spc="-4" dirty="0">
                <a:latin typeface="Calibri"/>
                <a:cs typeface="Calibri"/>
              </a:rPr>
              <a:t>Scientific</a:t>
            </a:r>
            <a:r>
              <a:rPr sz="2118" spc="-71" dirty="0">
                <a:latin typeface="Calibri"/>
                <a:cs typeface="Calibri"/>
              </a:rPr>
              <a:t> </a:t>
            </a:r>
            <a:r>
              <a:rPr sz="2118" spc="-13" dirty="0">
                <a:latin typeface="Calibri"/>
                <a:cs typeface="Calibri"/>
              </a:rPr>
              <a:t>data</a:t>
            </a:r>
            <a:endParaRPr sz="2118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732031" y="5186080"/>
            <a:ext cx="1972796" cy="390982"/>
          </a:xfrm>
          <a:prstGeom prst="rect">
            <a:avLst/>
          </a:prstGeom>
        </p:spPr>
        <p:txBody>
          <a:bodyPr vert="horz" wrap="square" lIns="0" tIns="10646" rIns="0" bIns="0" rtlCol="0">
            <a:spAutoFit/>
          </a:bodyPr>
          <a:lstStyle/>
          <a:p>
            <a:pPr marL="11206">
              <a:spcBef>
                <a:spcPts val="84"/>
              </a:spcBef>
            </a:pPr>
            <a:r>
              <a:rPr sz="2471" spc="-13" dirty="0">
                <a:latin typeface="Calibri"/>
                <a:cs typeface="Calibri"/>
              </a:rPr>
              <a:t>Heterogeneous</a:t>
            </a:r>
            <a:endParaRPr sz="2471">
              <a:latin typeface="Calibri"/>
              <a:cs typeface="Calibri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661147" y="120773"/>
            <a:ext cx="2974040" cy="771215"/>
          </a:xfrm>
          <a:prstGeom prst="rect">
            <a:avLst/>
          </a:prstGeom>
        </p:spPr>
        <p:txBody>
          <a:bodyPr vert="horz" wrap="square" lIns="0" tIns="10646" rIns="0" bIns="0" rtlCol="0" anchor="b">
            <a:spAutoFit/>
          </a:bodyPr>
          <a:lstStyle/>
          <a:p>
            <a:pPr marL="11206">
              <a:spcBef>
                <a:spcPts val="84"/>
              </a:spcBef>
            </a:pPr>
            <a:r>
              <a:rPr sz="2471" spc="-13" dirty="0">
                <a:solidFill>
                  <a:srgbClr val="000000"/>
                </a:solidFill>
              </a:rPr>
              <a:t>Data</a:t>
            </a:r>
            <a:r>
              <a:rPr sz="2471" spc="-9" dirty="0">
                <a:solidFill>
                  <a:srgbClr val="000000"/>
                </a:solidFill>
              </a:rPr>
              <a:t> </a:t>
            </a:r>
            <a:r>
              <a:rPr sz="2471" spc="-13" dirty="0">
                <a:solidFill>
                  <a:srgbClr val="000000"/>
                </a:solidFill>
              </a:rPr>
              <a:t>we</a:t>
            </a:r>
            <a:r>
              <a:rPr sz="2471" spc="-9" dirty="0">
                <a:solidFill>
                  <a:srgbClr val="000000"/>
                </a:solidFill>
              </a:rPr>
              <a:t> </a:t>
            </a:r>
            <a:r>
              <a:rPr sz="2471" spc="-18" dirty="0">
                <a:solidFill>
                  <a:srgbClr val="000000"/>
                </a:solidFill>
              </a:rPr>
              <a:t>are</a:t>
            </a:r>
            <a:r>
              <a:rPr sz="2471" spc="4" dirty="0">
                <a:solidFill>
                  <a:srgbClr val="000000"/>
                </a:solidFill>
              </a:rPr>
              <a:t> </a:t>
            </a:r>
            <a:r>
              <a:rPr sz="2471" spc="-4" dirty="0">
                <a:solidFill>
                  <a:srgbClr val="000000"/>
                </a:solidFill>
              </a:rPr>
              <a:t>discussing</a:t>
            </a:r>
            <a:endParaRPr sz="2471"/>
          </a:p>
        </p:txBody>
      </p:sp>
    </p:spTree>
    <p:extLst>
      <p:ext uri="{BB962C8B-B14F-4D97-AF65-F5344CB8AC3E}">
        <p14:creationId xmlns:p14="http://schemas.microsoft.com/office/powerpoint/2010/main" val="466010891"/>
      </p:ext>
    </p:extLst>
  </p:cSld>
  <p:clrMapOvr>
    <a:masterClrMapping/>
  </p:clrMapOvr>
  <p:transition spd="slow">
    <p:pull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4212335" y="6641590"/>
            <a:ext cx="697991" cy="2164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279391" y="6669022"/>
            <a:ext cx="594360" cy="1889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262501" y="6669086"/>
            <a:ext cx="596900" cy="189230"/>
          </a:xfrm>
          <a:custGeom>
            <a:avLst/>
            <a:gdLst/>
            <a:ahLst/>
            <a:cxnLst/>
            <a:rect l="l" t="t" r="r" b="b"/>
            <a:pathLst>
              <a:path w="596900" h="189229">
                <a:moveTo>
                  <a:pt x="596900" y="188910"/>
                </a:moveTo>
                <a:lnTo>
                  <a:pt x="596900" y="0"/>
                </a:lnTo>
                <a:lnTo>
                  <a:pt x="0" y="0"/>
                </a:lnTo>
                <a:lnTo>
                  <a:pt x="0" y="188910"/>
                </a:lnTo>
                <a:lnTo>
                  <a:pt x="596900" y="188910"/>
                </a:lnTo>
                <a:close/>
              </a:path>
            </a:pathLst>
          </a:custGeom>
          <a:solidFill>
            <a:srgbClr val="12307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262501" y="6669086"/>
            <a:ext cx="596900" cy="189230"/>
          </a:xfrm>
          <a:custGeom>
            <a:avLst/>
            <a:gdLst/>
            <a:ahLst/>
            <a:cxnLst/>
            <a:rect l="l" t="t" r="r" b="b"/>
            <a:pathLst>
              <a:path w="596900" h="189229">
                <a:moveTo>
                  <a:pt x="596900" y="188910"/>
                </a:moveTo>
                <a:lnTo>
                  <a:pt x="596900" y="0"/>
                </a:lnTo>
                <a:lnTo>
                  <a:pt x="0" y="0"/>
                </a:lnTo>
                <a:lnTo>
                  <a:pt x="0" y="188910"/>
                </a:lnTo>
              </a:path>
            </a:pathLst>
          </a:custGeom>
          <a:ln w="9525">
            <a:solidFill>
              <a:srgbClr val="12307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67537" y="2780919"/>
            <a:ext cx="1727835" cy="1868805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endParaRPr sz="2150">
              <a:latin typeface="Times New Roman"/>
              <a:cs typeface="Times New Roman"/>
            </a:endParaRPr>
          </a:p>
          <a:p>
            <a:pPr marL="410845" marR="320675" indent="-1270" algn="ctr">
              <a:lnSpc>
                <a:spcPct val="100000"/>
              </a:lnSpc>
            </a:pPr>
            <a:r>
              <a:rPr sz="1800" spc="-10" dirty="0">
                <a:solidFill>
                  <a:srgbClr val="C00000"/>
                </a:solidFill>
                <a:latin typeface="Verdana"/>
                <a:cs typeface="Verdana"/>
              </a:rPr>
              <a:t>But  </a:t>
            </a:r>
            <a:r>
              <a:rPr sz="1800" dirty="0">
                <a:solidFill>
                  <a:srgbClr val="C00000"/>
                </a:solidFill>
                <a:latin typeface="Verdana"/>
                <a:cs typeface="Verdana"/>
              </a:rPr>
              <a:t>s</a:t>
            </a:r>
            <a:r>
              <a:rPr sz="1800" spc="-15" dirty="0">
                <a:solidFill>
                  <a:srgbClr val="C00000"/>
                </a:solidFill>
                <a:latin typeface="Verdana"/>
                <a:cs typeface="Verdana"/>
              </a:rPr>
              <a:t>h</a:t>
            </a:r>
            <a:r>
              <a:rPr sz="1800" dirty="0">
                <a:solidFill>
                  <a:srgbClr val="C00000"/>
                </a:solidFill>
                <a:latin typeface="Verdana"/>
                <a:cs typeface="Verdana"/>
              </a:rPr>
              <a:t>ad</a:t>
            </a:r>
            <a:r>
              <a:rPr sz="1800" spc="10" dirty="0">
                <a:solidFill>
                  <a:srgbClr val="C00000"/>
                </a:solidFill>
                <a:latin typeface="Verdana"/>
                <a:cs typeface="Verdana"/>
              </a:rPr>
              <a:t>o</a:t>
            </a:r>
            <a:r>
              <a:rPr sz="1800" spc="-10" dirty="0">
                <a:solidFill>
                  <a:srgbClr val="C00000"/>
                </a:solidFill>
                <a:latin typeface="Verdana"/>
                <a:cs typeface="Verdana"/>
              </a:rPr>
              <a:t>w</a:t>
            </a:r>
            <a:r>
              <a:rPr sz="1800" dirty="0">
                <a:solidFill>
                  <a:srgbClr val="C00000"/>
                </a:solidFill>
                <a:latin typeface="Verdana"/>
                <a:cs typeface="Verdana"/>
              </a:rPr>
              <a:t>s  are </a:t>
            </a:r>
            <a:r>
              <a:rPr sz="1800" spc="-5" dirty="0">
                <a:solidFill>
                  <a:srgbClr val="C00000"/>
                </a:solidFill>
                <a:latin typeface="Verdana"/>
                <a:cs typeface="Verdana"/>
              </a:rPr>
              <a:t>not  </a:t>
            </a:r>
            <a:r>
              <a:rPr sz="1800" dirty="0">
                <a:solidFill>
                  <a:srgbClr val="C00000"/>
                </a:solidFill>
                <a:latin typeface="Verdana"/>
                <a:cs typeface="Verdana"/>
              </a:rPr>
              <a:t>reality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955921" y="4603889"/>
            <a:ext cx="3851021" cy="181419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4242480" y="4808954"/>
            <a:ext cx="517525" cy="1519555"/>
          </a:xfrm>
          <a:prstGeom prst="rect">
            <a:avLst/>
          </a:prstGeom>
        </p:spPr>
        <p:txBody>
          <a:bodyPr vert="vert270" wrap="square" lIns="0" tIns="14604" rIns="0" bIns="0" rtlCol="0">
            <a:spAutoFit/>
          </a:bodyPr>
          <a:lstStyle/>
          <a:p>
            <a:pPr marL="12700" marR="5080" indent="441959">
              <a:lnSpc>
                <a:spcPct val="100000"/>
              </a:lnSpc>
              <a:spcBef>
                <a:spcPts val="114"/>
              </a:spcBef>
            </a:pPr>
            <a:r>
              <a:rPr sz="1600" dirty="0">
                <a:solidFill>
                  <a:srgbClr val="C00000"/>
                </a:solidFill>
                <a:latin typeface="Verdana"/>
                <a:cs typeface="Verdana"/>
              </a:rPr>
              <a:t>Vis</a:t>
            </a:r>
            <a:r>
              <a:rPr sz="1600" spc="-15" dirty="0">
                <a:solidFill>
                  <a:srgbClr val="C00000"/>
                </a:solidFill>
                <a:latin typeface="Verdana"/>
                <a:cs typeface="Verdana"/>
              </a:rPr>
              <a:t>u</a:t>
            </a:r>
            <a:r>
              <a:rPr sz="1600" spc="-10" dirty="0">
                <a:solidFill>
                  <a:srgbClr val="C00000"/>
                </a:solidFill>
                <a:latin typeface="Verdana"/>
                <a:cs typeface="Verdana"/>
              </a:rPr>
              <a:t>a</a:t>
            </a:r>
            <a:r>
              <a:rPr sz="1600" dirty="0">
                <a:solidFill>
                  <a:srgbClr val="C00000"/>
                </a:solidFill>
                <a:latin typeface="Verdana"/>
                <a:cs typeface="Verdana"/>
              </a:rPr>
              <a:t>l </a:t>
            </a:r>
            <a:r>
              <a:rPr sz="1600" spc="5" dirty="0">
                <a:solidFill>
                  <a:srgbClr val="C00000"/>
                </a:solidFill>
                <a:latin typeface="Verdana"/>
                <a:cs typeface="Verdana"/>
              </a:rPr>
              <a:t>r</a:t>
            </a:r>
            <a:r>
              <a:rPr sz="1600" dirty="0">
                <a:solidFill>
                  <a:srgbClr val="C00000"/>
                </a:solidFill>
                <a:latin typeface="Verdana"/>
                <a:cs typeface="Verdana"/>
              </a:rPr>
              <a:t>e</a:t>
            </a:r>
            <a:r>
              <a:rPr sz="1600" spc="5" dirty="0">
                <a:solidFill>
                  <a:srgbClr val="C00000"/>
                </a:solidFill>
                <a:latin typeface="Verdana"/>
                <a:cs typeface="Verdana"/>
              </a:rPr>
              <a:t>pr</a:t>
            </a:r>
            <a:r>
              <a:rPr sz="1600" dirty="0">
                <a:solidFill>
                  <a:srgbClr val="C00000"/>
                </a:solidFill>
                <a:latin typeface="Verdana"/>
                <a:cs typeface="Verdana"/>
              </a:rPr>
              <a:t>ese</a:t>
            </a:r>
            <a:r>
              <a:rPr sz="1600" spc="-10" dirty="0">
                <a:solidFill>
                  <a:srgbClr val="C00000"/>
                </a:solidFill>
                <a:latin typeface="Verdana"/>
                <a:cs typeface="Verdana"/>
              </a:rPr>
              <a:t>ntati</a:t>
            </a:r>
            <a:r>
              <a:rPr sz="1600" spc="5" dirty="0">
                <a:solidFill>
                  <a:srgbClr val="C00000"/>
                </a:solidFill>
                <a:latin typeface="Verdana"/>
                <a:cs typeface="Verdana"/>
              </a:rPr>
              <a:t>o</a:t>
            </a:r>
            <a:r>
              <a:rPr sz="1600" dirty="0">
                <a:solidFill>
                  <a:srgbClr val="C00000"/>
                </a:solidFill>
                <a:latin typeface="Verdana"/>
                <a:cs typeface="Verdana"/>
              </a:rPr>
              <a:t>n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595871" y="4197096"/>
            <a:ext cx="469392" cy="41148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654545" y="4223639"/>
            <a:ext cx="353060" cy="311150"/>
          </a:xfrm>
          <a:custGeom>
            <a:avLst/>
            <a:gdLst/>
            <a:ahLst/>
            <a:cxnLst/>
            <a:rect l="l" t="t" r="r" b="b"/>
            <a:pathLst>
              <a:path w="353059" h="311150">
                <a:moveTo>
                  <a:pt x="353059" y="155448"/>
                </a:moveTo>
                <a:lnTo>
                  <a:pt x="0" y="155448"/>
                </a:lnTo>
                <a:lnTo>
                  <a:pt x="176529" y="310896"/>
                </a:lnTo>
                <a:lnTo>
                  <a:pt x="353059" y="155448"/>
                </a:lnTo>
                <a:close/>
              </a:path>
              <a:path w="353059" h="311150">
                <a:moveTo>
                  <a:pt x="264795" y="0"/>
                </a:moveTo>
                <a:lnTo>
                  <a:pt x="88264" y="0"/>
                </a:lnTo>
                <a:lnTo>
                  <a:pt x="88264" y="155448"/>
                </a:lnTo>
                <a:lnTo>
                  <a:pt x="264795" y="155448"/>
                </a:lnTo>
                <a:lnTo>
                  <a:pt x="264795" y="0"/>
                </a:lnTo>
                <a:close/>
              </a:path>
            </a:pathLst>
          </a:custGeom>
          <a:solidFill>
            <a:srgbClr val="12307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654545" y="4223639"/>
            <a:ext cx="353060" cy="311150"/>
          </a:xfrm>
          <a:custGeom>
            <a:avLst/>
            <a:gdLst/>
            <a:ahLst/>
            <a:cxnLst/>
            <a:rect l="l" t="t" r="r" b="b"/>
            <a:pathLst>
              <a:path w="353059" h="311150">
                <a:moveTo>
                  <a:pt x="0" y="155448"/>
                </a:moveTo>
                <a:lnTo>
                  <a:pt x="88264" y="155448"/>
                </a:lnTo>
                <a:lnTo>
                  <a:pt x="88264" y="0"/>
                </a:lnTo>
                <a:lnTo>
                  <a:pt x="264795" y="0"/>
                </a:lnTo>
                <a:lnTo>
                  <a:pt x="264795" y="155448"/>
                </a:lnTo>
                <a:lnTo>
                  <a:pt x="353059" y="155448"/>
                </a:lnTo>
                <a:lnTo>
                  <a:pt x="176529" y="310896"/>
                </a:lnTo>
                <a:lnTo>
                  <a:pt x="0" y="155448"/>
                </a:lnTo>
                <a:close/>
              </a:path>
            </a:pathLst>
          </a:custGeom>
          <a:ln w="9525">
            <a:solidFill>
              <a:srgbClr val="12307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2603754" y="4505959"/>
            <a:ext cx="1285240" cy="14789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1600" dirty="0">
                <a:solidFill>
                  <a:srgbClr val="C00000"/>
                </a:solidFill>
                <a:latin typeface="Verdana"/>
                <a:cs typeface="Verdana"/>
              </a:rPr>
              <a:t>But which  kind </a:t>
            </a:r>
            <a:r>
              <a:rPr sz="1600" spc="5" dirty="0">
                <a:solidFill>
                  <a:srgbClr val="C00000"/>
                </a:solidFill>
                <a:latin typeface="Verdana"/>
                <a:cs typeface="Verdana"/>
              </a:rPr>
              <a:t>of  </a:t>
            </a:r>
            <a:r>
              <a:rPr sz="1600" spc="10" dirty="0">
                <a:solidFill>
                  <a:srgbClr val="C00000"/>
                </a:solidFill>
                <a:latin typeface="Verdana"/>
                <a:cs typeface="Verdana"/>
              </a:rPr>
              <a:t>v</a:t>
            </a:r>
            <a:r>
              <a:rPr sz="1600" spc="-15" dirty="0">
                <a:solidFill>
                  <a:srgbClr val="C00000"/>
                </a:solidFill>
                <a:latin typeface="Verdana"/>
                <a:cs typeface="Verdana"/>
              </a:rPr>
              <a:t>i</a:t>
            </a:r>
            <a:r>
              <a:rPr sz="1600" spc="5" dirty="0">
                <a:solidFill>
                  <a:srgbClr val="C00000"/>
                </a:solidFill>
                <a:latin typeface="Verdana"/>
                <a:cs typeface="Verdana"/>
              </a:rPr>
              <a:t>s</a:t>
            </a:r>
            <a:r>
              <a:rPr sz="1600" spc="-5" dirty="0">
                <a:solidFill>
                  <a:srgbClr val="C00000"/>
                </a:solidFill>
                <a:latin typeface="Verdana"/>
                <a:cs typeface="Verdana"/>
              </a:rPr>
              <a:t>ua</a:t>
            </a:r>
            <a:r>
              <a:rPr sz="1600" spc="-15" dirty="0">
                <a:solidFill>
                  <a:srgbClr val="C00000"/>
                </a:solidFill>
                <a:latin typeface="Verdana"/>
                <a:cs typeface="Verdana"/>
              </a:rPr>
              <a:t>li</a:t>
            </a:r>
            <a:r>
              <a:rPr sz="1600" spc="-5" dirty="0">
                <a:solidFill>
                  <a:srgbClr val="C00000"/>
                </a:solidFill>
                <a:latin typeface="Verdana"/>
                <a:cs typeface="Verdana"/>
              </a:rPr>
              <a:t>za</a:t>
            </a:r>
            <a:r>
              <a:rPr sz="1600" spc="-15" dirty="0">
                <a:solidFill>
                  <a:srgbClr val="C00000"/>
                </a:solidFill>
                <a:latin typeface="Verdana"/>
                <a:cs typeface="Verdana"/>
              </a:rPr>
              <a:t>ti</a:t>
            </a:r>
            <a:r>
              <a:rPr sz="1600" spc="10" dirty="0">
                <a:solidFill>
                  <a:srgbClr val="C00000"/>
                </a:solidFill>
                <a:latin typeface="Verdana"/>
                <a:cs typeface="Verdana"/>
              </a:rPr>
              <a:t>o</a:t>
            </a:r>
            <a:r>
              <a:rPr sz="1600" dirty="0">
                <a:solidFill>
                  <a:srgbClr val="C00000"/>
                </a:solidFill>
                <a:latin typeface="Verdana"/>
                <a:cs typeface="Verdana"/>
              </a:rPr>
              <a:t>n  could better  represent  </a:t>
            </a:r>
            <a:r>
              <a:rPr sz="1600" spc="-5" dirty="0">
                <a:solidFill>
                  <a:srgbClr val="C00000"/>
                </a:solidFill>
                <a:latin typeface="Verdana"/>
                <a:cs typeface="Verdana"/>
              </a:rPr>
              <a:t>the</a:t>
            </a:r>
            <a:r>
              <a:rPr sz="1600" spc="-105" dirty="0">
                <a:solidFill>
                  <a:srgbClr val="C00000"/>
                </a:solidFill>
                <a:latin typeface="Verdana"/>
                <a:cs typeface="Verdana"/>
              </a:rPr>
              <a:t> </a:t>
            </a:r>
            <a:r>
              <a:rPr sz="1600" dirty="0">
                <a:solidFill>
                  <a:srgbClr val="C00000"/>
                </a:solidFill>
                <a:latin typeface="Verdana"/>
                <a:cs typeface="Verdana"/>
              </a:rPr>
              <a:t>data?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467537" y="2780919"/>
            <a:ext cx="1727454" cy="372465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90627" y="1529334"/>
            <a:ext cx="2249170" cy="990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1600" spc="10" dirty="0">
                <a:solidFill>
                  <a:srgbClr val="123076"/>
                </a:solidFill>
                <a:latin typeface="Verdana"/>
                <a:cs typeface="Verdana"/>
              </a:rPr>
              <a:t>In </a:t>
            </a:r>
            <a:r>
              <a:rPr sz="1600" spc="-10" dirty="0">
                <a:solidFill>
                  <a:srgbClr val="123076"/>
                </a:solidFill>
                <a:latin typeface="Verdana"/>
                <a:cs typeface="Verdana"/>
              </a:rPr>
              <a:t>Plato’s </a:t>
            </a:r>
            <a:r>
              <a:rPr sz="1600" dirty="0">
                <a:solidFill>
                  <a:srgbClr val="123076"/>
                </a:solidFill>
                <a:latin typeface="Verdana"/>
                <a:cs typeface="Verdana"/>
              </a:rPr>
              <a:t>allegory </a:t>
            </a:r>
            <a:r>
              <a:rPr sz="1600" spc="5" dirty="0">
                <a:solidFill>
                  <a:srgbClr val="123076"/>
                </a:solidFill>
                <a:latin typeface="Verdana"/>
                <a:cs typeface="Verdana"/>
              </a:rPr>
              <a:t>of  </a:t>
            </a:r>
            <a:r>
              <a:rPr sz="1600" spc="-5" dirty="0">
                <a:solidFill>
                  <a:srgbClr val="123076"/>
                </a:solidFill>
                <a:latin typeface="Verdana"/>
                <a:cs typeface="Verdana"/>
              </a:rPr>
              <a:t>the </a:t>
            </a:r>
            <a:r>
              <a:rPr sz="1600" spc="-10" dirty="0">
                <a:solidFill>
                  <a:srgbClr val="123076"/>
                </a:solidFill>
                <a:latin typeface="Verdana"/>
                <a:cs typeface="Verdana"/>
              </a:rPr>
              <a:t>cave </a:t>
            </a:r>
            <a:r>
              <a:rPr sz="1600" spc="-5" dirty="0">
                <a:solidFill>
                  <a:srgbClr val="123076"/>
                </a:solidFill>
                <a:latin typeface="Verdana"/>
                <a:cs typeface="Verdana"/>
              </a:rPr>
              <a:t>the</a:t>
            </a:r>
            <a:r>
              <a:rPr sz="1600" spc="-75" dirty="0">
                <a:solidFill>
                  <a:srgbClr val="123076"/>
                </a:solidFill>
                <a:latin typeface="Verdana"/>
                <a:cs typeface="Verdana"/>
              </a:rPr>
              <a:t> </a:t>
            </a:r>
            <a:r>
              <a:rPr sz="1600" spc="5" dirty="0">
                <a:solidFill>
                  <a:srgbClr val="123076"/>
                </a:solidFill>
                <a:latin typeface="Verdana"/>
                <a:cs typeface="Verdana"/>
              </a:rPr>
              <a:t>shadows  of real </a:t>
            </a:r>
            <a:r>
              <a:rPr sz="1600" dirty="0">
                <a:solidFill>
                  <a:srgbClr val="123076"/>
                </a:solidFill>
                <a:latin typeface="Verdana"/>
                <a:cs typeface="Verdana"/>
              </a:rPr>
              <a:t>objects </a:t>
            </a:r>
            <a:r>
              <a:rPr sz="1600" spc="-5" dirty="0">
                <a:solidFill>
                  <a:srgbClr val="123076"/>
                </a:solidFill>
                <a:latin typeface="Verdana"/>
                <a:cs typeface="Verdana"/>
              </a:rPr>
              <a:t>is all  the </a:t>
            </a:r>
            <a:r>
              <a:rPr sz="1600" dirty="0">
                <a:solidFill>
                  <a:srgbClr val="123076"/>
                </a:solidFill>
                <a:latin typeface="Verdana"/>
                <a:cs typeface="Verdana"/>
              </a:rPr>
              <a:t>spectator</a:t>
            </a:r>
            <a:r>
              <a:rPr sz="1600" spc="-80" dirty="0">
                <a:solidFill>
                  <a:srgbClr val="123076"/>
                </a:solidFill>
                <a:latin typeface="Verdana"/>
                <a:cs typeface="Verdana"/>
              </a:rPr>
              <a:t> </a:t>
            </a:r>
            <a:r>
              <a:rPr sz="1600" dirty="0">
                <a:solidFill>
                  <a:srgbClr val="123076"/>
                </a:solidFill>
                <a:latin typeface="Verdana"/>
                <a:cs typeface="Verdana"/>
              </a:rPr>
              <a:t>sees.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643632" y="1529588"/>
            <a:ext cx="1699260" cy="17233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1600" dirty="0">
                <a:solidFill>
                  <a:srgbClr val="123076"/>
                </a:solidFill>
                <a:latin typeface="Verdana"/>
                <a:cs typeface="Verdana"/>
              </a:rPr>
              <a:t>…in </a:t>
            </a:r>
            <a:r>
              <a:rPr sz="1600" spc="-5" dirty="0">
                <a:solidFill>
                  <a:srgbClr val="123076"/>
                </a:solidFill>
                <a:latin typeface="Verdana"/>
                <a:cs typeface="Verdana"/>
              </a:rPr>
              <a:t>the </a:t>
            </a:r>
            <a:r>
              <a:rPr sz="1600" dirty="0">
                <a:solidFill>
                  <a:srgbClr val="123076"/>
                </a:solidFill>
                <a:latin typeface="Verdana"/>
                <a:cs typeface="Verdana"/>
              </a:rPr>
              <a:t>same  </a:t>
            </a:r>
            <a:r>
              <a:rPr sz="1600" spc="-45" dirty="0">
                <a:solidFill>
                  <a:srgbClr val="123076"/>
                </a:solidFill>
                <a:latin typeface="Verdana"/>
                <a:cs typeface="Verdana"/>
              </a:rPr>
              <a:t>way, </a:t>
            </a:r>
            <a:r>
              <a:rPr sz="1600" spc="-5" dirty="0">
                <a:solidFill>
                  <a:srgbClr val="123076"/>
                </a:solidFill>
                <a:latin typeface="Verdana"/>
                <a:cs typeface="Verdana"/>
              </a:rPr>
              <a:t>the </a:t>
            </a:r>
            <a:r>
              <a:rPr sz="1600" dirty="0">
                <a:solidFill>
                  <a:srgbClr val="123076"/>
                </a:solidFill>
                <a:latin typeface="Verdana"/>
                <a:cs typeface="Verdana"/>
              </a:rPr>
              <a:t>data </a:t>
            </a:r>
            <a:r>
              <a:rPr sz="1600" spc="-5" dirty="0">
                <a:solidFill>
                  <a:srgbClr val="123076"/>
                </a:solidFill>
                <a:latin typeface="Verdana"/>
                <a:cs typeface="Verdana"/>
              </a:rPr>
              <a:t>is  all the analyst  </a:t>
            </a:r>
            <a:r>
              <a:rPr sz="1600" dirty="0">
                <a:solidFill>
                  <a:srgbClr val="123076"/>
                </a:solidFill>
                <a:latin typeface="Verdana"/>
                <a:cs typeface="Verdana"/>
              </a:rPr>
              <a:t>sees, </a:t>
            </a:r>
            <a:r>
              <a:rPr sz="1600" spc="-5" dirty="0">
                <a:solidFill>
                  <a:srgbClr val="123076"/>
                </a:solidFill>
                <a:latin typeface="Verdana"/>
                <a:cs typeface="Verdana"/>
              </a:rPr>
              <a:t>and the  visualization </a:t>
            </a:r>
            <a:r>
              <a:rPr sz="1600" spc="5" dirty="0">
                <a:solidFill>
                  <a:srgbClr val="123076"/>
                </a:solidFill>
                <a:latin typeface="Verdana"/>
                <a:cs typeface="Verdana"/>
              </a:rPr>
              <a:t>of  </a:t>
            </a:r>
            <a:r>
              <a:rPr sz="1600" spc="-5" dirty="0">
                <a:solidFill>
                  <a:srgbClr val="123076"/>
                </a:solidFill>
                <a:latin typeface="Verdana"/>
                <a:cs typeface="Verdana"/>
              </a:rPr>
              <a:t>that data is all  the </a:t>
            </a:r>
            <a:r>
              <a:rPr sz="1600" dirty="0">
                <a:solidFill>
                  <a:srgbClr val="123076"/>
                </a:solidFill>
                <a:latin typeface="Verdana"/>
                <a:cs typeface="Verdana"/>
              </a:rPr>
              <a:t>viewer</a:t>
            </a:r>
            <a:r>
              <a:rPr sz="1600" spc="-110" dirty="0">
                <a:solidFill>
                  <a:srgbClr val="123076"/>
                </a:solidFill>
                <a:latin typeface="Verdana"/>
                <a:cs typeface="Verdana"/>
              </a:rPr>
              <a:t> </a:t>
            </a:r>
            <a:r>
              <a:rPr sz="1600" spc="5" dirty="0">
                <a:solidFill>
                  <a:srgbClr val="123076"/>
                </a:solidFill>
                <a:latin typeface="Verdana"/>
                <a:cs typeface="Verdana"/>
              </a:rPr>
              <a:t>sees.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2411729" y="4147604"/>
            <a:ext cx="45718" cy="244462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411729" y="1713738"/>
            <a:ext cx="45718" cy="244462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371084" y="1055242"/>
            <a:ext cx="2963544" cy="141554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4962567" y="1220789"/>
            <a:ext cx="303530" cy="1225550"/>
          </a:xfrm>
          <a:prstGeom prst="rect">
            <a:avLst/>
          </a:prstGeom>
        </p:spPr>
        <p:txBody>
          <a:bodyPr vert="vert270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00" spc="-55" dirty="0">
                <a:solidFill>
                  <a:srgbClr val="C00000"/>
                </a:solidFill>
                <a:latin typeface="Verdana"/>
                <a:cs typeface="Verdana"/>
              </a:rPr>
              <a:t>R</a:t>
            </a:r>
            <a:r>
              <a:rPr sz="1800" spc="5" dirty="0">
                <a:solidFill>
                  <a:srgbClr val="C00000"/>
                </a:solidFill>
                <a:latin typeface="Verdana"/>
                <a:cs typeface="Verdana"/>
              </a:rPr>
              <a:t>e</a:t>
            </a:r>
            <a:r>
              <a:rPr sz="1800" dirty="0">
                <a:solidFill>
                  <a:srgbClr val="C00000"/>
                </a:solidFill>
                <a:latin typeface="Verdana"/>
                <a:cs typeface="Verdana"/>
              </a:rPr>
              <a:t>al</a:t>
            </a:r>
            <a:r>
              <a:rPr sz="1800" spc="-5" dirty="0">
                <a:solidFill>
                  <a:srgbClr val="C00000"/>
                </a:solidFill>
                <a:latin typeface="Verdana"/>
                <a:cs typeface="Verdana"/>
              </a:rPr>
              <a:t> </a:t>
            </a:r>
            <a:r>
              <a:rPr sz="1800" spc="-10" dirty="0">
                <a:solidFill>
                  <a:srgbClr val="C00000"/>
                </a:solidFill>
                <a:latin typeface="Verdana"/>
                <a:cs typeface="Verdana"/>
              </a:rPr>
              <a:t>w</a:t>
            </a:r>
            <a:r>
              <a:rPr sz="1800" spc="5" dirty="0">
                <a:solidFill>
                  <a:srgbClr val="C00000"/>
                </a:solidFill>
                <a:latin typeface="Verdana"/>
                <a:cs typeface="Verdana"/>
              </a:rPr>
              <a:t>o</a:t>
            </a:r>
            <a:r>
              <a:rPr sz="1800" dirty="0">
                <a:solidFill>
                  <a:srgbClr val="C00000"/>
                </a:solidFill>
                <a:latin typeface="Verdana"/>
                <a:cs typeface="Verdana"/>
              </a:rPr>
              <a:t>r</a:t>
            </a:r>
            <a:r>
              <a:rPr sz="1800" spc="5" dirty="0">
                <a:solidFill>
                  <a:srgbClr val="C00000"/>
                </a:solidFill>
                <a:latin typeface="Verdana"/>
                <a:cs typeface="Verdana"/>
              </a:rPr>
              <a:t>l</a:t>
            </a:r>
            <a:r>
              <a:rPr sz="1800" dirty="0">
                <a:solidFill>
                  <a:srgbClr val="C00000"/>
                </a:solidFill>
                <a:latin typeface="Verdana"/>
                <a:cs typeface="Verdana"/>
              </a:rPr>
              <a:t>d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5377053" y="2799969"/>
            <a:ext cx="2944114" cy="136575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601968" y="2465832"/>
            <a:ext cx="472440" cy="40538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660895" y="2492882"/>
            <a:ext cx="355600" cy="304165"/>
          </a:xfrm>
          <a:custGeom>
            <a:avLst/>
            <a:gdLst/>
            <a:ahLst/>
            <a:cxnLst/>
            <a:rect l="l" t="t" r="r" b="b"/>
            <a:pathLst>
              <a:path w="355600" h="304164">
                <a:moveTo>
                  <a:pt x="355473" y="151891"/>
                </a:moveTo>
                <a:lnTo>
                  <a:pt x="0" y="151891"/>
                </a:lnTo>
                <a:lnTo>
                  <a:pt x="177673" y="303656"/>
                </a:lnTo>
                <a:lnTo>
                  <a:pt x="355473" y="151891"/>
                </a:lnTo>
                <a:close/>
              </a:path>
              <a:path w="355600" h="304164">
                <a:moveTo>
                  <a:pt x="266573" y="0"/>
                </a:moveTo>
                <a:lnTo>
                  <a:pt x="88900" y="0"/>
                </a:lnTo>
                <a:lnTo>
                  <a:pt x="88900" y="151891"/>
                </a:lnTo>
                <a:lnTo>
                  <a:pt x="266573" y="151891"/>
                </a:lnTo>
                <a:lnTo>
                  <a:pt x="266573" y="0"/>
                </a:lnTo>
                <a:close/>
              </a:path>
            </a:pathLst>
          </a:custGeom>
          <a:solidFill>
            <a:srgbClr val="12307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660895" y="2492882"/>
            <a:ext cx="355600" cy="304165"/>
          </a:xfrm>
          <a:custGeom>
            <a:avLst/>
            <a:gdLst/>
            <a:ahLst/>
            <a:cxnLst/>
            <a:rect l="l" t="t" r="r" b="b"/>
            <a:pathLst>
              <a:path w="355600" h="304164">
                <a:moveTo>
                  <a:pt x="0" y="151891"/>
                </a:moveTo>
                <a:lnTo>
                  <a:pt x="88900" y="151891"/>
                </a:lnTo>
                <a:lnTo>
                  <a:pt x="88900" y="0"/>
                </a:lnTo>
                <a:lnTo>
                  <a:pt x="266573" y="0"/>
                </a:lnTo>
                <a:lnTo>
                  <a:pt x="266573" y="151891"/>
                </a:lnTo>
                <a:lnTo>
                  <a:pt x="355473" y="151891"/>
                </a:lnTo>
                <a:lnTo>
                  <a:pt x="177673" y="303656"/>
                </a:lnTo>
                <a:lnTo>
                  <a:pt x="0" y="151891"/>
                </a:lnTo>
                <a:close/>
              </a:path>
            </a:pathLst>
          </a:custGeom>
          <a:ln w="9525">
            <a:solidFill>
              <a:srgbClr val="12307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4915958" y="3318299"/>
            <a:ext cx="303530" cy="568325"/>
          </a:xfrm>
          <a:prstGeom prst="rect">
            <a:avLst/>
          </a:prstGeom>
        </p:spPr>
        <p:txBody>
          <a:bodyPr vert="vert270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00" dirty="0">
                <a:solidFill>
                  <a:srgbClr val="C00000"/>
                </a:solidFill>
                <a:latin typeface="Verdana"/>
                <a:cs typeface="Verdana"/>
              </a:rPr>
              <a:t>Da</a:t>
            </a:r>
            <a:r>
              <a:rPr sz="1800" spc="10" dirty="0">
                <a:solidFill>
                  <a:srgbClr val="C00000"/>
                </a:solidFill>
                <a:latin typeface="Verdana"/>
                <a:cs typeface="Verdana"/>
              </a:rPr>
              <a:t>t</a:t>
            </a:r>
            <a:r>
              <a:rPr sz="1800" dirty="0">
                <a:solidFill>
                  <a:srgbClr val="C00000"/>
                </a:solidFill>
                <a:latin typeface="Verdana"/>
                <a:cs typeface="Verdana"/>
              </a:rPr>
              <a:t>a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4932045" y="4610315"/>
            <a:ext cx="3858768" cy="181914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>
            <a:spLocks noGrp="1"/>
          </p:cNvSpPr>
          <p:nvPr>
            <p:ph type="title"/>
          </p:nvPr>
        </p:nvSpPr>
        <p:spPr>
          <a:xfrm>
            <a:off x="78739" y="1080389"/>
            <a:ext cx="3817620" cy="3200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15" dirty="0">
                <a:solidFill>
                  <a:srgbClr val="0E5393"/>
                </a:solidFill>
              </a:rPr>
              <a:t>Reality and</a:t>
            </a:r>
            <a:r>
              <a:rPr sz="2000" spc="45" dirty="0">
                <a:solidFill>
                  <a:srgbClr val="0E5393"/>
                </a:solidFill>
              </a:rPr>
              <a:t> </a:t>
            </a:r>
            <a:r>
              <a:rPr sz="2000" spc="-10" dirty="0">
                <a:solidFill>
                  <a:srgbClr val="0E5393"/>
                </a:solidFill>
              </a:rPr>
              <a:t>representation</a:t>
            </a:r>
            <a:endParaRPr sz="2000" dirty="0"/>
          </a:p>
        </p:txBody>
      </p:sp>
    </p:spTree>
    <p:extLst>
      <p:ext uri="{BB962C8B-B14F-4D97-AF65-F5344CB8AC3E}">
        <p14:creationId xmlns:p14="http://schemas.microsoft.com/office/powerpoint/2010/main" val="2436568385"/>
      </p:ext>
    </p:extLst>
  </p:cSld>
  <p:clrMapOvr>
    <a:masterClrMapping/>
  </p:clrMapOvr>
  <p:transition spd="slow">
    <p:pull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4212335" y="6641590"/>
            <a:ext cx="697991" cy="2164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279391" y="6669022"/>
            <a:ext cx="594360" cy="1889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262501" y="6669086"/>
            <a:ext cx="596900" cy="189230"/>
          </a:xfrm>
          <a:custGeom>
            <a:avLst/>
            <a:gdLst/>
            <a:ahLst/>
            <a:cxnLst/>
            <a:rect l="l" t="t" r="r" b="b"/>
            <a:pathLst>
              <a:path w="596900" h="189229">
                <a:moveTo>
                  <a:pt x="596900" y="188910"/>
                </a:moveTo>
                <a:lnTo>
                  <a:pt x="596900" y="0"/>
                </a:lnTo>
                <a:lnTo>
                  <a:pt x="0" y="0"/>
                </a:lnTo>
                <a:lnTo>
                  <a:pt x="0" y="188910"/>
                </a:lnTo>
                <a:lnTo>
                  <a:pt x="596900" y="188910"/>
                </a:lnTo>
                <a:close/>
              </a:path>
            </a:pathLst>
          </a:custGeom>
          <a:solidFill>
            <a:srgbClr val="12307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262501" y="6669086"/>
            <a:ext cx="596900" cy="189230"/>
          </a:xfrm>
          <a:custGeom>
            <a:avLst/>
            <a:gdLst/>
            <a:ahLst/>
            <a:cxnLst/>
            <a:rect l="l" t="t" r="r" b="b"/>
            <a:pathLst>
              <a:path w="596900" h="189229">
                <a:moveTo>
                  <a:pt x="596900" y="188910"/>
                </a:moveTo>
                <a:lnTo>
                  <a:pt x="596900" y="0"/>
                </a:lnTo>
                <a:lnTo>
                  <a:pt x="0" y="0"/>
                </a:lnTo>
                <a:lnTo>
                  <a:pt x="0" y="188910"/>
                </a:lnTo>
              </a:path>
            </a:pathLst>
          </a:custGeom>
          <a:ln w="9525">
            <a:solidFill>
              <a:srgbClr val="12307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0" y="1412709"/>
            <a:ext cx="9143999" cy="433346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301367" y="5997854"/>
            <a:ext cx="4465955" cy="1974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u="sng" spc="-5" dirty="0">
                <a:solidFill>
                  <a:srgbClr val="009999"/>
                </a:solidFill>
                <a:latin typeface="Verdana"/>
                <a:cs typeface="Verdana"/>
                <a:hlinkClick r:id="rId5"/>
              </a:rPr>
              <a:t>http://www.worldmapper.org/animations/wm01to02.html</a:t>
            </a:r>
            <a:endParaRPr sz="1200"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851805"/>
      </p:ext>
    </p:extLst>
  </p:cSld>
  <p:clrMapOvr>
    <a:masterClrMapping/>
  </p:clrMapOvr>
  <p:transition spd="slow">
    <p:pull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4212335" y="6641590"/>
            <a:ext cx="697991" cy="2164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279391" y="6669022"/>
            <a:ext cx="594360" cy="1889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262501" y="6669086"/>
            <a:ext cx="596900" cy="189230"/>
          </a:xfrm>
          <a:custGeom>
            <a:avLst/>
            <a:gdLst/>
            <a:ahLst/>
            <a:cxnLst/>
            <a:rect l="l" t="t" r="r" b="b"/>
            <a:pathLst>
              <a:path w="596900" h="189229">
                <a:moveTo>
                  <a:pt x="596900" y="188910"/>
                </a:moveTo>
                <a:lnTo>
                  <a:pt x="596900" y="0"/>
                </a:lnTo>
                <a:lnTo>
                  <a:pt x="0" y="0"/>
                </a:lnTo>
                <a:lnTo>
                  <a:pt x="0" y="188910"/>
                </a:lnTo>
                <a:lnTo>
                  <a:pt x="596900" y="188910"/>
                </a:lnTo>
                <a:close/>
              </a:path>
            </a:pathLst>
          </a:custGeom>
          <a:solidFill>
            <a:srgbClr val="12307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262501" y="6669086"/>
            <a:ext cx="596900" cy="189230"/>
          </a:xfrm>
          <a:custGeom>
            <a:avLst/>
            <a:gdLst/>
            <a:ahLst/>
            <a:cxnLst/>
            <a:rect l="l" t="t" r="r" b="b"/>
            <a:pathLst>
              <a:path w="596900" h="189229">
                <a:moveTo>
                  <a:pt x="596900" y="188910"/>
                </a:moveTo>
                <a:lnTo>
                  <a:pt x="596900" y="0"/>
                </a:lnTo>
                <a:lnTo>
                  <a:pt x="0" y="0"/>
                </a:lnTo>
                <a:lnTo>
                  <a:pt x="0" y="188910"/>
                </a:lnTo>
              </a:path>
            </a:pathLst>
          </a:custGeom>
          <a:ln w="9525">
            <a:solidFill>
              <a:srgbClr val="12307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032247" y="3791711"/>
            <a:ext cx="3983736" cy="48463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083683" y="3819410"/>
            <a:ext cx="3883025" cy="382905"/>
          </a:xfrm>
          <a:custGeom>
            <a:avLst/>
            <a:gdLst/>
            <a:ahLst/>
            <a:cxnLst/>
            <a:rect l="l" t="t" r="r" b="b"/>
            <a:pathLst>
              <a:path w="3883025" h="382904">
                <a:moveTo>
                  <a:pt x="0" y="382892"/>
                </a:moveTo>
                <a:lnTo>
                  <a:pt x="3883024" y="382892"/>
                </a:lnTo>
                <a:lnTo>
                  <a:pt x="3883024" y="0"/>
                </a:lnTo>
                <a:lnTo>
                  <a:pt x="0" y="0"/>
                </a:lnTo>
                <a:lnTo>
                  <a:pt x="0" y="382892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083683" y="3819410"/>
            <a:ext cx="3883025" cy="382905"/>
          </a:xfrm>
          <a:custGeom>
            <a:avLst/>
            <a:gdLst/>
            <a:ahLst/>
            <a:cxnLst/>
            <a:rect l="l" t="t" r="r" b="b"/>
            <a:pathLst>
              <a:path w="3883025" h="382904">
                <a:moveTo>
                  <a:pt x="0" y="382892"/>
                </a:moveTo>
                <a:lnTo>
                  <a:pt x="3883024" y="382892"/>
                </a:lnTo>
                <a:lnTo>
                  <a:pt x="3883024" y="0"/>
                </a:lnTo>
                <a:lnTo>
                  <a:pt x="0" y="0"/>
                </a:lnTo>
                <a:lnTo>
                  <a:pt x="0" y="382892"/>
                </a:lnTo>
                <a:close/>
              </a:path>
            </a:pathLst>
          </a:custGeom>
          <a:ln w="9524">
            <a:solidFill>
              <a:srgbClr val="12307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40663" y="2106167"/>
            <a:ext cx="3233928" cy="39623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91425" y="2135162"/>
            <a:ext cx="3132455" cy="293370"/>
          </a:xfrm>
          <a:custGeom>
            <a:avLst/>
            <a:gdLst/>
            <a:ahLst/>
            <a:cxnLst/>
            <a:rect l="l" t="t" r="r" b="b"/>
            <a:pathLst>
              <a:path w="3132454" h="293369">
                <a:moveTo>
                  <a:pt x="0" y="293331"/>
                </a:moveTo>
                <a:lnTo>
                  <a:pt x="3132454" y="293331"/>
                </a:lnTo>
                <a:lnTo>
                  <a:pt x="3132454" y="0"/>
                </a:lnTo>
                <a:lnTo>
                  <a:pt x="0" y="0"/>
                </a:lnTo>
                <a:lnTo>
                  <a:pt x="0" y="293331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91425" y="2135162"/>
            <a:ext cx="3132455" cy="293370"/>
          </a:xfrm>
          <a:custGeom>
            <a:avLst/>
            <a:gdLst/>
            <a:ahLst/>
            <a:cxnLst/>
            <a:rect l="l" t="t" r="r" b="b"/>
            <a:pathLst>
              <a:path w="3132454" h="293369">
                <a:moveTo>
                  <a:pt x="0" y="293331"/>
                </a:moveTo>
                <a:lnTo>
                  <a:pt x="3132454" y="293331"/>
                </a:lnTo>
                <a:lnTo>
                  <a:pt x="3132454" y="0"/>
                </a:lnTo>
                <a:lnTo>
                  <a:pt x="0" y="0"/>
                </a:lnTo>
                <a:lnTo>
                  <a:pt x="0" y="293331"/>
                </a:lnTo>
                <a:close/>
              </a:path>
            </a:pathLst>
          </a:custGeom>
          <a:ln w="9525">
            <a:solidFill>
              <a:srgbClr val="12307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257544" y="2106167"/>
            <a:ext cx="1892807" cy="39623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309359" y="2132863"/>
            <a:ext cx="1791335" cy="295910"/>
          </a:xfrm>
          <a:custGeom>
            <a:avLst/>
            <a:gdLst/>
            <a:ahLst/>
            <a:cxnLst/>
            <a:rect l="l" t="t" r="r" b="b"/>
            <a:pathLst>
              <a:path w="1791334" h="295910">
                <a:moveTo>
                  <a:pt x="0" y="295630"/>
                </a:moveTo>
                <a:lnTo>
                  <a:pt x="1791081" y="295630"/>
                </a:lnTo>
                <a:lnTo>
                  <a:pt x="1791081" y="0"/>
                </a:lnTo>
                <a:lnTo>
                  <a:pt x="0" y="0"/>
                </a:lnTo>
                <a:lnTo>
                  <a:pt x="0" y="29563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309359" y="2132863"/>
            <a:ext cx="1791335" cy="295910"/>
          </a:xfrm>
          <a:custGeom>
            <a:avLst/>
            <a:gdLst/>
            <a:ahLst/>
            <a:cxnLst/>
            <a:rect l="l" t="t" r="r" b="b"/>
            <a:pathLst>
              <a:path w="1791334" h="295910">
                <a:moveTo>
                  <a:pt x="0" y="295630"/>
                </a:moveTo>
                <a:lnTo>
                  <a:pt x="1791081" y="295630"/>
                </a:lnTo>
                <a:lnTo>
                  <a:pt x="1791081" y="0"/>
                </a:lnTo>
                <a:lnTo>
                  <a:pt x="0" y="0"/>
                </a:lnTo>
                <a:lnTo>
                  <a:pt x="0" y="295630"/>
                </a:lnTo>
                <a:close/>
              </a:path>
            </a:pathLst>
          </a:custGeom>
          <a:ln w="9525">
            <a:solidFill>
              <a:srgbClr val="12307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730496" y="2517648"/>
            <a:ext cx="2267711" cy="40843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780534" y="2545207"/>
            <a:ext cx="2167890" cy="307975"/>
          </a:xfrm>
          <a:custGeom>
            <a:avLst/>
            <a:gdLst/>
            <a:ahLst/>
            <a:cxnLst/>
            <a:rect l="l" t="t" r="r" b="b"/>
            <a:pathLst>
              <a:path w="2167890" h="307975">
                <a:moveTo>
                  <a:pt x="0" y="307721"/>
                </a:moveTo>
                <a:lnTo>
                  <a:pt x="2167763" y="307721"/>
                </a:lnTo>
                <a:lnTo>
                  <a:pt x="2167763" y="0"/>
                </a:lnTo>
                <a:lnTo>
                  <a:pt x="0" y="0"/>
                </a:lnTo>
                <a:lnTo>
                  <a:pt x="0" y="307721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780534" y="2545207"/>
            <a:ext cx="2167890" cy="307975"/>
          </a:xfrm>
          <a:custGeom>
            <a:avLst/>
            <a:gdLst/>
            <a:ahLst/>
            <a:cxnLst/>
            <a:rect l="l" t="t" r="r" b="b"/>
            <a:pathLst>
              <a:path w="2167890" h="307975">
                <a:moveTo>
                  <a:pt x="0" y="307721"/>
                </a:moveTo>
                <a:lnTo>
                  <a:pt x="2167763" y="307721"/>
                </a:lnTo>
                <a:lnTo>
                  <a:pt x="2167763" y="0"/>
                </a:lnTo>
                <a:lnTo>
                  <a:pt x="0" y="0"/>
                </a:lnTo>
                <a:lnTo>
                  <a:pt x="0" y="307721"/>
                </a:lnTo>
                <a:close/>
              </a:path>
            </a:pathLst>
          </a:custGeom>
          <a:ln w="9525">
            <a:solidFill>
              <a:srgbClr val="12307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032247" y="5105400"/>
            <a:ext cx="3261359" cy="41757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083683" y="5134089"/>
            <a:ext cx="3161030" cy="315595"/>
          </a:xfrm>
          <a:custGeom>
            <a:avLst/>
            <a:gdLst/>
            <a:ahLst/>
            <a:cxnLst/>
            <a:rect l="l" t="t" r="r" b="b"/>
            <a:pathLst>
              <a:path w="3161029" h="315595">
                <a:moveTo>
                  <a:pt x="0" y="315607"/>
                </a:moveTo>
                <a:lnTo>
                  <a:pt x="3160649" y="315607"/>
                </a:lnTo>
                <a:lnTo>
                  <a:pt x="3160649" y="0"/>
                </a:lnTo>
                <a:lnTo>
                  <a:pt x="0" y="0"/>
                </a:lnTo>
                <a:lnTo>
                  <a:pt x="0" y="315607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083683" y="5134089"/>
            <a:ext cx="3161030" cy="315595"/>
          </a:xfrm>
          <a:custGeom>
            <a:avLst/>
            <a:gdLst/>
            <a:ahLst/>
            <a:cxnLst/>
            <a:rect l="l" t="t" r="r" b="b"/>
            <a:pathLst>
              <a:path w="3161029" h="315595">
                <a:moveTo>
                  <a:pt x="0" y="315607"/>
                </a:moveTo>
                <a:lnTo>
                  <a:pt x="3160649" y="315607"/>
                </a:lnTo>
                <a:lnTo>
                  <a:pt x="3160649" y="0"/>
                </a:lnTo>
                <a:lnTo>
                  <a:pt x="0" y="0"/>
                </a:lnTo>
                <a:lnTo>
                  <a:pt x="0" y="315607"/>
                </a:lnTo>
                <a:close/>
              </a:path>
            </a:pathLst>
          </a:custGeom>
          <a:ln w="9525">
            <a:solidFill>
              <a:srgbClr val="12307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962144" y="4465320"/>
            <a:ext cx="3404615" cy="44500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011673" y="4493348"/>
            <a:ext cx="3305175" cy="342900"/>
          </a:xfrm>
          <a:custGeom>
            <a:avLst/>
            <a:gdLst/>
            <a:ahLst/>
            <a:cxnLst/>
            <a:rect l="l" t="t" r="r" b="b"/>
            <a:pathLst>
              <a:path w="3305175" h="342900">
                <a:moveTo>
                  <a:pt x="0" y="342811"/>
                </a:moveTo>
                <a:lnTo>
                  <a:pt x="3304666" y="342811"/>
                </a:lnTo>
                <a:lnTo>
                  <a:pt x="3304666" y="0"/>
                </a:lnTo>
                <a:lnTo>
                  <a:pt x="0" y="0"/>
                </a:lnTo>
                <a:lnTo>
                  <a:pt x="0" y="342811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011673" y="4493348"/>
            <a:ext cx="3305175" cy="342900"/>
          </a:xfrm>
          <a:custGeom>
            <a:avLst/>
            <a:gdLst/>
            <a:ahLst/>
            <a:cxnLst/>
            <a:rect l="l" t="t" r="r" b="b"/>
            <a:pathLst>
              <a:path w="3305175" h="342900">
                <a:moveTo>
                  <a:pt x="0" y="342811"/>
                </a:moveTo>
                <a:lnTo>
                  <a:pt x="3304666" y="342811"/>
                </a:lnTo>
                <a:lnTo>
                  <a:pt x="3304666" y="0"/>
                </a:lnTo>
                <a:lnTo>
                  <a:pt x="0" y="0"/>
                </a:lnTo>
                <a:lnTo>
                  <a:pt x="0" y="342811"/>
                </a:lnTo>
                <a:close/>
              </a:path>
            </a:pathLst>
          </a:custGeom>
          <a:ln w="9525">
            <a:solidFill>
              <a:srgbClr val="12307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01752" y="3776471"/>
            <a:ext cx="2401824" cy="44500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53504" y="3804678"/>
            <a:ext cx="2299970" cy="344805"/>
          </a:xfrm>
          <a:custGeom>
            <a:avLst/>
            <a:gdLst/>
            <a:ahLst/>
            <a:cxnLst/>
            <a:rect l="l" t="t" r="r" b="b"/>
            <a:pathLst>
              <a:path w="2299970" h="344804">
                <a:moveTo>
                  <a:pt x="0" y="344411"/>
                </a:moveTo>
                <a:lnTo>
                  <a:pt x="2299462" y="344411"/>
                </a:lnTo>
                <a:lnTo>
                  <a:pt x="2299462" y="0"/>
                </a:lnTo>
                <a:lnTo>
                  <a:pt x="0" y="0"/>
                </a:lnTo>
                <a:lnTo>
                  <a:pt x="0" y="344411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53504" y="3804678"/>
            <a:ext cx="2299970" cy="344805"/>
          </a:xfrm>
          <a:custGeom>
            <a:avLst/>
            <a:gdLst/>
            <a:ahLst/>
            <a:cxnLst/>
            <a:rect l="l" t="t" r="r" b="b"/>
            <a:pathLst>
              <a:path w="2299970" h="344804">
                <a:moveTo>
                  <a:pt x="0" y="344411"/>
                </a:moveTo>
                <a:lnTo>
                  <a:pt x="2299462" y="344411"/>
                </a:lnTo>
                <a:lnTo>
                  <a:pt x="2299462" y="0"/>
                </a:lnTo>
                <a:lnTo>
                  <a:pt x="0" y="0"/>
                </a:lnTo>
                <a:lnTo>
                  <a:pt x="0" y="344411"/>
                </a:lnTo>
                <a:close/>
              </a:path>
            </a:pathLst>
          </a:custGeom>
          <a:ln w="9525">
            <a:solidFill>
              <a:srgbClr val="12307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01752" y="4770120"/>
            <a:ext cx="1837944" cy="43586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353504" y="4797171"/>
            <a:ext cx="1736089" cy="334645"/>
          </a:xfrm>
          <a:custGeom>
            <a:avLst/>
            <a:gdLst/>
            <a:ahLst/>
            <a:cxnLst/>
            <a:rect l="l" t="t" r="r" b="b"/>
            <a:pathLst>
              <a:path w="1736089" h="334645">
                <a:moveTo>
                  <a:pt x="0" y="334390"/>
                </a:moveTo>
                <a:lnTo>
                  <a:pt x="1735708" y="334390"/>
                </a:lnTo>
                <a:lnTo>
                  <a:pt x="1735708" y="0"/>
                </a:lnTo>
                <a:lnTo>
                  <a:pt x="0" y="0"/>
                </a:lnTo>
                <a:lnTo>
                  <a:pt x="0" y="33439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53504" y="4797171"/>
            <a:ext cx="1736089" cy="334645"/>
          </a:xfrm>
          <a:custGeom>
            <a:avLst/>
            <a:gdLst/>
            <a:ahLst/>
            <a:cxnLst/>
            <a:rect l="l" t="t" r="r" b="b"/>
            <a:pathLst>
              <a:path w="1736089" h="334645">
                <a:moveTo>
                  <a:pt x="0" y="334390"/>
                </a:moveTo>
                <a:lnTo>
                  <a:pt x="1735708" y="334390"/>
                </a:lnTo>
                <a:lnTo>
                  <a:pt x="1735708" y="0"/>
                </a:lnTo>
                <a:lnTo>
                  <a:pt x="0" y="0"/>
                </a:lnTo>
                <a:lnTo>
                  <a:pt x="0" y="334390"/>
                </a:lnTo>
                <a:close/>
              </a:path>
            </a:pathLst>
          </a:custGeom>
          <a:ln w="9525">
            <a:solidFill>
              <a:srgbClr val="12307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20040" y="5401055"/>
            <a:ext cx="2115312" cy="47853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71894" y="5429719"/>
            <a:ext cx="2014220" cy="375920"/>
          </a:xfrm>
          <a:custGeom>
            <a:avLst/>
            <a:gdLst/>
            <a:ahLst/>
            <a:cxnLst/>
            <a:rect l="l" t="t" r="r" b="b"/>
            <a:pathLst>
              <a:path w="2014220" h="375920">
                <a:moveTo>
                  <a:pt x="0" y="375538"/>
                </a:moveTo>
                <a:lnTo>
                  <a:pt x="2013839" y="375538"/>
                </a:lnTo>
                <a:lnTo>
                  <a:pt x="2013839" y="0"/>
                </a:lnTo>
                <a:lnTo>
                  <a:pt x="0" y="0"/>
                </a:lnTo>
                <a:lnTo>
                  <a:pt x="0" y="375538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371894" y="5429719"/>
            <a:ext cx="2014220" cy="375920"/>
          </a:xfrm>
          <a:custGeom>
            <a:avLst/>
            <a:gdLst/>
            <a:ahLst/>
            <a:cxnLst/>
            <a:rect l="l" t="t" r="r" b="b"/>
            <a:pathLst>
              <a:path w="2014220" h="375920">
                <a:moveTo>
                  <a:pt x="0" y="375538"/>
                </a:moveTo>
                <a:lnTo>
                  <a:pt x="2013839" y="375538"/>
                </a:lnTo>
                <a:lnTo>
                  <a:pt x="2013839" y="0"/>
                </a:lnTo>
                <a:lnTo>
                  <a:pt x="0" y="0"/>
                </a:lnTo>
                <a:lnTo>
                  <a:pt x="0" y="375538"/>
                </a:lnTo>
                <a:close/>
              </a:path>
            </a:pathLst>
          </a:custGeom>
          <a:ln w="9524">
            <a:solidFill>
              <a:srgbClr val="12307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084832" y="2487167"/>
            <a:ext cx="2176272" cy="42062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2136013" y="2515209"/>
            <a:ext cx="2076450" cy="320040"/>
          </a:xfrm>
          <a:custGeom>
            <a:avLst/>
            <a:gdLst/>
            <a:ahLst/>
            <a:cxnLst/>
            <a:rect l="l" t="t" r="r" b="b"/>
            <a:pathLst>
              <a:path w="2076450" h="320039">
                <a:moveTo>
                  <a:pt x="0" y="319811"/>
                </a:moveTo>
                <a:lnTo>
                  <a:pt x="2075941" y="319811"/>
                </a:lnTo>
                <a:lnTo>
                  <a:pt x="2075941" y="0"/>
                </a:lnTo>
                <a:lnTo>
                  <a:pt x="0" y="0"/>
                </a:lnTo>
                <a:lnTo>
                  <a:pt x="0" y="319811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2136013" y="2515209"/>
            <a:ext cx="2076450" cy="320040"/>
          </a:xfrm>
          <a:custGeom>
            <a:avLst/>
            <a:gdLst/>
            <a:ahLst/>
            <a:cxnLst/>
            <a:rect l="l" t="t" r="r" b="b"/>
            <a:pathLst>
              <a:path w="2076450" h="320039">
                <a:moveTo>
                  <a:pt x="0" y="319811"/>
                </a:moveTo>
                <a:lnTo>
                  <a:pt x="2075941" y="319811"/>
                </a:lnTo>
                <a:lnTo>
                  <a:pt x="2075941" y="0"/>
                </a:lnTo>
                <a:lnTo>
                  <a:pt x="0" y="0"/>
                </a:lnTo>
                <a:lnTo>
                  <a:pt x="0" y="319811"/>
                </a:lnTo>
                <a:close/>
              </a:path>
            </a:pathLst>
          </a:custGeom>
          <a:ln w="9525">
            <a:solidFill>
              <a:srgbClr val="12307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503299" y="2428494"/>
            <a:ext cx="212090" cy="1376680"/>
          </a:xfrm>
          <a:custGeom>
            <a:avLst/>
            <a:gdLst/>
            <a:ahLst/>
            <a:cxnLst/>
            <a:rect l="l" t="t" r="r" b="b"/>
            <a:pathLst>
              <a:path w="212089" h="1376679">
                <a:moveTo>
                  <a:pt x="0" y="1376171"/>
                </a:moveTo>
                <a:lnTo>
                  <a:pt x="211581" y="0"/>
                </a:lnTo>
              </a:path>
            </a:pathLst>
          </a:custGeom>
          <a:ln w="762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2385695" y="4149090"/>
            <a:ext cx="2849880" cy="1468755"/>
          </a:xfrm>
          <a:custGeom>
            <a:avLst/>
            <a:gdLst/>
            <a:ahLst/>
            <a:cxnLst/>
            <a:rect l="l" t="t" r="r" b="b"/>
            <a:pathLst>
              <a:path w="2849879" h="1468754">
                <a:moveTo>
                  <a:pt x="0" y="1468399"/>
                </a:moveTo>
                <a:lnTo>
                  <a:pt x="2849753" y="0"/>
                </a:lnTo>
              </a:path>
            </a:pathLst>
          </a:custGeom>
          <a:ln w="762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3173983" y="2699130"/>
            <a:ext cx="2061845" cy="1989455"/>
          </a:xfrm>
          <a:custGeom>
            <a:avLst/>
            <a:gdLst/>
            <a:ahLst/>
            <a:cxnLst/>
            <a:rect l="l" t="t" r="r" b="b"/>
            <a:pathLst>
              <a:path w="2061845" h="1989454">
                <a:moveTo>
                  <a:pt x="2061464" y="1989201"/>
                </a:moveTo>
                <a:lnTo>
                  <a:pt x="0" y="0"/>
                </a:lnTo>
              </a:path>
            </a:pathLst>
          </a:custGeom>
          <a:ln w="762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5864352" y="2852927"/>
            <a:ext cx="869315" cy="2281555"/>
          </a:xfrm>
          <a:custGeom>
            <a:avLst/>
            <a:gdLst/>
            <a:ahLst/>
            <a:cxnLst/>
            <a:rect l="l" t="t" r="r" b="b"/>
            <a:pathLst>
              <a:path w="869315" h="2281554">
                <a:moveTo>
                  <a:pt x="869188" y="2281174"/>
                </a:moveTo>
                <a:lnTo>
                  <a:pt x="0" y="0"/>
                </a:lnTo>
              </a:path>
            </a:pathLst>
          </a:custGeom>
          <a:ln w="76199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2089150" y="4688332"/>
            <a:ext cx="3146425" cy="276225"/>
          </a:xfrm>
          <a:custGeom>
            <a:avLst/>
            <a:gdLst/>
            <a:ahLst/>
            <a:cxnLst/>
            <a:rect l="l" t="t" r="r" b="b"/>
            <a:pathLst>
              <a:path w="3146425" h="276225">
                <a:moveTo>
                  <a:pt x="0" y="275971"/>
                </a:moveTo>
                <a:lnTo>
                  <a:pt x="3146298" y="0"/>
                </a:lnTo>
              </a:path>
            </a:pathLst>
          </a:custGeom>
          <a:ln w="762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2626995" y="3999610"/>
            <a:ext cx="2608580" cy="121285"/>
          </a:xfrm>
          <a:custGeom>
            <a:avLst/>
            <a:gdLst/>
            <a:ahLst/>
            <a:cxnLst/>
            <a:rect l="l" t="t" r="r" b="b"/>
            <a:pathLst>
              <a:path w="2608579" h="121285">
                <a:moveTo>
                  <a:pt x="0" y="0"/>
                </a:moveTo>
                <a:lnTo>
                  <a:pt x="2608453" y="121284"/>
                </a:lnTo>
              </a:path>
            </a:pathLst>
          </a:custGeom>
          <a:ln w="762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221346" y="2280666"/>
            <a:ext cx="5078095" cy="1696720"/>
          </a:xfrm>
          <a:custGeom>
            <a:avLst/>
            <a:gdLst/>
            <a:ahLst/>
            <a:cxnLst/>
            <a:rect l="l" t="t" r="r" b="b"/>
            <a:pathLst>
              <a:path w="5078095" h="1696720">
                <a:moveTo>
                  <a:pt x="0" y="1696212"/>
                </a:moveTo>
                <a:lnTo>
                  <a:pt x="5077599" y="0"/>
                </a:lnTo>
              </a:path>
            </a:pathLst>
          </a:custGeom>
          <a:ln w="76199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503299" y="2699130"/>
            <a:ext cx="1670685" cy="2184400"/>
          </a:xfrm>
          <a:custGeom>
            <a:avLst/>
            <a:gdLst/>
            <a:ahLst/>
            <a:cxnLst/>
            <a:rect l="l" t="t" r="r" b="b"/>
            <a:pathLst>
              <a:path w="1670685" h="2184400">
                <a:moveTo>
                  <a:pt x="0" y="2184146"/>
                </a:moveTo>
                <a:lnTo>
                  <a:pt x="1670684" y="0"/>
                </a:lnTo>
              </a:path>
            </a:pathLst>
          </a:custGeom>
          <a:ln w="762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609089" y="2852927"/>
            <a:ext cx="4255770" cy="2597150"/>
          </a:xfrm>
          <a:custGeom>
            <a:avLst/>
            <a:gdLst/>
            <a:ahLst/>
            <a:cxnLst/>
            <a:rect l="l" t="t" r="r" b="b"/>
            <a:pathLst>
              <a:path w="4255770" h="2597150">
                <a:moveTo>
                  <a:pt x="0" y="2596769"/>
                </a:moveTo>
                <a:lnTo>
                  <a:pt x="4255262" y="0"/>
                </a:lnTo>
              </a:path>
            </a:pathLst>
          </a:custGeom>
          <a:ln w="762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6444234" y="2428494"/>
            <a:ext cx="760730" cy="1391285"/>
          </a:xfrm>
          <a:custGeom>
            <a:avLst/>
            <a:gdLst/>
            <a:ahLst/>
            <a:cxnLst/>
            <a:rect l="l" t="t" r="r" b="b"/>
            <a:pathLst>
              <a:path w="760729" h="1391285">
                <a:moveTo>
                  <a:pt x="0" y="1390903"/>
                </a:moveTo>
                <a:lnTo>
                  <a:pt x="760602" y="0"/>
                </a:lnTo>
              </a:path>
            </a:pathLst>
          </a:custGeom>
          <a:ln w="762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6908292" y="2515235"/>
            <a:ext cx="296545" cy="2025650"/>
          </a:xfrm>
          <a:custGeom>
            <a:avLst/>
            <a:gdLst/>
            <a:ahLst/>
            <a:cxnLst/>
            <a:rect l="l" t="t" r="r" b="b"/>
            <a:pathLst>
              <a:path w="296545" h="2025650">
                <a:moveTo>
                  <a:pt x="0" y="2025269"/>
                </a:moveTo>
                <a:lnTo>
                  <a:pt x="296544" y="0"/>
                </a:lnTo>
              </a:path>
            </a:pathLst>
          </a:custGeom>
          <a:ln w="762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7204836" y="2428494"/>
            <a:ext cx="123825" cy="2705735"/>
          </a:xfrm>
          <a:custGeom>
            <a:avLst/>
            <a:gdLst/>
            <a:ahLst/>
            <a:cxnLst/>
            <a:rect l="l" t="t" r="r" b="b"/>
            <a:pathLst>
              <a:path w="123825" h="2705735">
                <a:moveTo>
                  <a:pt x="123825" y="2705607"/>
                </a:moveTo>
                <a:lnTo>
                  <a:pt x="0" y="0"/>
                </a:lnTo>
              </a:path>
            </a:pathLst>
          </a:custGeom>
          <a:ln w="762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2339975" y="5281929"/>
            <a:ext cx="2882900" cy="335915"/>
          </a:xfrm>
          <a:custGeom>
            <a:avLst/>
            <a:gdLst/>
            <a:ahLst/>
            <a:cxnLst/>
            <a:rect l="l" t="t" r="r" b="b"/>
            <a:pathLst>
              <a:path w="2882900" h="335914">
                <a:moveTo>
                  <a:pt x="0" y="335559"/>
                </a:moveTo>
                <a:lnTo>
                  <a:pt x="2882646" y="0"/>
                </a:lnTo>
              </a:path>
            </a:pathLst>
          </a:custGeom>
          <a:ln w="76199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4520565" y="3173844"/>
            <a:ext cx="2139695" cy="4624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2377185" y="3173844"/>
            <a:ext cx="2143379" cy="4624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4526279" y="3179191"/>
            <a:ext cx="45323" cy="201676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 txBox="1">
            <a:spLocks noGrp="1"/>
          </p:cNvSpPr>
          <p:nvPr>
            <p:ph type="title"/>
          </p:nvPr>
        </p:nvSpPr>
        <p:spPr>
          <a:xfrm>
            <a:off x="304355" y="425832"/>
            <a:ext cx="7715250" cy="3657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10" dirty="0">
                <a:solidFill>
                  <a:srgbClr val="0E5393"/>
                </a:solidFill>
              </a:rPr>
              <a:t>Visual </a:t>
            </a:r>
            <a:r>
              <a:rPr sz="2400" spc="-5" dirty="0">
                <a:solidFill>
                  <a:srgbClr val="0E5393"/>
                </a:solidFill>
              </a:rPr>
              <a:t>cognition process. </a:t>
            </a:r>
            <a:r>
              <a:rPr sz="2400" dirty="0">
                <a:solidFill>
                  <a:srgbClr val="0E5393"/>
                </a:solidFill>
              </a:rPr>
              <a:t>A </a:t>
            </a:r>
            <a:r>
              <a:rPr sz="2400" spc="-5" dirty="0">
                <a:solidFill>
                  <a:srgbClr val="0E5393"/>
                </a:solidFill>
              </a:rPr>
              <a:t>general</a:t>
            </a:r>
            <a:r>
              <a:rPr sz="2400" spc="100" dirty="0">
                <a:solidFill>
                  <a:srgbClr val="0E5393"/>
                </a:solidFill>
              </a:rPr>
              <a:t> </a:t>
            </a:r>
            <a:r>
              <a:rPr sz="2400" spc="-5" dirty="0">
                <a:solidFill>
                  <a:srgbClr val="0E5393"/>
                </a:solidFill>
              </a:rPr>
              <a:t>overview</a:t>
            </a:r>
            <a:endParaRPr sz="2400" dirty="0"/>
          </a:p>
        </p:txBody>
      </p:sp>
      <p:sp>
        <p:nvSpPr>
          <p:cNvPr id="54" name="object 54"/>
          <p:cNvSpPr txBox="1"/>
          <p:nvPr/>
        </p:nvSpPr>
        <p:spPr>
          <a:xfrm>
            <a:off x="4819903" y="3326257"/>
            <a:ext cx="3997325" cy="8096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05104">
              <a:lnSpc>
                <a:spcPct val="100000"/>
              </a:lnSpc>
            </a:pPr>
            <a:r>
              <a:rPr sz="1800" b="1" spc="-5" dirty="0">
                <a:solidFill>
                  <a:srgbClr val="FFC000"/>
                </a:solidFill>
                <a:latin typeface="Verdana"/>
                <a:cs typeface="Verdana"/>
              </a:rPr>
              <a:t>Aims</a:t>
            </a:r>
            <a:endParaRPr sz="1800">
              <a:latin typeface="Verdana"/>
              <a:cs typeface="Verdana"/>
            </a:endParaRPr>
          </a:p>
          <a:p>
            <a:pPr marL="299085" indent="-286385">
              <a:lnSpc>
                <a:spcPct val="100000"/>
              </a:lnSpc>
              <a:spcBef>
                <a:spcPts val="1689"/>
              </a:spcBef>
              <a:buClr>
                <a:srgbClr val="0E5393"/>
              </a:buClr>
              <a:buFont typeface="Verdana"/>
              <a:buChar char="•"/>
              <a:tabLst>
                <a:tab pos="299085" algn="l"/>
                <a:tab pos="299720" algn="l"/>
              </a:tabLst>
            </a:pPr>
            <a:r>
              <a:rPr sz="2000" b="1" spc="-10" dirty="0">
                <a:solidFill>
                  <a:srgbClr val="C00000"/>
                </a:solidFill>
                <a:latin typeface="Verdana"/>
                <a:cs typeface="Verdana"/>
              </a:rPr>
              <a:t>Communicate </a:t>
            </a:r>
            <a:r>
              <a:rPr sz="2000" b="1" spc="-15" dirty="0">
                <a:solidFill>
                  <a:srgbClr val="C00000"/>
                </a:solidFill>
                <a:latin typeface="Verdana"/>
                <a:cs typeface="Verdana"/>
              </a:rPr>
              <a:t>and</a:t>
            </a:r>
            <a:r>
              <a:rPr sz="2000" b="1" spc="45" dirty="0">
                <a:solidFill>
                  <a:srgbClr val="C00000"/>
                </a:solidFill>
                <a:latin typeface="Verdana"/>
                <a:cs typeface="Verdana"/>
              </a:rPr>
              <a:t> </a:t>
            </a:r>
            <a:r>
              <a:rPr sz="2000" b="1" spc="-10" dirty="0">
                <a:solidFill>
                  <a:srgbClr val="C00000"/>
                </a:solidFill>
                <a:latin typeface="Verdana"/>
                <a:cs typeface="Verdana"/>
              </a:rPr>
              <a:t>explain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5106670" y="4120769"/>
            <a:ext cx="1844675" cy="3200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5" dirty="0">
                <a:solidFill>
                  <a:srgbClr val="0E5393"/>
                </a:solidFill>
                <a:latin typeface="Verdana"/>
                <a:cs typeface="Verdana"/>
              </a:rPr>
              <a:t>(known</a:t>
            </a:r>
            <a:r>
              <a:rPr sz="2000" spc="-50" dirty="0">
                <a:solidFill>
                  <a:srgbClr val="0E5393"/>
                </a:solidFill>
                <a:latin typeface="Verdana"/>
                <a:cs typeface="Verdana"/>
              </a:rPr>
              <a:t> </a:t>
            </a:r>
            <a:r>
              <a:rPr sz="2000" spc="-5" dirty="0">
                <a:solidFill>
                  <a:srgbClr val="0E5393"/>
                </a:solidFill>
                <a:latin typeface="Verdana"/>
                <a:cs typeface="Verdana"/>
              </a:rPr>
              <a:t>ideas)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4819903" y="4486529"/>
            <a:ext cx="3328035" cy="3200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99085" indent="-286385">
              <a:lnSpc>
                <a:spcPct val="100000"/>
              </a:lnSpc>
              <a:buClr>
                <a:srgbClr val="0E5393"/>
              </a:buClr>
              <a:buFont typeface="Verdana"/>
              <a:buChar char="•"/>
              <a:tabLst>
                <a:tab pos="299085" algn="l"/>
                <a:tab pos="299720" algn="l"/>
              </a:tabLst>
            </a:pPr>
            <a:r>
              <a:rPr sz="2000" b="1" spc="-15" dirty="0">
                <a:solidFill>
                  <a:srgbClr val="C00000"/>
                </a:solidFill>
                <a:latin typeface="Verdana"/>
                <a:cs typeface="Verdana"/>
              </a:rPr>
              <a:t>Analyse and</a:t>
            </a:r>
            <a:r>
              <a:rPr sz="2000" b="1" spc="95" dirty="0">
                <a:solidFill>
                  <a:srgbClr val="C00000"/>
                </a:solidFill>
                <a:latin typeface="Verdana"/>
                <a:cs typeface="Verdana"/>
              </a:rPr>
              <a:t> </a:t>
            </a:r>
            <a:r>
              <a:rPr sz="2000" b="1" spc="-15" dirty="0">
                <a:solidFill>
                  <a:srgbClr val="C00000"/>
                </a:solidFill>
                <a:latin typeface="Verdana"/>
                <a:cs typeface="Verdana"/>
              </a:rPr>
              <a:t>discover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5106670" y="4791709"/>
            <a:ext cx="2303145" cy="3200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5" dirty="0">
                <a:solidFill>
                  <a:srgbClr val="0E5393"/>
                </a:solidFill>
                <a:latin typeface="Verdana"/>
                <a:cs typeface="Verdana"/>
              </a:rPr>
              <a:t>(unknown</a:t>
            </a:r>
            <a:r>
              <a:rPr sz="2000" spc="-40" dirty="0">
                <a:solidFill>
                  <a:srgbClr val="0E5393"/>
                </a:solidFill>
                <a:latin typeface="Verdana"/>
                <a:cs typeface="Verdana"/>
              </a:rPr>
              <a:t> </a:t>
            </a:r>
            <a:r>
              <a:rPr sz="2000" spc="-5" dirty="0">
                <a:solidFill>
                  <a:srgbClr val="0E5393"/>
                </a:solidFill>
                <a:latin typeface="Verdana"/>
                <a:cs typeface="Verdana"/>
              </a:rPr>
              <a:t>reality)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4819903" y="5157470"/>
            <a:ext cx="3691890" cy="3200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99085" indent="-286385">
              <a:lnSpc>
                <a:spcPct val="100000"/>
              </a:lnSpc>
              <a:buClr>
                <a:srgbClr val="0E5393"/>
              </a:buClr>
              <a:buFont typeface="Verdana"/>
              <a:buChar char="•"/>
              <a:tabLst>
                <a:tab pos="299085" algn="l"/>
                <a:tab pos="299720" algn="l"/>
              </a:tabLst>
            </a:pPr>
            <a:r>
              <a:rPr sz="2000" b="1" spc="-10" dirty="0">
                <a:solidFill>
                  <a:srgbClr val="C00000"/>
                </a:solidFill>
                <a:latin typeface="Verdana"/>
                <a:cs typeface="Verdana"/>
              </a:rPr>
              <a:t>Evaluate </a:t>
            </a:r>
            <a:r>
              <a:rPr sz="2000" b="1" spc="-15" dirty="0">
                <a:solidFill>
                  <a:srgbClr val="C00000"/>
                </a:solidFill>
                <a:latin typeface="Verdana"/>
                <a:cs typeface="Verdana"/>
              </a:rPr>
              <a:t>and </a:t>
            </a:r>
            <a:r>
              <a:rPr sz="2000" b="1" spc="-10" dirty="0">
                <a:solidFill>
                  <a:srgbClr val="C00000"/>
                </a:solidFill>
                <a:latin typeface="Verdana"/>
                <a:cs typeface="Verdana"/>
              </a:rPr>
              <a:t>decide</a:t>
            </a:r>
            <a:r>
              <a:rPr sz="2000" b="1" spc="110" dirty="0">
                <a:solidFill>
                  <a:srgbClr val="C00000"/>
                </a:solidFill>
                <a:latin typeface="Verdana"/>
                <a:cs typeface="Verdana"/>
              </a:rPr>
              <a:t> </a:t>
            </a:r>
            <a:r>
              <a:rPr sz="2000" spc="-10" dirty="0">
                <a:solidFill>
                  <a:srgbClr val="0E5393"/>
                </a:solidFill>
                <a:latin typeface="Verdana"/>
                <a:cs typeface="Verdana"/>
              </a:rPr>
              <a:t>(on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5106670" y="5462523"/>
            <a:ext cx="2751455" cy="6248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2000" dirty="0">
                <a:solidFill>
                  <a:srgbClr val="0E5393"/>
                </a:solidFill>
                <a:latin typeface="Verdana"/>
                <a:cs typeface="Verdana"/>
              </a:rPr>
              <a:t>the basis </a:t>
            </a:r>
            <a:r>
              <a:rPr sz="2000" spc="-10" dirty="0">
                <a:solidFill>
                  <a:srgbClr val="0E5393"/>
                </a:solidFill>
                <a:latin typeface="Verdana"/>
                <a:cs typeface="Verdana"/>
              </a:rPr>
              <a:t>of</a:t>
            </a:r>
            <a:r>
              <a:rPr sz="2000" spc="-95" dirty="0">
                <a:solidFill>
                  <a:srgbClr val="0E5393"/>
                </a:solidFill>
                <a:latin typeface="Verdana"/>
                <a:cs typeface="Verdana"/>
              </a:rPr>
              <a:t> </a:t>
            </a:r>
            <a:r>
              <a:rPr sz="2000" spc="-5" dirty="0">
                <a:solidFill>
                  <a:srgbClr val="0E5393"/>
                </a:solidFill>
                <a:latin typeface="Verdana"/>
                <a:cs typeface="Verdana"/>
              </a:rPr>
              <a:t>graphical  </a:t>
            </a:r>
            <a:r>
              <a:rPr sz="2000" spc="-10" dirty="0">
                <a:solidFill>
                  <a:srgbClr val="0E5393"/>
                </a:solidFill>
                <a:latin typeface="Verdana"/>
                <a:cs typeface="Verdana"/>
              </a:rPr>
              <a:t>evidences)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258572" y="1743455"/>
            <a:ext cx="8280400" cy="105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6195">
              <a:lnSpc>
                <a:spcPct val="100000"/>
              </a:lnSpc>
            </a:pPr>
            <a:r>
              <a:rPr sz="1800" b="1" spc="-5" dirty="0">
                <a:solidFill>
                  <a:srgbClr val="FFC000"/>
                </a:solidFill>
                <a:latin typeface="Verdana"/>
                <a:cs typeface="Verdana"/>
              </a:rPr>
              <a:t>Visual </a:t>
            </a:r>
            <a:r>
              <a:rPr sz="1800" b="1" spc="-10" dirty="0">
                <a:solidFill>
                  <a:srgbClr val="FFC000"/>
                </a:solidFill>
                <a:latin typeface="Verdana"/>
                <a:cs typeface="Verdana"/>
              </a:rPr>
              <a:t>cognition</a:t>
            </a:r>
            <a:r>
              <a:rPr sz="1800" b="1" spc="10" dirty="0">
                <a:solidFill>
                  <a:srgbClr val="FFC000"/>
                </a:solidFill>
                <a:latin typeface="Verdana"/>
                <a:cs typeface="Verdana"/>
              </a:rPr>
              <a:t> </a:t>
            </a:r>
            <a:r>
              <a:rPr sz="1800" b="1" spc="-10" dirty="0">
                <a:solidFill>
                  <a:srgbClr val="FFC000"/>
                </a:solidFill>
                <a:latin typeface="Verdana"/>
                <a:cs typeface="Verdana"/>
              </a:rPr>
              <a:t>process</a:t>
            </a:r>
            <a:endParaRPr sz="1800" dirty="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820"/>
              </a:spcBef>
            </a:pPr>
            <a:r>
              <a:rPr sz="2000" spc="-5" dirty="0">
                <a:solidFill>
                  <a:srgbClr val="0E5393"/>
                </a:solidFill>
                <a:latin typeface="Verdana"/>
                <a:cs typeface="Verdana"/>
              </a:rPr>
              <a:t>The </a:t>
            </a:r>
            <a:r>
              <a:rPr sz="2000" dirty="0">
                <a:solidFill>
                  <a:srgbClr val="0E5393"/>
                </a:solidFill>
                <a:latin typeface="Verdana"/>
                <a:cs typeface="Verdana"/>
              </a:rPr>
              <a:t>visual cognition </a:t>
            </a:r>
            <a:r>
              <a:rPr sz="2000" spc="-10" dirty="0">
                <a:solidFill>
                  <a:srgbClr val="0E5393"/>
                </a:solidFill>
                <a:latin typeface="Verdana"/>
                <a:cs typeface="Verdana"/>
              </a:rPr>
              <a:t>process </a:t>
            </a:r>
            <a:r>
              <a:rPr sz="2000" spc="-5" dirty="0">
                <a:solidFill>
                  <a:srgbClr val="0E5393"/>
                </a:solidFill>
                <a:latin typeface="Verdana"/>
                <a:cs typeface="Verdana"/>
              </a:rPr>
              <a:t>can </a:t>
            </a:r>
            <a:r>
              <a:rPr sz="2000" dirty="0">
                <a:solidFill>
                  <a:srgbClr val="0E5393"/>
                </a:solidFill>
                <a:latin typeface="Verdana"/>
                <a:cs typeface="Verdana"/>
              </a:rPr>
              <a:t>help </a:t>
            </a:r>
            <a:r>
              <a:rPr sz="2000" spc="-5" dirty="0">
                <a:solidFill>
                  <a:srgbClr val="0E5393"/>
                </a:solidFill>
                <a:latin typeface="Verdana"/>
                <a:cs typeface="Verdana"/>
              </a:rPr>
              <a:t>people to </a:t>
            </a:r>
            <a:r>
              <a:rPr sz="2000" b="1" spc="-15" dirty="0">
                <a:solidFill>
                  <a:srgbClr val="C00000"/>
                </a:solidFill>
                <a:latin typeface="Verdana"/>
                <a:cs typeface="Verdana"/>
              </a:rPr>
              <a:t>understand</a:t>
            </a:r>
            <a:r>
              <a:rPr sz="2000" b="1" spc="100" dirty="0">
                <a:solidFill>
                  <a:srgbClr val="C00000"/>
                </a:solidFill>
                <a:latin typeface="Verdana"/>
                <a:cs typeface="Verdana"/>
              </a:rPr>
              <a:t> </a:t>
            </a:r>
            <a:r>
              <a:rPr sz="2000" dirty="0">
                <a:solidFill>
                  <a:srgbClr val="0E5393"/>
                </a:solidFill>
                <a:latin typeface="Verdana"/>
                <a:cs typeface="Verdana"/>
              </a:rPr>
              <a:t>the</a:t>
            </a:r>
            <a:endParaRPr sz="2000" dirty="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385"/>
              </a:spcBef>
            </a:pPr>
            <a:r>
              <a:rPr sz="2000" i="1" spc="-10" dirty="0">
                <a:solidFill>
                  <a:srgbClr val="0E5393"/>
                </a:solidFill>
                <a:latin typeface="Verdana"/>
                <a:cs typeface="Verdana"/>
              </a:rPr>
              <a:t>sense </a:t>
            </a:r>
            <a:r>
              <a:rPr sz="2000" spc="-10" dirty="0">
                <a:solidFill>
                  <a:srgbClr val="0E5393"/>
                </a:solidFill>
                <a:latin typeface="Verdana"/>
                <a:cs typeface="Verdana"/>
              </a:rPr>
              <a:t>of </a:t>
            </a:r>
            <a:r>
              <a:rPr sz="2000" spc="-5" dirty="0">
                <a:solidFill>
                  <a:srgbClr val="0E5393"/>
                </a:solidFill>
                <a:latin typeface="Verdana"/>
                <a:cs typeface="Verdana"/>
              </a:rPr>
              <a:t>data, </a:t>
            </a:r>
            <a:r>
              <a:rPr sz="2000" b="1" spc="-10" dirty="0">
                <a:solidFill>
                  <a:srgbClr val="C00000"/>
                </a:solidFill>
                <a:latin typeface="Verdana"/>
                <a:cs typeface="Verdana"/>
              </a:rPr>
              <a:t>solve </a:t>
            </a:r>
            <a:r>
              <a:rPr sz="2000" spc="-5" dirty="0">
                <a:solidFill>
                  <a:srgbClr val="0E5393"/>
                </a:solidFill>
                <a:latin typeface="Verdana"/>
                <a:cs typeface="Verdana"/>
              </a:rPr>
              <a:t>problems and </a:t>
            </a:r>
            <a:r>
              <a:rPr sz="2000" b="1" spc="-10" dirty="0">
                <a:solidFill>
                  <a:srgbClr val="C00000"/>
                </a:solidFill>
                <a:latin typeface="Verdana"/>
                <a:cs typeface="Verdana"/>
              </a:rPr>
              <a:t>make</a:t>
            </a:r>
            <a:r>
              <a:rPr sz="2000" b="1" spc="140" dirty="0">
                <a:solidFill>
                  <a:srgbClr val="C00000"/>
                </a:solidFill>
                <a:latin typeface="Verdana"/>
                <a:cs typeface="Verdana"/>
              </a:rPr>
              <a:t> </a:t>
            </a:r>
            <a:r>
              <a:rPr sz="2000" spc="-5" dirty="0">
                <a:solidFill>
                  <a:srgbClr val="0E5393"/>
                </a:solidFill>
                <a:latin typeface="Verdana"/>
                <a:cs typeface="Verdana"/>
              </a:rPr>
              <a:t>decisions</a:t>
            </a:r>
            <a:endParaRPr sz="2000" dirty="0">
              <a:latin typeface="Verdana"/>
              <a:cs typeface="Verdana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186639" y="3326257"/>
            <a:ext cx="3945890" cy="7962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6210">
              <a:lnSpc>
                <a:spcPct val="100000"/>
              </a:lnSpc>
            </a:pPr>
            <a:r>
              <a:rPr sz="1800" b="1" spc="-10" dirty="0">
                <a:solidFill>
                  <a:srgbClr val="FFC000"/>
                </a:solidFill>
                <a:latin typeface="Verdana"/>
                <a:cs typeface="Verdana"/>
              </a:rPr>
              <a:t>Phases</a:t>
            </a:r>
            <a:endParaRPr sz="1800">
              <a:latin typeface="Verdana"/>
              <a:cs typeface="Verdana"/>
            </a:endParaRPr>
          </a:p>
          <a:p>
            <a:pPr marL="192405" indent="-179705">
              <a:lnSpc>
                <a:spcPct val="100000"/>
              </a:lnSpc>
              <a:spcBef>
                <a:spcPts val="1590"/>
              </a:spcBef>
              <a:buClr>
                <a:srgbClr val="0E5393"/>
              </a:buClr>
              <a:buFont typeface="Verdana"/>
              <a:buChar char="•"/>
              <a:tabLst>
                <a:tab pos="193040" algn="l"/>
              </a:tabLst>
            </a:pPr>
            <a:r>
              <a:rPr sz="2000" b="1" spc="-15" dirty="0">
                <a:solidFill>
                  <a:srgbClr val="C00000"/>
                </a:solidFill>
                <a:latin typeface="Verdana"/>
                <a:cs typeface="Verdana"/>
              </a:rPr>
              <a:t>Representation</a:t>
            </a:r>
            <a:r>
              <a:rPr sz="2000" spc="-15" dirty="0">
                <a:solidFill>
                  <a:srgbClr val="0E5393"/>
                </a:solidFill>
                <a:latin typeface="Verdana"/>
                <a:cs typeface="Verdana"/>
              </a:rPr>
              <a:t>: </a:t>
            </a:r>
            <a:r>
              <a:rPr sz="2000" spc="-5" dirty="0">
                <a:solidFill>
                  <a:srgbClr val="0E5393"/>
                </a:solidFill>
                <a:latin typeface="Verdana"/>
                <a:cs typeface="Verdana"/>
              </a:rPr>
              <a:t>a</a:t>
            </a:r>
            <a:r>
              <a:rPr sz="2000" spc="105" dirty="0">
                <a:solidFill>
                  <a:srgbClr val="0E5393"/>
                </a:solidFill>
                <a:latin typeface="Verdana"/>
                <a:cs typeface="Verdana"/>
              </a:rPr>
              <a:t> </a:t>
            </a:r>
            <a:r>
              <a:rPr sz="2000" dirty="0">
                <a:solidFill>
                  <a:srgbClr val="0E5393"/>
                </a:solidFill>
                <a:latin typeface="Verdana"/>
                <a:cs typeface="Verdana"/>
              </a:rPr>
              <a:t>mapping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366775" y="4107688"/>
            <a:ext cx="3310254" cy="6248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15" dirty="0">
                <a:solidFill>
                  <a:srgbClr val="0E5393"/>
                </a:solidFill>
                <a:latin typeface="Verdana"/>
                <a:cs typeface="Verdana"/>
              </a:rPr>
              <a:t>from </a:t>
            </a:r>
            <a:r>
              <a:rPr sz="2000" spc="-20" dirty="0">
                <a:solidFill>
                  <a:srgbClr val="0E5393"/>
                </a:solidFill>
                <a:latin typeface="Verdana"/>
                <a:cs typeface="Verdana"/>
              </a:rPr>
              <a:t>raw </a:t>
            </a:r>
            <a:r>
              <a:rPr sz="2000" spc="-5" dirty="0">
                <a:solidFill>
                  <a:srgbClr val="0E5393"/>
                </a:solidFill>
                <a:latin typeface="Verdana"/>
                <a:cs typeface="Verdana"/>
              </a:rPr>
              <a:t>data to a</a:t>
            </a:r>
            <a:r>
              <a:rPr sz="2000" spc="15" dirty="0">
                <a:solidFill>
                  <a:srgbClr val="0E5393"/>
                </a:solidFill>
                <a:latin typeface="Verdana"/>
                <a:cs typeface="Verdana"/>
              </a:rPr>
              <a:t> </a:t>
            </a:r>
            <a:r>
              <a:rPr sz="2000" spc="5" dirty="0">
                <a:solidFill>
                  <a:srgbClr val="0E5393"/>
                </a:solidFill>
                <a:latin typeface="Verdana"/>
                <a:cs typeface="Verdana"/>
              </a:rPr>
              <a:t>visible</a:t>
            </a:r>
            <a:endParaRPr sz="20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sz="2000" spc="-10" dirty="0">
                <a:solidFill>
                  <a:srgbClr val="0E5393"/>
                </a:solidFill>
                <a:latin typeface="Verdana"/>
                <a:cs typeface="Verdana"/>
              </a:rPr>
              <a:t>representation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186639" y="4778502"/>
            <a:ext cx="4175760" cy="3200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2405" indent="-179705">
              <a:lnSpc>
                <a:spcPct val="100000"/>
              </a:lnSpc>
              <a:buClr>
                <a:srgbClr val="0E5393"/>
              </a:buClr>
              <a:buFont typeface="Verdana"/>
              <a:buChar char="•"/>
              <a:tabLst>
                <a:tab pos="193040" algn="l"/>
              </a:tabLst>
            </a:pPr>
            <a:r>
              <a:rPr sz="2000" b="1" spc="-10" dirty="0">
                <a:solidFill>
                  <a:srgbClr val="C00000"/>
                </a:solidFill>
                <a:latin typeface="Verdana"/>
                <a:cs typeface="Verdana"/>
              </a:rPr>
              <a:t>Interaction</a:t>
            </a:r>
            <a:r>
              <a:rPr sz="2000" spc="-10" dirty="0">
                <a:solidFill>
                  <a:srgbClr val="0E5393"/>
                </a:solidFill>
                <a:latin typeface="Verdana"/>
                <a:cs typeface="Verdana"/>
              </a:rPr>
              <a:t>: </a:t>
            </a:r>
            <a:r>
              <a:rPr sz="2000" dirty="0">
                <a:solidFill>
                  <a:srgbClr val="0E5393"/>
                </a:solidFill>
                <a:latin typeface="Verdana"/>
                <a:cs typeface="Verdana"/>
              </a:rPr>
              <a:t>changing </a:t>
            </a:r>
            <a:r>
              <a:rPr sz="2000" spc="-5" dirty="0">
                <a:solidFill>
                  <a:srgbClr val="0E5393"/>
                </a:solidFill>
                <a:latin typeface="Verdana"/>
                <a:cs typeface="Verdana"/>
              </a:rPr>
              <a:t>what</a:t>
            </a:r>
            <a:r>
              <a:rPr sz="2000" spc="20" dirty="0">
                <a:solidFill>
                  <a:srgbClr val="0E5393"/>
                </a:solidFill>
                <a:latin typeface="Verdana"/>
                <a:cs typeface="Verdana"/>
              </a:rPr>
              <a:t> </a:t>
            </a:r>
            <a:r>
              <a:rPr sz="2000" spc="5" dirty="0">
                <a:solidFill>
                  <a:srgbClr val="0E5393"/>
                </a:solidFill>
                <a:latin typeface="Verdana"/>
                <a:cs typeface="Verdana"/>
              </a:rPr>
              <a:t>is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366775" y="5083302"/>
            <a:ext cx="2795905" cy="3200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0E5393"/>
                </a:solidFill>
                <a:latin typeface="Verdana"/>
                <a:cs typeface="Verdana"/>
              </a:rPr>
              <a:t>immediately</a:t>
            </a:r>
            <a:r>
              <a:rPr sz="2000" spc="-80" dirty="0">
                <a:solidFill>
                  <a:srgbClr val="0E5393"/>
                </a:solidFill>
                <a:latin typeface="Verdana"/>
                <a:cs typeface="Verdana"/>
              </a:rPr>
              <a:t> </a:t>
            </a:r>
            <a:r>
              <a:rPr sz="2000" spc="-5" dirty="0">
                <a:solidFill>
                  <a:srgbClr val="0E5393"/>
                </a:solidFill>
                <a:latin typeface="Verdana"/>
                <a:cs typeface="Verdana"/>
              </a:rPr>
              <a:t>viewable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186639" y="5449417"/>
            <a:ext cx="4117975" cy="3200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2405" indent="-179705">
              <a:lnSpc>
                <a:spcPct val="100000"/>
              </a:lnSpc>
              <a:buClr>
                <a:srgbClr val="0E5393"/>
              </a:buClr>
              <a:buFont typeface="Verdana"/>
              <a:buChar char="•"/>
              <a:tabLst>
                <a:tab pos="193040" algn="l"/>
              </a:tabLst>
            </a:pPr>
            <a:r>
              <a:rPr sz="2000" b="1" spc="-15" dirty="0">
                <a:solidFill>
                  <a:srgbClr val="C00000"/>
                </a:solidFill>
                <a:latin typeface="Verdana"/>
                <a:cs typeface="Verdana"/>
              </a:rPr>
              <a:t>Presentation</a:t>
            </a:r>
            <a:r>
              <a:rPr sz="2000" spc="-15" dirty="0">
                <a:solidFill>
                  <a:srgbClr val="0E5393"/>
                </a:solidFill>
                <a:latin typeface="Verdana"/>
                <a:cs typeface="Verdana"/>
              </a:rPr>
              <a:t>: </a:t>
            </a:r>
            <a:r>
              <a:rPr sz="2000" dirty="0">
                <a:solidFill>
                  <a:srgbClr val="0E5393"/>
                </a:solidFill>
                <a:latin typeface="Verdana"/>
                <a:cs typeface="Verdana"/>
              </a:rPr>
              <a:t>organizing</a:t>
            </a:r>
            <a:r>
              <a:rPr sz="2000" spc="40" dirty="0">
                <a:solidFill>
                  <a:srgbClr val="0E5393"/>
                </a:solidFill>
                <a:latin typeface="Verdana"/>
                <a:cs typeface="Verdana"/>
              </a:rPr>
              <a:t> </a:t>
            </a:r>
            <a:r>
              <a:rPr sz="2000" spc="5" dirty="0">
                <a:solidFill>
                  <a:srgbClr val="0E5393"/>
                </a:solidFill>
                <a:latin typeface="Verdana"/>
                <a:cs typeface="Verdana"/>
              </a:rPr>
              <a:t>this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366775" y="5754217"/>
            <a:ext cx="3848100" cy="6254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5" dirty="0">
                <a:solidFill>
                  <a:srgbClr val="0E5393"/>
                </a:solidFill>
                <a:latin typeface="Verdana"/>
                <a:cs typeface="Verdana"/>
              </a:rPr>
              <a:t>visible </a:t>
            </a:r>
            <a:r>
              <a:rPr sz="2000" spc="-10" dirty="0">
                <a:solidFill>
                  <a:srgbClr val="0E5393"/>
                </a:solidFill>
                <a:latin typeface="Verdana"/>
                <a:cs typeface="Verdana"/>
              </a:rPr>
              <a:t>representation </a:t>
            </a:r>
            <a:r>
              <a:rPr sz="2000" spc="5" dirty="0">
                <a:solidFill>
                  <a:srgbClr val="0E5393"/>
                </a:solidFill>
                <a:latin typeface="Verdana"/>
                <a:cs typeface="Verdana"/>
              </a:rPr>
              <a:t>into</a:t>
            </a:r>
            <a:r>
              <a:rPr sz="2000" spc="-90" dirty="0">
                <a:solidFill>
                  <a:srgbClr val="0E5393"/>
                </a:solidFill>
                <a:latin typeface="Verdana"/>
                <a:cs typeface="Verdana"/>
              </a:rPr>
              <a:t> </a:t>
            </a:r>
            <a:r>
              <a:rPr sz="2000" dirty="0">
                <a:solidFill>
                  <a:srgbClr val="0E5393"/>
                </a:solidFill>
                <a:latin typeface="Verdana"/>
                <a:cs typeface="Verdana"/>
              </a:rPr>
              <a:t>the</a:t>
            </a:r>
            <a:endParaRPr sz="20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sz="2000" spc="-5" dirty="0">
                <a:solidFill>
                  <a:srgbClr val="0E5393"/>
                </a:solidFill>
                <a:latin typeface="Verdana"/>
                <a:cs typeface="Verdana"/>
              </a:rPr>
              <a:t>space</a:t>
            </a:r>
            <a:r>
              <a:rPr sz="2000" spc="-70" dirty="0">
                <a:solidFill>
                  <a:srgbClr val="0E5393"/>
                </a:solidFill>
                <a:latin typeface="Verdana"/>
                <a:cs typeface="Verdana"/>
              </a:rPr>
              <a:t> </a:t>
            </a:r>
            <a:r>
              <a:rPr sz="2000" spc="-5" dirty="0">
                <a:solidFill>
                  <a:srgbClr val="0E5393"/>
                </a:solidFill>
                <a:latin typeface="Verdana"/>
                <a:cs typeface="Verdana"/>
              </a:rPr>
              <a:t>available</a:t>
            </a:r>
            <a:endParaRPr sz="2000"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2728716291"/>
      </p:ext>
    </p:extLst>
  </p:cSld>
  <p:clrMapOvr>
    <a:masterClrMapping/>
  </p:clrMapOvr>
  <p:transition spd="slow">
    <p:pull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4212335" y="6641590"/>
            <a:ext cx="697991" cy="2164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279391" y="6669022"/>
            <a:ext cx="594360" cy="1889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262501" y="6669086"/>
            <a:ext cx="596900" cy="189230"/>
          </a:xfrm>
          <a:custGeom>
            <a:avLst/>
            <a:gdLst/>
            <a:ahLst/>
            <a:cxnLst/>
            <a:rect l="l" t="t" r="r" b="b"/>
            <a:pathLst>
              <a:path w="596900" h="189229">
                <a:moveTo>
                  <a:pt x="596900" y="188910"/>
                </a:moveTo>
                <a:lnTo>
                  <a:pt x="596900" y="0"/>
                </a:lnTo>
                <a:lnTo>
                  <a:pt x="0" y="0"/>
                </a:lnTo>
                <a:lnTo>
                  <a:pt x="0" y="188910"/>
                </a:lnTo>
                <a:lnTo>
                  <a:pt x="596900" y="188910"/>
                </a:lnTo>
                <a:close/>
              </a:path>
            </a:pathLst>
          </a:custGeom>
          <a:solidFill>
            <a:srgbClr val="12307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262501" y="6669086"/>
            <a:ext cx="596900" cy="189230"/>
          </a:xfrm>
          <a:custGeom>
            <a:avLst/>
            <a:gdLst/>
            <a:ahLst/>
            <a:cxnLst/>
            <a:rect l="l" t="t" r="r" b="b"/>
            <a:pathLst>
              <a:path w="596900" h="189229">
                <a:moveTo>
                  <a:pt x="596900" y="188910"/>
                </a:moveTo>
                <a:lnTo>
                  <a:pt x="596900" y="0"/>
                </a:lnTo>
                <a:lnTo>
                  <a:pt x="0" y="0"/>
                </a:lnTo>
                <a:lnTo>
                  <a:pt x="0" y="188910"/>
                </a:lnTo>
              </a:path>
            </a:pathLst>
          </a:custGeom>
          <a:ln w="9525">
            <a:solidFill>
              <a:srgbClr val="12307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30223" y="332656"/>
            <a:ext cx="5458460" cy="3816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10" dirty="0">
                <a:solidFill>
                  <a:srgbClr val="0E5393"/>
                </a:solidFill>
              </a:rPr>
              <a:t>Visual </a:t>
            </a:r>
            <a:r>
              <a:rPr sz="2400" spc="-5" dirty="0">
                <a:solidFill>
                  <a:srgbClr val="0E5393"/>
                </a:solidFill>
              </a:rPr>
              <a:t>cognition building</a:t>
            </a:r>
            <a:r>
              <a:rPr sz="2400" spc="60" dirty="0">
                <a:solidFill>
                  <a:srgbClr val="0E5393"/>
                </a:solidFill>
              </a:rPr>
              <a:t> </a:t>
            </a:r>
            <a:r>
              <a:rPr sz="2400" spc="-5" dirty="0">
                <a:solidFill>
                  <a:srgbClr val="0E5393"/>
                </a:solidFill>
              </a:rPr>
              <a:t>blocks</a:t>
            </a:r>
            <a:endParaRPr sz="2400" dirty="0"/>
          </a:p>
        </p:txBody>
      </p:sp>
      <p:sp>
        <p:nvSpPr>
          <p:cNvPr id="8" name="object 8"/>
          <p:cNvSpPr/>
          <p:nvPr/>
        </p:nvSpPr>
        <p:spPr>
          <a:xfrm>
            <a:off x="321640" y="2397760"/>
            <a:ext cx="670560" cy="486409"/>
          </a:xfrm>
          <a:custGeom>
            <a:avLst/>
            <a:gdLst/>
            <a:ahLst/>
            <a:cxnLst/>
            <a:rect l="l" t="t" r="r" b="b"/>
            <a:pathLst>
              <a:path w="670560" h="486410">
                <a:moveTo>
                  <a:pt x="54329" y="350520"/>
                </a:moveTo>
                <a:lnTo>
                  <a:pt x="27508" y="350520"/>
                </a:lnTo>
                <a:lnTo>
                  <a:pt x="100203" y="461010"/>
                </a:lnTo>
                <a:lnTo>
                  <a:pt x="82016" y="472439"/>
                </a:lnTo>
                <a:lnTo>
                  <a:pt x="91351" y="486410"/>
                </a:lnTo>
                <a:lnTo>
                  <a:pt x="146176" y="450850"/>
                </a:lnTo>
                <a:lnTo>
                  <a:pt x="144482" y="448310"/>
                </a:lnTo>
                <a:lnTo>
                  <a:pt x="118668" y="448310"/>
                </a:lnTo>
                <a:lnTo>
                  <a:pt x="54329" y="350520"/>
                </a:lnTo>
                <a:close/>
              </a:path>
              <a:path w="670560" h="486410">
                <a:moveTo>
                  <a:pt x="136855" y="436880"/>
                </a:moveTo>
                <a:lnTo>
                  <a:pt x="118668" y="448310"/>
                </a:lnTo>
                <a:lnTo>
                  <a:pt x="144482" y="448310"/>
                </a:lnTo>
                <a:lnTo>
                  <a:pt x="136855" y="436880"/>
                </a:lnTo>
                <a:close/>
              </a:path>
              <a:path w="670560" h="486410">
                <a:moveTo>
                  <a:pt x="123761" y="316230"/>
                </a:moveTo>
                <a:lnTo>
                  <a:pt x="106235" y="327660"/>
                </a:lnTo>
                <a:lnTo>
                  <a:pt x="174751" y="431800"/>
                </a:lnTo>
                <a:lnTo>
                  <a:pt x="192290" y="420370"/>
                </a:lnTo>
                <a:lnTo>
                  <a:pt x="141122" y="342900"/>
                </a:lnTo>
                <a:lnTo>
                  <a:pt x="143497" y="336550"/>
                </a:lnTo>
                <a:lnTo>
                  <a:pt x="146519" y="330200"/>
                </a:lnTo>
                <a:lnTo>
                  <a:pt x="147988" y="327660"/>
                </a:lnTo>
                <a:lnTo>
                  <a:pt x="131368" y="327660"/>
                </a:lnTo>
                <a:lnTo>
                  <a:pt x="123761" y="316230"/>
                </a:lnTo>
                <a:close/>
              </a:path>
              <a:path w="670560" h="486410">
                <a:moveTo>
                  <a:pt x="243446" y="237489"/>
                </a:moveTo>
                <a:lnTo>
                  <a:pt x="225907" y="248920"/>
                </a:lnTo>
                <a:lnTo>
                  <a:pt x="319709" y="391160"/>
                </a:lnTo>
                <a:lnTo>
                  <a:pt x="337248" y="379730"/>
                </a:lnTo>
                <a:lnTo>
                  <a:pt x="308533" y="336550"/>
                </a:lnTo>
                <a:lnTo>
                  <a:pt x="314706" y="336550"/>
                </a:lnTo>
                <a:lnTo>
                  <a:pt x="320370" y="335280"/>
                </a:lnTo>
                <a:lnTo>
                  <a:pt x="325539" y="332739"/>
                </a:lnTo>
                <a:lnTo>
                  <a:pt x="330695" y="331470"/>
                </a:lnTo>
                <a:lnTo>
                  <a:pt x="335978" y="328930"/>
                </a:lnTo>
                <a:lnTo>
                  <a:pt x="341388" y="325120"/>
                </a:lnTo>
                <a:lnTo>
                  <a:pt x="345528" y="322580"/>
                </a:lnTo>
                <a:lnTo>
                  <a:pt x="299148" y="322580"/>
                </a:lnTo>
                <a:lnTo>
                  <a:pt x="260311" y="262889"/>
                </a:lnTo>
                <a:lnTo>
                  <a:pt x="262648" y="256539"/>
                </a:lnTo>
                <a:lnTo>
                  <a:pt x="265645" y="250189"/>
                </a:lnTo>
                <a:lnTo>
                  <a:pt x="266561" y="248920"/>
                </a:lnTo>
                <a:lnTo>
                  <a:pt x="250621" y="248920"/>
                </a:lnTo>
                <a:lnTo>
                  <a:pt x="243446" y="237489"/>
                </a:lnTo>
                <a:close/>
              </a:path>
              <a:path w="670560" h="486410">
                <a:moveTo>
                  <a:pt x="215523" y="304800"/>
                </a:moveTo>
                <a:lnTo>
                  <a:pt x="182778" y="304800"/>
                </a:lnTo>
                <a:lnTo>
                  <a:pt x="186054" y="306070"/>
                </a:lnTo>
                <a:lnTo>
                  <a:pt x="189103" y="307339"/>
                </a:lnTo>
                <a:lnTo>
                  <a:pt x="192278" y="309880"/>
                </a:lnTo>
                <a:lnTo>
                  <a:pt x="198920" y="317500"/>
                </a:lnTo>
                <a:lnTo>
                  <a:pt x="202158" y="322580"/>
                </a:lnTo>
                <a:lnTo>
                  <a:pt x="205308" y="326389"/>
                </a:lnTo>
                <a:lnTo>
                  <a:pt x="244322" y="386080"/>
                </a:lnTo>
                <a:lnTo>
                  <a:pt x="261848" y="374650"/>
                </a:lnTo>
                <a:lnTo>
                  <a:pt x="217373" y="307339"/>
                </a:lnTo>
                <a:lnTo>
                  <a:pt x="215523" y="304800"/>
                </a:lnTo>
                <a:close/>
              </a:path>
              <a:path w="670560" h="486410">
                <a:moveTo>
                  <a:pt x="54825" y="312420"/>
                </a:moveTo>
                <a:lnTo>
                  <a:pt x="0" y="347980"/>
                </a:lnTo>
                <a:lnTo>
                  <a:pt x="9321" y="361950"/>
                </a:lnTo>
                <a:lnTo>
                  <a:pt x="27508" y="350520"/>
                </a:lnTo>
                <a:lnTo>
                  <a:pt x="54329" y="350520"/>
                </a:lnTo>
                <a:lnTo>
                  <a:pt x="45974" y="337820"/>
                </a:lnTo>
                <a:lnTo>
                  <a:pt x="64147" y="326389"/>
                </a:lnTo>
                <a:lnTo>
                  <a:pt x="54825" y="312420"/>
                </a:lnTo>
                <a:close/>
              </a:path>
              <a:path w="670560" h="486410">
                <a:moveTo>
                  <a:pt x="181399" y="281939"/>
                </a:moveTo>
                <a:lnTo>
                  <a:pt x="145516" y="299720"/>
                </a:lnTo>
                <a:lnTo>
                  <a:pt x="131368" y="327660"/>
                </a:lnTo>
                <a:lnTo>
                  <a:pt x="147988" y="327660"/>
                </a:lnTo>
                <a:lnTo>
                  <a:pt x="153860" y="317500"/>
                </a:lnTo>
                <a:lnTo>
                  <a:pt x="158076" y="313689"/>
                </a:lnTo>
                <a:lnTo>
                  <a:pt x="162864" y="309880"/>
                </a:lnTo>
                <a:lnTo>
                  <a:pt x="167525" y="307339"/>
                </a:lnTo>
                <a:lnTo>
                  <a:pt x="171742" y="306070"/>
                </a:lnTo>
                <a:lnTo>
                  <a:pt x="179260" y="304800"/>
                </a:lnTo>
                <a:lnTo>
                  <a:pt x="215523" y="304800"/>
                </a:lnTo>
                <a:lnTo>
                  <a:pt x="210900" y="298450"/>
                </a:lnTo>
                <a:lnTo>
                  <a:pt x="204057" y="292100"/>
                </a:lnTo>
                <a:lnTo>
                  <a:pt x="196842" y="287020"/>
                </a:lnTo>
                <a:lnTo>
                  <a:pt x="189255" y="283210"/>
                </a:lnTo>
                <a:lnTo>
                  <a:pt x="181399" y="281939"/>
                </a:lnTo>
                <a:close/>
              </a:path>
              <a:path w="670560" h="486410">
                <a:moveTo>
                  <a:pt x="340270" y="226060"/>
                </a:moveTo>
                <a:lnTo>
                  <a:pt x="301932" y="226060"/>
                </a:lnTo>
                <a:lnTo>
                  <a:pt x="314541" y="231139"/>
                </a:lnTo>
                <a:lnTo>
                  <a:pt x="320792" y="236220"/>
                </a:lnTo>
                <a:lnTo>
                  <a:pt x="342368" y="270510"/>
                </a:lnTo>
                <a:lnTo>
                  <a:pt x="344284" y="287020"/>
                </a:lnTo>
                <a:lnTo>
                  <a:pt x="342626" y="294639"/>
                </a:lnTo>
                <a:lnTo>
                  <a:pt x="339350" y="300989"/>
                </a:lnTo>
                <a:lnTo>
                  <a:pt x="334454" y="306070"/>
                </a:lnTo>
                <a:lnTo>
                  <a:pt x="327939" y="311150"/>
                </a:lnTo>
                <a:lnTo>
                  <a:pt x="323405" y="314960"/>
                </a:lnTo>
                <a:lnTo>
                  <a:pt x="319074" y="317500"/>
                </a:lnTo>
                <a:lnTo>
                  <a:pt x="310870" y="320039"/>
                </a:lnTo>
                <a:lnTo>
                  <a:pt x="305587" y="321310"/>
                </a:lnTo>
                <a:lnTo>
                  <a:pt x="299148" y="322580"/>
                </a:lnTo>
                <a:lnTo>
                  <a:pt x="345528" y="322580"/>
                </a:lnTo>
                <a:lnTo>
                  <a:pt x="364045" y="289560"/>
                </a:lnTo>
                <a:lnTo>
                  <a:pt x="365277" y="281939"/>
                </a:lnTo>
                <a:lnTo>
                  <a:pt x="351015" y="240030"/>
                </a:lnTo>
                <a:lnTo>
                  <a:pt x="342499" y="228600"/>
                </a:lnTo>
                <a:lnTo>
                  <a:pt x="340270" y="226060"/>
                </a:lnTo>
                <a:close/>
              </a:path>
              <a:path w="670560" h="486410">
                <a:moveTo>
                  <a:pt x="362369" y="158750"/>
                </a:moveTo>
                <a:lnTo>
                  <a:pt x="389318" y="238760"/>
                </a:lnTo>
                <a:lnTo>
                  <a:pt x="425725" y="262889"/>
                </a:lnTo>
                <a:lnTo>
                  <a:pt x="433717" y="262889"/>
                </a:lnTo>
                <a:lnTo>
                  <a:pt x="449961" y="255270"/>
                </a:lnTo>
                <a:lnTo>
                  <a:pt x="456488" y="251460"/>
                </a:lnTo>
                <a:lnTo>
                  <a:pt x="461632" y="245110"/>
                </a:lnTo>
                <a:lnTo>
                  <a:pt x="464461" y="241300"/>
                </a:lnTo>
                <a:lnTo>
                  <a:pt x="424065" y="241300"/>
                </a:lnTo>
                <a:lnTo>
                  <a:pt x="420585" y="238760"/>
                </a:lnTo>
                <a:lnTo>
                  <a:pt x="417207" y="237489"/>
                </a:lnTo>
                <a:lnTo>
                  <a:pt x="414032" y="234950"/>
                </a:lnTo>
                <a:lnTo>
                  <a:pt x="408089" y="228600"/>
                </a:lnTo>
                <a:lnTo>
                  <a:pt x="404863" y="223520"/>
                </a:lnTo>
                <a:lnTo>
                  <a:pt x="401396" y="218439"/>
                </a:lnTo>
                <a:lnTo>
                  <a:pt x="362369" y="158750"/>
                </a:lnTo>
                <a:close/>
              </a:path>
              <a:path w="670560" h="486410">
                <a:moveTo>
                  <a:pt x="304679" y="204470"/>
                </a:moveTo>
                <a:lnTo>
                  <a:pt x="294946" y="204470"/>
                </a:lnTo>
                <a:lnTo>
                  <a:pt x="285339" y="207010"/>
                </a:lnTo>
                <a:lnTo>
                  <a:pt x="255790" y="234950"/>
                </a:lnTo>
                <a:lnTo>
                  <a:pt x="250621" y="248920"/>
                </a:lnTo>
                <a:lnTo>
                  <a:pt x="266561" y="248920"/>
                </a:lnTo>
                <a:lnTo>
                  <a:pt x="272973" y="240030"/>
                </a:lnTo>
                <a:lnTo>
                  <a:pt x="277329" y="234950"/>
                </a:lnTo>
                <a:lnTo>
                  <a:pt x="282359" y="232410"/>
                </a:lnTo>
                <a:lnTo>
                  <a:pt x="288978" y="228600"/>
                </a:lnTo>
                <a:lnTo>
                  <a:pt x="295503" y="226060"/>
                </a:lnTo>
                <a:lnTo>
                  <a:pt x="340270" y="226060"/>
                </a:lnTo>
                <a:lnTo>
                  <a:pt x="333582" y="218439"/>
                </a:lnTo>
                <a:lnTo>
                  <a:pt x="324263" y="212089"/>
                </a:lnTo>
                <a:lnTo>
                  <a:pt x="314540" y="207010"/>
                </a:lnTo>
                <a:lnTo>
                  <a:pt x="304679" y="204470"/>
                </a:lnTo>
                <a:close/>
              </a:path>
              <a:path w="670560" h="486410">
                <a:moveTo>
                  <a:pt x="431939" y="113030"/>
                </a:moveTo>
                <a:lnTo>
                  <a:pt x="414401" y="125730"/>
                </a:lnTo>
                <a:lnTo>
                  <a:pt x="465569" y="203200"/>
                </a:lnTo>
                <a:lnTo>
                  <a:pt x="463321" y="209550"/>
                </a:lnTo>
                <a:lnTo>
                  <a:pt x="443915" y="234950"/>
                </a:lnTo>
                <a:lnTo>
                  <a:pt x="438823" y="238760"/>
                </a:lnTo>
                <a:lnTo>
                  <a:pt x="434530" y="240030"/>
                </a:lnTo>
                <a:lnTo>
                  <a:pt x="427545" y="241300"/>
                </a:lnTo>
                <a:lnTo>
                  <a:pt x="464461" y="241300"/>
                </a:lnTo>
                <a:lnTo>
                  <a:pt x="465404" y="240030"/>
                </a:lnTo>
                <a:lnTo>
                  <a:pt x="469176" y="233680"/>
                </a:lnTo>
                <a:lnTo>
                  <a:pt x="472490" y="226060"/>
                </a:lnTo>
                <a:lnTo>
                  <a:pt x="475322" y="217170"/>
                </a:lnTo>
                <a:lnTo>
                  <a:pt x="500468" y="217170"/>
                </a:lnTo>
                <a:lnTo>
                  <a:pt x="431939" y="113030"/>
                </a:lnTo>
                <a:close/>
              </a:path>
              <a:path w="670560" h="486410">
                <a:moveTo>
                  <a:pt x="500468" y="217170"/>
                </a:moveTo>
                <a:lnTo>
                  <a:pt x="475322" y="217170"/>
                </a:lnTo>
                <a:lnTo>
                  <a:pt x="482930" y="229870"/>
                </a:lnTo>
                <a:lnTo>
                  <a:pt x="500468" y="217170"/>
                </a:lnTo>
                <a:close/>
              </a:path>
              <a:path w="670560" h="486410">
                <a:moveTo>
                  <a:pt x="500457" y="106680"/>
                </a:moveTo>
                <a:lnTo>
                  <a:pt x="475335" y="106680"/>
                </a:lnTo>
                <a:lnTo>
                  <a:pt x="511771" y="161289"/>
                </a:lnTo>
                <a:lnTo>
                  <a:pt x="518094" y="170180"/>
                </a:lnTo>
                <a:lnTo>
                  <a:pt x="524602" y="176530"/>
                </a:lnTo>
                <a:lnTo>
                  <a:pt x="531295" y="181610"/>
                </a:lnTo>
                <a:lnTo>
                  <a:pt x="538175" y="184150"/>
                </a:lnTo>
                <a:lnTo>
                  <a:pt x="545271" y="184150"/>
                </a:lnTo>
                <a:lnTo>
                  <a:pt x="552616" y="182880"/>
                </a:lnTo>
                <a:lnTo>
                  <a:pt x="560211" y="180339"/>
                </a:lnTo>
                <a:lnTo>
                  <a:pt x="568058" y="176530"/>
                </a:lnTo>
                <a:lnTo>
                  <a:pt x="571106" y="173989"/>
                </a:lnTo>
                <a:lnTo>
                  <a:pt x="574382" y="171450"/>
                </a:lnTo>
                <a:lnTo>
                  <a:pt x="577900" y="168910"/>
                </a:lnTo>
                <a:lnTo>
                  <a:pt x="581418" y="165100"/>
                </a:lnTo>
                <a:lnTo>
                  <a:pt x="582980" y="163830"/>
                </a:lnTo>
                <a:lnTo>
                  <a:pt x="547268" y="163830"/>
                </a:lnTo>
                <a:lnTo>
                  <a:pt x="537933" y="160020"/>
                </a:lnTo>
                <a:lnTo>
                  <a:pt x="535177" y="157480"/>
                </a:lnTo>
                <a:lnTo>
                  <a:pt x="530631" y="152400"/>
                </a:lnTo>
                <a:lnTo>
                  <a:pt x="527685" y="147320"/>
                </a:lnTo>
                <a:lnTo>
                  <a:pt x="524090" y="142239"/>
                </a:lnTo>
                <a:lnTo>
                  <a:pt x="500457" y="106680"/>
                </a:lnTo>
                <a:close/>
              </a:path>
              <a:path w="670560" h="486410">
                <a:moveTo>
                  <a:pt x="576897" y="143510"/>
                </a:moveTo>
                <a:lnTo>
                  <a:pt x="575970" y="144780"/>
                </a:lnTo>
                <a:lnTo>
                  <a:pt x="574967" y="146050"/>
                </a:lnTo>
                <a:lnTo>
                  <a:pt x="573189" y="147320"/>
                </a:lnTo>
                <a:lnTo>
                  <a:pt x="568071" y="153670"/>
                </a:lnTo>
                <a:lnTo>
                  <a:pt x="565365" y="156210"/>
                </a:lnTo>
                <a:lnTo>
                  <a:pt x="562508" y="157480"/>
                </a:lnTo>
                <a:lnTo>
                  <a:pt x="557593" y="161289"/>
                </a:lnTo>
                <a:lnTo>
                  <a:pt x="553567" y="162560"/>
                </a:lnTo>
                <a:lnTo>
                  <a:pt x="550418" y="163830"/>
                </a:lnTo>
                <a:lnTo>
                  <a:pt x="582980" y="163830"/>
                </a:lnTo>
                <a:lnTo>
                  <a:pt x="584542" y="162560"/>
                </a:lnTo>
                <a:lnTo>
                  <a:pt x="587260" y="158750"/>
                </a:lnTo>
                <a:lnTo>
                  <a:pt x="576897" y="143510"/>
                </a:lnTo>
                <a:close/>
              </a:path>
              <a:path w="670560" h="486410">
                <a:moveTo>
                  <a:pt x="668590" y="73660"/>
                </a:moveTo>
                <a:lnTo>
                  <a:pt x="642480" y="73660"/>
                </a:lnTo>
                <a:lnTo>
                  <a:pt x="645706" y="76200"/>
                </a:lnTo>
                <a:lnTo>
                  <a:pt x="651929" y="86360"/>
                </a:lnTo>
                <a:lnTo>
                  <a:pt x="652335" y="91439"/>
                </a:lnTo>
                <a:lnTo>
                  <a:pt x="646899" y="101600"/>
                </a:lnTo>
                <a:lnTo>
                  <a:pt x="641680" y="106680"/>
                </a:lnTo>
                <a:lnTo>
                  <a:pt x="633971" y="111760"/>
                </a:lnTo>
                <a:lnTo>
                  <a:pt x="627761" y="116839"/>
                </a:lnTo>
                <a:lnTo>
                  <a:pt x="620458" y="119380"/>
                </a:lnTo>
                <a:lnTo>
                  <a:pt x="612063" y="121920"/>
                </a:lnTo>
                <a:lnTo>
                  <a:pt x="595337" y="124460"/>
                </a:lnTo>
                <a:lnTo>
                  <a:pt x="586130" y="124460"/>
                </a:lnTo>
                <a:lnTo>
                  <a:pt x="599084" y="143510"/>
                </a:lnTo>
                <a:lnTo>
                  <a:pt x="604862" y="143510"/>
                </a:lnTo>
                <a:lnTo>
                  <a:pt x="611568" y="142239"/>
                </a:lnTo>
                <a:lnTo>
                  <a:pt x="619213" y="139700"/>
                </a:lnTo>
                <a:lnTo>
                  <a:pt x="636464" y="132080"/>
                </a:lnTo>
                <a:lnTo>
                  <a:pt x="642239" y="128270"/>
                </a:lnTo>
                <a:lnTo>
                  <a:pt x="646887" y="124460"/>
                </a:lnTo>
                <a:lnTo>
                  <a:pt x="595337" y="124460"/>
                </a:lnTo>
                <a:lnTo>
                  <a:pt x="587070" y="123189"/>
                </a:lnTo>
                <a:lnTo>
                  <a:pt x="648436" y="123189"/>
                </a:lnTo>
                <a:lnTo>
                  <a:pt x="651535" y="120650"/>
                </a:lnTo>
                <a:lnTo>
                  <a:pt x="670437" y="81280"/>
                </a:lnTo>
                <a:lnTo>
                  <a:pt x="668590" y="73660"/>
                </a:lnTo>
                <a:close/>
              </a:path>
              <a:path w="670560" h="486410">
                <a:moveTo>
                  <a:pt x="463473" y="49530"/>
                </a:moveTo>
                <a:lnTo>
                  <a:pt x="445947" y="60960"/>
                </a:lnTo>
                <a:lnTo>
                  <a:pt x="465645" y="91439"/>
                </a:lnTo>
                <a:lnTo>
                  <a:pt x="453796" y="99060"/>
                </a:lnTo>
                <a:lnTo>
                  <a:pt x="463486" y="114300"/>
                </a:lnTo>
                <a:lnTo>
                  <a:pt x="475335" y="106680"/>
                </a:lnTo>
                <a:lnTo>
                  <a:pt x="500457" y="106680"/>
                </a:lnTo>
                <a:lnTo>
                  <a:pt x="492861" y="95250"/>
                </a:lnTo>
                <a:lnTo>
                  <a:pt x="515713" y="80010"/>
                </a:lnTo>
                <a:lnTo>
                  <a:pt x="483171" y="80010"/>
                </a:lnTo>
                <a:lnTo>
                  <a:pt x="463473" y="49530"/>
                </a:lnTo>
                <a:close/>
              </a:path>
              <a:path w="670560" h="486410">
                <a:moveTo>
                  <a:pt x="615467" y="0"/>
                </a:moveTo>
                <a:lnTo>
                  <a:pt x="609803" y="1270"/>
                </a:lnTo>
                <a:lnTo>
                  <a:pt x="603288" y="2539"/>
                </a:lnTo>
                <a:lnTo>
                  <a:pt x="588543" y="7620"/>
                </a:lnTo>
                <a:lnTo>
                  <a:pt x="581748" y="11430"/>
                </a:lnTo>
                <a:lnTo>
                  <a:pt x="563422" y="24130"/>
                </a:lnTo>
                <a:lnTo>
                  <a:pt x="559168" y="30480"/>
                </a:lnTo>
                <a:lnTo>
                  <a:pt x="554913" y="35560"/>
                </a:lnTo>
                <a:lnTo>
                  <a:pt x="552018" y="40639"/>
                </a:lnTo>
                <a:lnTo>
                  <a:pt x="550456" y="45720"/>
                </a:lnTo>
                <a:lnTo>
                  <a:pt x="548817" y="50800"/>
                </a:lnTo>
                <a:lnTo>
                  <a:pt x="564591" y="86360"/>
                </a:lnTo>
                <a:lnTo>
                  <a:pt x="577051" y="90170"/>
                </a:lnTo>
                <a:lnTo>
                  <a:pt x="583307" y="90170"/>
                </a:lnTo>
                <a:lnTo>
                  <a:pt x="590282" y="88900"/>
                </a:lnTo>
                <a:lnTo>
                  <a:pt x="601840" y="85089"/>
                </a:lnTo>
                <a:lnTo>
                  <a:pt x="606031" y="83820"/>
                </a:lnTo>
                <a:lnTo>
                  <a:pt x="615022" y="80010"/>
                </a:lnTo>
                <a:lnTo>
                  <a:pt x="618705" y="78739"/>
                </a:lnTo>
                <a:lnTo>
                  <a:pt x="621563" y="77470"/>
                </a:lnTo>
                <a:lnTo>
                  <a:pt x="629259" y="73660"/>
                </a:lnTo>
                <a:lnTo>
                  <a:pt x="668590" y="73660"/>
                </a:lnTo>
                <a:lnTo>
                  <a:pt x="666093" y="68580"/>
                </a:lnTo>
                <a:lnTo>
                  <a:pt x="581152" y="68580"/>
                </a:lnTo>
                <a:lnTo>
                  <a:pt x="577049" y="67310"/>
                </a:lnTo>
                <a:lnTo>
                  <a:pt x="573582" y="64770"/>
                </a:lnTo>
                <a:lnTo>
                  <a:pt x="570763" y="60960"/>
                </a:lnTo>
                <a:lnTo>
                  <a:pt x="567575" y="55880"/>
                </a:lnTo>
                <a:lnTo>
                  <a:pt x="567372" y="50800"/>
                </a:lnTo>
                <a:lnTo>
                  <a:pt x="572973" y="40639"/>
                </a:lnTo>
                <a:lnTo>
                  <a:pt x="577570" y="35560"/>
                </a:lnTo>
                <a:lnTo>
                  <a:pt x="583971" y="31750"/>
                </a:lnTo>
                <a:lnTo>
                  <a:pt x="590130" y="26670"/>
                </a:lnTo>
                <a:lnTo>
                  <a:pt x="597154" y="24130"/>
                </a:lnTo>
                <a:lnTo>
                  <a:pt x="605053" y="22860"/>
                </a:lnTo>
                <a:lnTo>
                  <a:pt x="612952" y="20320"/>
                </a:lnTo>
                <a:lnTo>
                  <a:pt x="620217" y="19050"/>
                </a:lnTo>
                <a:lnTo>
                  <a:pt x="627799" y="19050"/>
                </a:lnTo>
                <a:lnTo>
                  <a:pt x="615467" y="0"/>
                </a:lnTo>
                <a:close/>
              </a:path>
              <a:path w="670560" h="486410">
                <a:moveTo>
                  <a:pt x="519353" y="55880"/>
                </a:moveTo>
                <a:lnTo>
                  <a:pt x="483171" y="80010"/>
                </a:lnTo>
                <a:lnTo>
                  <a:pt x="515713" y="80010"/>
                </a:lnTo>
                <a:lnTo>
                  <a:pt x="529043" y="71120"/>
                </a:lnTo>
                <a:lnTo>
                  <a:pt x="519353" y="55880"/>
                </a:lnTo>
                <a:close/>
              </a:path>
              <a:path w="670560" h="486410">
                <a:moveTo>
                  <a:pt x="646201" y="52070"/>
                </a:moveTo>
                <a:lnTo>
                  <a:pt x="634360" y="52070"/>
                </a:lnTo>
                <a:lnTo>
                  <a:pt x="627886" y="53339"/>
                </a:lnTo>
                <a:lnTo>
                  <a:pt x="621042" y="55880"/>
                </a:lnTo>
                <a:lnTo>
                  <a:pt x="617956" y="57150"/>
                </a:lnTo>
                <a:lnTo>
                  <a:pt x="614172" y="58420"/>
                </a:lnTo>
                <a:lnTo>
                  <a:pt x="605167" y="62230"/>
                </a:lnTo>
                <a:lnTo>
                  <a:pt x="601052" y="63500"/>
                </a:lnTo>
                <a:lnTo>
                  <a:pt x="597331" y="64770"/>
                </a:lnTo>
                <a:lnTo>
                  <a:pt x="590588" y="67310"/>
                </a:lnTo>
                <a:lnTo>
                  <a:pt x="585190" y="68580"/>
                </a:lnTo>
                <a:lnTo>
                  <a:pt x="666093" y="68580"/>
                </a:lnTo>
                <a:lnTo>
                  <a:pt x="664845" y="66039"/>
                </a:lnTo>
                <a:lnTo>
                  <a:pt x="659853" y="58420"/>
                </a:lnTo>
                <a:lnTo>
                  <a:pt x="653643" y="54610"/>
                </a:lnTo>
                <a:lnTo>
                  <a:pt x="646201" y="52070"/>
                </a:lnTo>
                <a:close/>
              </a:path>
              <a:path w="670560" h="486410">
                <a:moveTo>
                  <a:pt x="627799" y="19050"/>
                </a:moveTo>
                <a:lnTo>
                  <a:pt x="620217" y="19050"/>
                </a:lnTo>
                <a:lnTo>
                  <a:pt x="626859" y="20320"/>
                </a:lnTo>
                <a:lnTo>
                  <a:pt x="627799" y="19050"/>
                </a:lnTo>
                <a:close/>
              </a:path>
            </a:pathLst>
          </a:custGeom>
          <a:solidFill>
            <a:srgbClr val="0E539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20865" y="3582923"/>
            <a:ext cx="575945" cy="400050"/>
          </a:xfrm>
          <a:custGeom>
            <a:avLst/>
            <a:gdLst/>
            <a:ahLst/>
            <a:cxnLst/>
            <a:rect l="l" t="t" r="r" b="b"/>
            <a:pathLst>
              <a:path w="575944" h="400050">
                <a:moveTo>
                  <a:pt x="18935" y="272542"/>
                </a:moveTo>
                <a:lnTo>
                  <a:pt x="0" y="284988"/>
                </a:lnTo>
                <a:lnTo>
                  <a:pt x="128092" y="399669"/>
                </a:lnTo>
                <a:lnTo>
                  <a:pt x="148412" y="386333"/>
                </a:lnTo>
                <a:lnTo>
                  <a:pt x="142233" y="368807"/>
                </a:lnTo>
                <a:lnTo>
                  <a:pt x="124066" y="368807"/>
                </a:lnTo>
                <a:lnTo>
                  <a:pt x="18935" y="272542"/>
                </a:lnTo>
                <a:close/>
              </a:path>
              <a:path w="575944" h="400050">
                <a:moveTo>
                  <a:pt x="95580" y="222123"/>
                </a:moveTo>
                <a:lnTo>
                  <a:pt x="76834" y="234442"/>
                </a:lnTo>
                <a:lnTo>
                  <a:pt x="124066" y="368807"/>
                </a:lnTo>
                <a:lnTo>
                  <a:pt x="142233" y="368807"/>
                </a:lnTo>
                <a:lnTo>
                  <a:pt x="101130" y="252221"/>
                </a:lnTo>
                <a:lnTo>
                  <a:pt x="128237" y="252221"/>
                </a:lnTo>
                <a:lnTo>
                  <a:pt x="95580" y="222123"/>
                </a:lnTo>
                <a:close/>
              </a:path>
              <a:path w="575944" h="400050">
                <a:moveTo>
                  <a:pt x="128237" y="252221"/>
                </a:moveTo>
                <a:lnTo>
                  <a:pt x="101130" y="252221"/>
                </a:lnTo>
                <a:lnTo>
                  <a:pt x="206133" y="348361"/>
                </a:lnTo>
                <a:lnTo>
                  <a:pt x="226936" y="334644"/>
                </a:lnTo>
                <a:lnTo>
                  <a:pt x="221799" y="319531"/>
                </a:lnTo>
                <a:lnTo>
                  <a:pt x="201269" y="319531"/>
                </a:lnTo>
                <a:lnTo>
                  <a:pt x="128237" y="252221"/>
                </a:lnTo>
                <a:close/>
              </a:path>
              <a:path w="575944" h="400050">
                <a:moveTo>
                  <a:pt x="171678" y="172084"/>
                </a:moveTo>
                <a:lnTo>
                  <a:pt x="153581" y="183895"/>
                </a:lnTo>
                <a:lnTo>
                  <a:pt x="201269" y="319531"/>
                </a:lnTo>
                <a:lnTo>
                  <a:pt x="221799" y="319531"/>
                </a:lnTo>
                <a:lnTo>
                  <a:pt x="171678" y="172084"/>
                </a:lnTo>
                <a:close/>
              </a:path>
              <a:path w="575944" h="400050">
                <a:moveTo>
                  <a:pt x="322715" y="169925"/>
                </a:moveTo>
                <a:lnTo>
                  <a:pt x="289826" y="169925"/>
                </a:lnTo>
                <a:lnTo>
                  <a:pt x="293179" y="170687"/>
                </a:lnTo>
                <a:lnTo>
                  <a:pt x="299415" y="173989"/>
                </a:lnTo>
                <a:lnTo>
                  <a:pt x="302285" y="176911"/>
                </a:lnTo>
                <a:lnTo>
                  <a:pt x="306679" y="183514"/>
                </a:lnTo>
                <a:lnTo>
                  <a:pt x="299431" y="188898"/>
                </a:lnTo>
                <a:lnTo>
                  <a:pt x="292488" y="194198"/>
                </a:lnTo>
                <a:lnTo>
                  <a:pt x="264142" y="220134"/>
                </a:lnTo>
                <a:lnTo>
                  <a:pt x="253314" y="253492"/>
                </a:lnTo>
                <a:lnTo>
                  <a:pt x="255828" y="260984"/>
                </a:lnTo>
                <a:lnTo>
                  <a:pt x="286461" y="286257"/>
                </a:lnTo>
                <a:lnTo>
                  <a:pt x="294307" y="286926"/>
                </a:lnTo>
                <a:lnTo>
                  <a:pt x="301921" y="286083"/>
                </a:lnTo>
                <a:lnTo>
                  <a:pt x="328841" y="269620"/>
                </a:lnTo>
                <a:lnTo>
                  <a:pt x="331886" y="266319"/>
                </a:lnTo>
                <a:lnTo>
                  <a:pt x="298170" y="266319"/>
                </a:lnTo>
                <a:lnTo>
                  <a:pt x="286994" y="265049"/>
                </a:lnTo>
                <a:lnTo>
                  <a:pt x="282244" y="261746"/>
                </a:lnTo>
                <a:lnTo>
                  <a:pt x="274840" y="250570"/>
                </a:lnTo>
                <a:lnTo>
                  <a:pt x="273659" y="245363"/>
                </a:lnTo>
                <a:lnTo>
                  <a:pt x="275907" y="235203"/>
                </a:lnTo>
                <a:lnTo>
                  <a:pt x="298043" y="211581"/>
                </a:lnTo>
                <a:lnTo>
                  <a:pt x="304876" y="206120"/>
                </a:lnTo>
                <a:lnTo>
                  <a:pt x="310857" y="201549"/>
                </a:lnTo>
                <a:lnTo>
                  <a:pt x="316001" y="197738"/>
                </a:lnTo>
                <a:lnTo>
                  <a:pt x="341003" y="197738"/>
                </a:lnTo>
                <a:lnTo>
                  <a:pt x="322715" y="169925"/>
                </a:lnTo>
                <a:close/>
              </a:path>
              <a:path w="575944" h="400050">
                <a:moveTo>
                  <a:pt x="341003" y="197738"/>
                </a:moveTo>
                <a:lnTo>
                  <a:pt x="316001" y="197738"/>
                </a:lnTo>
                <a:lnTo>
                  <a:pt x="335089" y="226694"/>
                </a:lnTo>
                <a:lnTo>
                  <a:pt x="332943" y="232918"/>
                </a:lnTo>
                <a:lnTo>
                  <a:pt x="312064" y="259333"/>
                </a:lnTo>
                <a:lnTo>
                  <a:pt x="304672" y="264287"/>
                </a:lnTo>
                <a:lnTo>
                  <a:pt x="298170" y="266319"/>
                </a:lnTo>
                <a:lnTo>
                  <a:pt x="331886" y="266319"/>
                </a:lnTo>
                <a:lnTo>
                  <a:pt x="334568" y="262763"/>
                </a:lnTo>
                <a:lnTo>
                  <a:pt x="336629" y="259333"/>
                </a:lnTo>
                <a:lnTo>
                  <a:pt x="338302" y="256667"/>
                </a:lnTo>
                <a:lnTo>
                  <a:pt x="339877" y="253492"/>
                </a:lnTo>
                <a:lnTo>
                  <a:pt x="341274" y="249808"/>
                </a:lnTo>
                <a:lnTo>
                  <a:pt x="342671" y="246252"/>
                </a:lnTo>
                <a:lnTo>
                  <a:pt x="343789" y="243331"/>
                </a:lnTo>
                <a:lnTo>
                  <a:pt x="344652" y="241300"/>
                </a:lnTo>
                <a:lnTo>
                  <a:pt x="368810" y="241300"/>
                </a:lnTo>
                <a:lnTo>
                  <a:pt x="369392" y="240919"/>
                </a:lnTo>
                <a:lnTo>
                  <a:pt x="341003" y="197738"/>
                </a:lnTo>
                <a:close/>
              </a:path>
              <a:path w="575944" h="400050">
                <a:moveTo>
                  <a:pt x="368810" y="241300"/>
                </a:moveTo>
                <a:lnTo>
                  <a:pt x="344652" y="241300"/>
                </a:lnTo>
                <a:lnTo>
                  <a:pt x="351955" y="252349"/>
                </a:lnTo>
                <a:lnTo>
                  <a:pt x="368810" y="241300"/>
                </a:lnTo>
                <a:close/>
              </a:path>
              <a:path w="575944" h="400050">
                <a:moveTo>
                  <a:pt x="341972" y="109727"/>
                </a:moveTo>
                <a:lnTo>
                  <a:pt x="322948" y="122174"/>
                </a:lnTo>
                <a:lnTo>
                  <a:pt x="429653" y="194056"/>
                </a:lnTo>
                <a:lnTo>
                  <a:pt x="438848" y="250317"/>
                </a:lnTo>
                <a:lnTo>
                  <a:pt x="457593" y="237870"/>
                </a:lnTo>
                <a:lnTo>
                  <a:pt x="444569" y="165862"/>
                </a:lnTo>
                <a:lnTo>
                  <a:pt x="424751" y="165862"/>
                </a:lnTo>
                <a:lnTo>
                  <a:pt x="341972" y="109727"/>
                </a:lnTo>
                <a:close/>
              </a:path>
              <a:path w="575944" h="400050">
                <a:moveTo>
                  <a:pt x="286550" y="149859"/>
                </a:moveTo>
                <a:lnTo>
                  <a:pt x="280479" y="150875"/>
                </a:lnTo>
                <a:lnTo>
                  <a:pt x="274243" y="153288"/>
                </a:lnTo>
                <a:lnTo>
                  <a:pt x="268008" y="155575"/>
                </a:lnTo>
                <a:lnTo>
                  <a:pt x="230149" y="183642"/>
                </a:lnTo>
                <a:lnTo>
                  <a:pt x="223075" y="191134"/>
                </a:lnTo>
                <a:lnTo>
                  <a:pt x="234797" y="208914"/>
                </a:lnTo>
                <a:lnTo>
                  <a:pt x="235724" y="208280"/>
                </a:lnTo>
                <a:lnTo>
                  <a:pt x="240245" y="202056"/>
                </a:lnTo>
                <a:lnTo>
                  <a:pt x="244932" y="196469"/>
                </a:lnTo>
                <a:lnTo>
                  <a:pt x="275386" y="173100"/>
                </a:lnTo>
                <a:lnTo>
                  <a:pt x="286232" y="170180"/>
                </a:lnTo>
                <a:lnTo>
                  <a:pt x="289826" y="169925"/>
                </a:lnTo>
                <a:lnTo>
                  <a:pt x="322715" y="169925"/>
                </a:lnTo>
                <a:lnTo>
                  <a:pt x="318477" y="163575"/>
                </a:lnTo>
                <a:lnTo>
                  <a:pt x="292455" y="150113"/>
                </a:lnTo>
                <a:lnTo>
                  <a:pt x="286550" y="149859"/>
                </a:lnTo>
                <a:close/>
              </a:path>
              <a:path w="575944" h="400050">
                <a:moveTo>
                  <a:pt x="424586" y="55371"/>
                </a:moveTo>
                <a:lnTo>
                  <a:pt x="406222" y="67437"/>
                </a:lnTo>
                <a:lnTo>
                  <a:pt x="424751" y="165862"/>
                </a:lnTo>
                <a:lnTo>
                  <a:pt x="444569" y="165862"/>
                </a:lnTo>
                <a:lnTo>
                  <a:pt x="424586" y="55371"/>
                </a:lnTo>
                <a:close/>
              </a:path>
              <a:path w="575944" h="400050">
                <a:moveTo>
                  <a:pt x="573053" y="72517"/>
                </a:moveTo>
                <a:lnTo>
                  <a:pt x="539877" y="72517"/>
                </a:lnTo>
                <a:lnTo>
                  <a:pt x="543623" y="73151"/>
                </a:lnTo>
                <a:lnTo>
                  <a:pt x="547382" y="73659"/>
                </a:lnTo>
                <a:lnTo>
                  <a:pt x="550608" y="75945"/>
                </a:lnTo>
                <a:lnTo>
                  <a:pt x="553300" y="80137"/>
                </a:lnTo>
                <a:lnTo>
                  <a:pt x="556818" y="85470"/>
                </a:lnTo>
                <a:lnTo>
                  <a:pt x="557225" y="90805"/>
                </a:lnTo>
                <a:lnTo>
                  <a:pt x="525348" y="118871"/>
                </a:lnTo>
                <a:lnTo>
                  <a:pt x="500227" y="123698"/>
                </a:lnTo>
                <a:lnTo>
                  <a:pt x="491032" y="123698"/>
                </a:lnTo>
                <a:lnTo>
                  <a:pt x="503974" y="143382"/>
                </a:lnTo>
                <a:lnTo>
                  <a:pt x="541353" y="131185"/>
                </a:lnTo>
                <a:lnTo>
                  <a:pt x="552375" y="123698"/>
                </a:lnTo>
                <a:lnTo>
                  <a:pt x="500227" y="123698"/>
                </a:lnTo>
                <a:lnTo>
                  <a:pt x="491959" y="123189"/>
                </a:lnTo>
                <a:lnTo>
                  <a:pt x="553053" y="123189"/>
                </a:lnTo>
                <a:lnTo>
                  <a:pt x="556425" y="120659"/>
                </a:lnTo>
                <a:lnTo>
                  <a:pt x="575329" y="80994"/>
                </a:lnTo>
                <a:lnTo>
                  <a:pt x="573480" y="73350"/>
                </a:lnTo>
                <a:lnTo>
                  <a:pt x="573053" y="72517"/>
                </a:lnTo>
                <a:close/>
              </a:path>
              <a:path w="575944" h="400050">
                <a:moveTo>
                  <a:pt x="520357" y="0"/>
                </a:moveTo>
                <a:lnTo>
                  <a:pt x="480415" y="14986"/>
                </a:lnTo>
                <a:lnTo>
                  <a:pt x="453745" y="50418"/>
                </a:lnTo>
                <a:lnTo>
                  <a:pt x="453323" y="56133"/>
                </a:lnTo>
                <a:lnTo>
                  <a:pt x="454685" y="65531"/>
                </a:lnTo>
                <a:lnTo>
                  <a:pt x="456463" y="70231"/>
                </a:lnTo>
                <a:lnTo>
                  <a:pt x="459282" y="74421"/>
                </a:lnTo>
                <a:lnTo>
                  <a:pt x="463778" y="81280"/>
                </a:lnTo>
                <a:lnTo>
                  <a:pt x="469493" y="85851"/>
                </a:lnTo>
                <a:lnTo>
                  <a:pt x="476402" y="88011"/>
                </a:lnTo>
                <a:lnTo>
                  <a:pt x="481943" y="89102"/>
                </a:lnTo>
                <a:lnTo>
                  <a:pt x="488202" y="89122"/>
                </a:lnTo>
                <a:lnTo>
                  <a:pt x="495177" y="88046"/>
                </a:lnTo>
                <a:lnTo>
                  <a:pt x="502869" y="85851"/>
                </a:lnTo>
                <a:lnTo>
                  <a:pt x="506730" y="84581"/>
                </a:lnTo>
                <a:lnTo>
                  <a:pt x="510920" y="83057"/>
                </a:lnTo>
                <a:lnTo>
                  <a:pt x="523595" y="77724"/>
                </a:lnTo>
                <a:lnTo>
                  <a:pt x="526453" y="76707"/>
                </a:lnTo>
                <a:lnTo>
                  <a:pt x="534149" y="73787"/>
                </a:lnTo>
                <a:lnTo>
                  <a:pt x="539877" y="72517"/>
                </a:lnTo>
                <a:lnTo>
                  <a:pt x="573053" y="72517"/>
                </a:lnTo>
                <a:lnTo>
                  <a:pt x="570710" y="67944"/>
                </a:lnTo>
                <a:lnTo>
                  <a:pt x="490092" y="67944"/>
                </a:lnTo>
                <a:lnTo>
                  <a:pt x="486041" y="67437"/>
                </a:lnTo>
                <a:lnTo>
                  <a:pt x="481939" y="67056"/>
                </a:lnTo>
                <a:lnTo>
                  <a:pt x="478472" y="64643"/>
                </a:lnTo>
                <a:lnTo>
                  <a:pt x="475653" y="60325"/>
                </a:lnTo>
                <a:lnTo>
                  <a:pt x="472549" y="55625"/>
                </a:lnTo>
                <a:lnTo>
                  <a:pt x="472446" y="54990"/>
                </a:lnTo>
                <a:lnTo>
                  <a:pt x="472274" y="50418"/>
                </a:lnTo>
                <a:lnTo>
                  <a:pt x="477862" y="39750"/>
                </a:lnTo>
                <a:lnTo>
                  <a:pt x="517842" y="19812"/>
                </a:lnTo>
                <a:lnTo>
                  <a:pt x="525106" y="18923"/>
                </a:lnTo>
                <a:lnTo>
                  <a:pt x="532317" y="18923"/>
                </a:lnTo>
                <a:lnTo>
                  <a:pt x="532688" y="18668"/>
                </a:lnTo>
                <a:lnTo>
                  <a:pt x="520357" y="0"/>
                </a:lnTo>
                <a:close/>
              </a:path>
              <a:path w="575944" h="400050">
                <a:moveTo>
                  <a:pt x="545354" y="51436"/>
                </a:moveTo>
                <a:lnTo>
                  <a:pt x="510057" y="61340"/>
                </a:lnTo>
                <a:lnTo>
                  <a:pt x="505942" y="62992"/>
                </a:lnTo>
                <a:lnTo>
                  <a:pt x="495477" y="66928"/>
                </a:lnTo>
                <a:lnTo>
                  <a:pt x="490092" y="67944"/>
                </a:lnTo>
                <a:lnTo>
                  <a:pt x="570710" y="67944"/>
                </a:lnTo>
                <a:lnTo>
                  <a:pt x="569734" y="66039"/>
                </a:lnTo>
                <a:lnTo>
                  <a:pt x="564743" y="58546"/>
                </a:lnTo>
                <a:lnTo>
                  <a:pt x="558533" y="53848"/>
                </a:lnTo>
                <a:lnTo>
                  <a:pt x="551091" y="52196"/>
                </a:lnTo>
                <a:lnTo>
                  <a:pt x="545354" y="51436"/>
                </a:lnTo>
                <a:close/>
              </a:path>
              <a:path w="575944" h="400050">
                <a:moveTo>
                  <a:pt x="532317" y="18923"/>
                </a:moveTo>
                <a:lnTo>
                  <a:pt x="525106" y="18923"/>
                </a:lnTo>
                <a:lnTo>
                  <a:pt x="531761" y="19303"/>
                </a:lnTo>
                <a:lnTo>
                  <a:pt x="532317" y="18923"/>
                </a:lnTo>
                <a:close/>
              </a:path>
            </a:pathLst>
          </a:custGeom>
          <a:solidFill>
            <a:srgbClr val="0E539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28685" y="4207636"/>
            <a:ext cx="924614" cy="10704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127760" y="2136648"/>
            <a:ext cx="8016240" cy="366979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2" name="object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777545"/>
              </p:ext>
            </p:extLst>
          </p:nvPr>
        </p:nvGraphicFramePr>
        <p:xfrm>
          <a:off x="1162098" y="2209733"/>
          <a:ext cx="7561036" cy="36045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015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395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3694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6346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217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583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39820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0461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6811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1533239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460951">
                <a:tc gridSpan="5">
                  <a:txBody>
                    <a:bodyPr/>
                    <a:lstStyle/>
                    <a:p>
                      <a:pPr marR="66675" algn="ctr">
                        <a:lnSpc>
                          <a:spcPct val="100000"/>
                        </a:lnSpc>
                        <a:spcBef>
                          <a:spcPts val="1255"/>
                        </a:spcBef>
                      </a:pPr>
                      <a:r>
                        <a:rPr sz="1600" spc="-5" dirty="0">
                          <a:latin typeface="Verdana"/>
                          <a:cs typeface="Verdana"/>
                        </a:rPr>
                        <a:t>Raw</a:t>
                      </a:r>
                      <a:r>
                        <a:rPr sz="1600" spc="-120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600" dirty="0">
                          <a:latin typeface="Verdana"/>
                          <a:cs typeface="Verdana"/>
                        </a:rPr>
                        <a:t>Data</a:t>
                      </a:r>
                      <a:endParaRPr sz="1600">
                        <a:latin typeface="Verdana"/>
                        <a:cs typeface="Verdana"/>
                      </a:endParaRPr>
                    </a:p>
                  </a:txBody>
                  <a:tcPr marL="0" marR="0" marT="159385" marB="0">
                    <a:lnL w="9525">
                      <a:solidFill>
                        <a:srgbClr val="123076"/>
                      </a:solidFill>
                      <a:prstDash val="solid"/>
                    </a:lnL>
                    <a:lnR w="5524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123076"/>
                      </a:solidFill>
                      <a:prstDash val="solid"/>
                    </a:lnT>
                    <a:lnB w="11049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6">
                  <a:txBody>
                    <a:bodyPr/>
                    <a:lstStyle/>
                    <a:p>
                      <a:pPr marL="1104900">
                        <a:lnSpc>
                          <a:spcPct val="100000"/>
                        </a:lnSpc>
                        <a:spcBef>
                          <a:spcPts val="1240"/>
                        </a:spcBef>
                      </a:pPr>
                      <a:r>
                        <a:rPr sz="1600" spc="-5" dirty="0">
                          <a:latin typeface="Verdana"/>
                          <a:cs typeface="Verdana"/>
                        </a:rPr>
                        <a:t>Visual</a:t>
                      </a:r>
                      <a:r>
                        <a:rPr sz="1600" spc="-50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600" spc="-10" dirty="0">
                          <a:latin typeface="Verdana"/>
                          <a:cs typeface="Verdana"/>
                        </a:rPr>
                        <a:t>Patterns</a:t>
                      </a:r>
                      <a:endParaRPr sz="1600">
                        <a:latin typeface="Verdana"/>
                        <a:cs typeface="Verdana"/>
                      </a:endParaRPr>
                    </a:p>
                  </a:txBody>
                  <a:tcPr marL="0" marR="0" marT="157480" marB="0">
                    <a:lnL w="5524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123076"/>
                      </a:solidFill>
                      <a:prstDash val="solid"/>
                    </a:lnR>
                    <a:lnT w="9525">
                      <a:solidFill>
                        <a:srgbClr val="123076"/>
                      </a:solidFill>
                      <a:prstDash val="solid"/>
                    </a:lnT>
                    <a:lnB w="11049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8264">
                <a:tc gridSpan="6">
                  <a:txBody>
                    <a:bodyPr/>
                    <a:lstStyle/>
                    <a:p>
                      <a:pPr marL="1045844">
                        <a:lnSpc>
                          <a:spcPct val="100000"/>
                        </a:lnSpc>
                        <a:spcBef>
                          <a:spcPts val="1275"/>
                        </a:spcBef>
                      </a:pPr>
                      <a:r>
                        <a:rPr sz="1600" spc="-5" dirty="0">
                          <a:solidFill>
                            <a:srgbClr val="C00000"/>
                          </a:solidFill>
                          <a:latin typeface="Verdana"/>
                          <a:cs typeface="Verdana"/>
                        </a:rPr>
                        <a:t>Visual</a:t>
                      </a:r>
                      <a:r>
                        <a:rPr sz="1600" spc="-40" dirty="0">
                          <a:solidFill>
                            <a:srgbClr val="C00000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sz="1600" dirty="0">
                          <a:solidFill>
                            <a:srgbClr val="C00000"/>
                          </a:solidFill>
                          <a:latin typeface="Verdana"/>
                          <a:cs typeface="Verdana"/>
                        </a:rPr>
                        <a:t>representation</a:t>
                      </a:r>
                      <a:endParaRPr sz="1600">
                        <a:latin typeface="Verdana"/>
                        <a:cs typeface="Verdana"/>
                      </a:endParaRPr>
                    </a:p>
                  </a:txBody>
                  <a:tcPr marL="0" marR="0" marT="161925" marB="0">
                    <a:lnL w="9525">
                      <a:solidFill>
                        <a:srgbClr val="123076"/>
                      </a:solidFill>
                      <a:prstDash val="solid"/>
                    </a:lnL>
                    <a:lnR w="55245">
                      <a:solidFill>
                        <a:srgbClr val="000000"/>
                      </a:solidFill>
                      <a:prstDash val="solid"/>
                    </a:lnR>
                    <a:lnT w="11049">
                      <a:solidFill>
                        <a:srgbClr val="000000"/>
                      </a:solidFill>
                      <a:prstDash val="solid"/>
                    </a:lnT>
                    <a:lnB w="11048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5">
                  <a:txBody>
                    <a:bodyPr/>
                    <a:lstStyle/>
                    <a:p>
                      <a:pPr marL="868044">
                        <a:lnSpc>
                          <a:spcPct val="100000"/>
                        </a:lnSpc>
                        <a:spcBef>
                          <a:spcPts val="1275"/>
                        </a:spcBef>
                      </a:pPr>
                      <a:r>
                        <a:rPr sz="1600" spc="-5" dirty="0">
                          <a:solidFill>
                            <a:srgbClr val="C00000"/>
                          </a:solidFill>
                          <a:latin typeface="Verdana"/>
                          <a:cs typeface="Verdana"/>
                        </a:rPr>
                        <a:t>Visual</a:t>
                      </a:r>
                      <a:r>
                        <a:rPr sz="1600" spc="-40" dirty="0">
                          <a:solidFill>
                            <a:srgbClr val="C00000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sz="1600" spc="-5" dirty="0">
                          <a:solidFill>
                            <a:srgbClr val="C00000"/>
                          </a:solidFill>
                          <a:latin typeface="Verdana"/>
                          <a:cs typeface="Verdana"/>
                        </a:rPr>
                        <a:t>interaction</a:t>
                      </a:r>
                      <a:endParaRPr sz="1600">
                        <a:latin typeface="Verdana"/>
                        <a:cs typeface="Verdana"/>
                      </a:endParaRPr>
                    </a:p>
                  </a:txBody>
                  <a:tcPr marL="0" marR="0" marT="161925" marB="0">
                    <a:lnL w="5524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123076"/>
                      </a:solidFill>
                      <a:prstDash val="solid"/>
                    </a:lnR>
                    <a:lnT w="11049">
                      <a:solidFill>
                        <a:srgbClr val="000000"/>
                      </a:solidFill>
                      <a:prstDash val="solid"/>
                    </a:lnT>
                    <a:lnB w="11048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1689">
                <a:tc gridSpan="2">
                  <a:txBody>
                    <a:bodyPr/>
                    <a:lstStyle/>
                    <a:p>
                      <a:pPr marL="656590" marR="387350" indent="173990">
                        <a:lnSpc>
                          <a:spcPct val="100000"/>
                        </a:lnSpc>
                        <a:spcBef>
                          <a:spcPts val="655"/>
                        </a:spcBef>
                      </a:pPr>
                      <a:r>
                        <a:rPr sz="1600" spc="-5" dirty="0">
                          <a:solidFill>
                            <a:srgbClr val="C00000"/>
                          </a:solidFill>
                          <a:latin typeface="Verdana"/>
                          <a:cs typeface="Verdana"/>
                        </a:rPr>
                        <a:t>Visual  </a:t>
                      </a:r>
                      <a:r>
                        <a:rPr sz="1600" dirty="0">
                          <a:solidFill>
                            <a:srgbClr val="C00000"/>
                          </a:solidFill>
                          <a:latin typeface="Verdana"/>
                          <a:cs typeface="Verdana"/>
                        </a:rPr>
                        <a:t>s</a:t>
                      </a:r>
                      <a:r>
                        <a:rPr sz="1600" spc="5" dirty="0">
                          <a:solidFill>
                            <a:srgbClr val="C00000"/>
                          </a:solidFill>
                          <a:latin typeface="Verdana"/>
                          <a:cs typeface="Verdana"/>
                        </a:rPr>
                        <a:t>y</a:t>
                      </a:r>
                      <a:r>
                        <a:rPr sz="1600" spc="-10" dirty="0">
                          <a:solidFill>
                            <a:srgbClr val="C00000"/>
                          </a:solidFill>
                          <a:latin typeface="Verdana"/>
                          <a:cs typeface="Verdana"/>
                        </a:rPr>
                        <a:t>nth</a:t>
                      </a:r>
                      <a:r>
                        <a:rPr sz="1600" dirty="0">
                          <a:solidFill>
                            <a:srgbClr val="C00000"/>
                          </a:solidFill>
                          <a:latin typeface="Verdana"/>
                          <a:cs typeface="Verdana"/>
                        </a:rPr>
                        <a:t>esis</a:t>
                      </a:r>
                      <a:endParaRPr sz="1600">
                        <a:latin typeface="Verdana"/>
                        <a:cs typeface="Verdana"/>
                      </a:endParaRPr>
                    </a:p>
                  </a:txBody>
                  <a:tcPr marL="0" marR="0" marT="83185" marB="0">
                    <a:lnL w="9525">
                      <a:solidFill>
                        <a:srgbClr val="123076"/>
                      </a:solidFill>
                      <a:prstDash val="solid"/>
                    </a:lnL>
                    <a:lnR w="55244">
                      <a:solidFill>
                        <a:srgbClr val="000000"/>
                      </a:solidFill>
                      <a:prstDash val="solid"/>
                    </a:lnR>
                    <a:lnT w="11048">
                      <a:solidFill>
                        <a:srgbClr val="000000"/>
                      </a:solidFill>
                      <a:prstDash val="solid"/>
                    </a:lnT>
                    <a:lnB w="11049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5">
                  <a:txBody>
                    <a:bodyPr/>
                    <a:lstStyle/>
                    <a:p>
                      <a:pPr marL="165100" algn="ctr">
                        <a:lnSpc>
                          <a:spcPct val="100000"/>
                        </a:lnSpc>
                        <a:spcBef>
                          <a:spcPts val="665"/>
                        </a:spcBef>
                      </a:pPr>
                      <a:r>
                        <a:rPr sz="1600" dirty="0">
                          <a:solidFill>
                            <a:srgbClr val="C00000"/>
                          </a:solidFill>
                          <a:latin typeface="Verdana"/>
                          <a:cs typeface="Verdana"/>
                        </a:rPr>
                        <a:t>Visual</a:t>
                      </a:r>
                      <a:endParaRPr sz="1600">
                        <a:latin typeface="Verdana"/>
                        <a:cs typeface="Verdana"/>
                      </a:endParaRPr>
                    </a:p>
                    <a:p>
                      <a:pPr marL="164465" algn="ctr">
                        <a:lnSpc>
                          <a:spcPct val="100000"/>
                        </a:lnSpc>
                      </a:pPr>
                      <a:r>
                        <a:rPr sz="1600" dirty="0">
                          <a:solidFill>
                            <a:srgbClr val="C00000"/>
                          </a:solidFill>
                          <a:latin typeface="Verdana"/>
                          <a:cs typeface="Verdana"/>
                        </a:rPr>
                        <a:t>presentation</a:t>
                      </a:r>
                      <a:endParaRPr sz="1600">
                        <a:latin typeface="Verdana"/>
                        <a:cs typeface="Verdana"/>
                      </a:endParaRPr>
                    </a:p>
                  </a:txBody>
                  <a:tcPr marL="0" marR="0" marT="84455" marB="0">
                    <a:lnL w="55244">
                      <a:solidFill>
                        <a:srgbClr val="000000"/>
                      </a:solidFill>
                      <a:prstDash val="solid"/>
                    </a:lnL>
                    <a:lnR w="55245">
                      <a:solidFill>
                        <a:srgbClr val="000000"/>
                      </a:solidFill>
                      <a:prstDash val="solid"/>
                    </a:lnR>
                    <a:lnT w="11048">
                      <a:solidFill>
                        <a:srgbClr val="000000"/>
                      </a:solidFill>
                      <a:prstDash val="solid"/>
                    </a:lnT>
                    <a:lnB w="11049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3">
                  <a:txBody>
                    <a:bodyPr/>
                    <a:lstStyle/>
                    <a:p>
                      <a:pPr marL="98425" algn="ctr">
                        <a:lnSpc>
                          <a:spcPct val="100000"/>
                        </a:lnSpc>
                        <a:spcBef>
                          <a:spcPts val="690"/>
                        </a:spcBef>
                      </a:pPr>
                      <a:r>
                        <a:rPr sz="1600" dirty="0">
                          <a:solidFill>
                            <a:srgbClr val="C00000"/>
                          </a:solidFill>
                          <a:latin typeface="Verdana"/>
                          <a:cs typeface="Verdana"/>
                        </a:rPr>
                        <a:t>Visual</a:t>
                      </a:r>
                      <a:endParaRPr sz="1600">
                        <a:latin typeface="Verdana"/>
                        <a:cs typeface="Verdana"/>
                      </a:endParaRPr>
                    </a:p>
                    <a:p>
                      <a:pPr marL="168275" algn="ctr">
                        <a:lnSpc>
                          <a:spcPct val="100000"/>
                        </a:lnSpc>
                      </a:pPr>
                      <a:r>
                        <a:rPr sz="1600" dirty="0">
                          <a:solidFill>
                            <a:srgbClr val="C00000"/>
                          </a:solidFill>
                          <a:latin typeface="Verdana"/>
                          <a:cs typeface="Verdana"/>
                        </a:rPr>
                        <a:t>exploration</a:t>
                      </a:r>
                      <a:endParaRPr sz="1600">
                        <a:latin typeface="Verdana"/>
                        <a:cs typeface="Verdana"/>
                      </a:endParaRPr>
                    </a:p>
                  </a:txBody>
                  <a:tcPr marL="0" marR="0" marT="87630" marB="0">
                    <a:lnL w="55245">
                      <a:solidFill>
                        <a:srgbClr val="000000"/>
                      </a:solidFill>
                      <a:prstDash val="solid"/>
                    </a:lnL>
                    <a:lnR w="55245">
                      <a:solidFill>
                        <a:srgbClr val="000000"/>
                      </a:solidFill>
                      <a:prstDash val="solid"/>
                    </a:lnR>
                    <a:lnT w="11048">
                      <a:solidFill>
                        <a:srgbClr val="000000"/>
                      </a:solidFill>
                      <a:prstDash val="solid"/>
                    </a:lnT>
                    <a:lnB w="11049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69570" marR="379730" indent="69850">
                        <a:lnSpc>
                          <a:spcPct val="100000"/>
                        </a:lnSpc>
                        <a:spcBef>
                          <a:spcPts val="545"/>
                        </a:spcBef>
                      </a:pPr>
                      <a:r>
                        <a:rPr sz="1600" spc="-5" dirty="0">
                          <a:solidFill>
                            <a:srgbClr val="C00000"/>
                          </a:solidFill>
                          <a:latin typeface="Verdana"/>
                          <a:cs typeface="Verdana"/>
                        </a:rPr>
                        <a:t>Visual  </a:t>
                      </a:r>
                      <a:r>
                        <a:rPr sz="1600" spc="-10" dirty="0">
                          <a:solidFill>
                            <a:srgbClr val="C00000"/>
                          </a:solidFill>
                          <a:latin typeface="Verdana"/>
                          <a:cs typeface="Verdana"/>
                        </a:rPr>
                        <a:t>anal</a:t>
                      </a:r>
                      <a:r>
                        <a:rPr sz="1600" spc="5" dirty="0">
                          <a:solidFill>
                            <a:srgbClr val="C00000"/>
                          </a:solidFill>
                          <a:latin typeface="Verdana"/>
                          <a:cs typeface="Verdana"/>
                        </a:rPr>
                        <a:t>y</a:t>
                      </a:r>
                      <a:r>
                        <a:rPr sz="1600" dirty="0">
                          <a:solidFill>
                            <a:srgbClr val="C00000"/>
                          </a:solidFill>
                          <a:latin typeface="Verdana"/>
                          <a:cs typeface="Verdana"/>
                        </a:rPr>
                        <a:t>s</a:t>
                      </a:r>
                      <a:r>
                        <a:rPr sz="1600" spc="-10" dirty="0">
                          <a:solidFill>
                            <a:srgbClr val="C00000"/>
                          </a:solidFill>
                          <a:latin typeface="Verdana"/>
                          <a:cs typeface="Verdana"/>
                        </a:rPr>
                        <a:t>i</a:t>
                      </a:r>
                      <a:r>
                        <a:rPr sz="1600" dirty="0">
                          <a:solidFill>
                            <a:srgbClr val="C00000"/>
                          </a:solidFill>
                          <a:latin typeface="Verdana"/>
                          <a:cs typeface="Verdana"/>
                        </a:rPr>
                        <a:t>s</a:t>
                      </a:r>
                      <a:endParaRPr sz="1600">
                        <a:latin typeface="Verdana"/>
                        <a:cs typeface="Verdana"/>
                      </a:endParaRPr>
                    </a:p>
                  </a:txBody>
                  <a:tcPr marL="0" marR="0" marT="69215" marB="0">
                    <a:lnL w="5524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123076"/>
                      </a:solidFill>
                      <a:prstDash val="solid"/>
                    </a:lnR>
                    <a:lnT w="11048">
                      <a:solidFill>
                        <a:srgbClr val="000000"/>
                      </a:solidFill>
                      <a:prstDash val="solid"/>
                    </a:lnT>
                    <a:lnB w="11049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68077">
                <a:tc gridSpan="3">
                  <a:txBody>
                    <a:bodyPr/>
                    <a:lstStyle/>
                    <a:p>
                      <a:pPr marL="650875">
                        <a:lnSpc>
                          <a:spcPct val="100000"/>
                        </a:lnSpc>
                        <a:spcBef>
                          <a:spcPts val="1540"/>
                        </a:spcBef>
                      </a:pPr>
                      <a:r>
                        <a:rPr sz="1600" dirty="0">
                          <a:solidFill>
                            <a:srgbClr val="2C5EC1"/>
                          </a:solidFill>
                          <a:latin typeface="Verdana"/>
                          <a:cs typeface="Verdana"/>
                        </a:rPr>
                        <a:t>Infographic</a:t>
                      </a:r>
                      <a:endParaRPr sz="1600">
                        <a:latin typeface="Verdana"/>
                        <a:cs typeface="Verdana"/>
                      </a:endParaRPr>
                    </a:p>
                  </a:txBody>
                  <a:tcPr marL="0" marR="0" marT="195580" marB="0">
                    <a:lnL w="9525">
                      <a:solidFill>
                        <a:srgbClr val="123076"/>
                      </a:solidFill>
                      <a:prstDash val="solid"/>
                    </a:lnL>
                    <a:lnR w="58039">
                      <a:solidFill>
                        <a:srgbClr val="000000"/>
                      </a:solidFill>
                      <a:prstDash val="solid"/>
                    </a:lnR>
                    <a:lnT w="11049">
                      <a:solidFill>
                        <a:srgbClr val="000000"/>
                      </a:solidFill>
                      <a:prstDash val="solid"/>
                    </a:lnT>
                    <a:lnB w="11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31165">
                        <a:lnSpc>
                          <a:spcPct val="100000"/>
                        </a:lnSpc>
                        <a:spcBef>
                          <a:spcPts val="1550"/>
                        </a:spcBef>
                      </a:pPr>
                      <a:r>
                        <a:rPr sz="1600" spc="-15" dirty="0">
                          <a:solidFill>
                            <a:srgbClr val="2C5EC1"/>
                          </a:solidFill>
                          <a:latin typeface="Verdana"/>
                          <a:cs typeface="Verdana"/>
                        </a:rPr>
                        <a:t>GAV</a:t>
                      </a:r>
                      <a:endParaRPr sz="1600">
                        <a:latin typeface="Verdana"/>
                        <a:cs typeface="Verdana"/>
                      </a:endParaRPr>
                    </a:p>
                  </a:txBody>
                  <a:tcPr marL="0" marR="0" marT="196850" marB="0">
                    <a:lnL w="58039">
                      <a:solidFill>
                        <a:srgbClr val="000000"/>
                      </a:solidFill>
                      <a:prstDash val="solid"/>
                    </a:lnL>
                    <a:lnR w="57912">
                      <a:solidFill>
                        <a:srgbClr val="000000"/>
                      </a:solidFill>
                      <a:prstDash val="solid"/>
                    </a:lnR>
                    <a:lnT w="11049">
                      <a:solidFill>
                        <a:srgbClr val="000000"/>
                      </a:solidFill>
                      <a:prstDash val="solid"/>
                    </a:lnT>
                    <a:lnB w="11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5">
                  <a:txBody>
                    <a:bodyPr/>
                    <a:lstStyle/>
                    <a:p>
                      <a:pPr marL="610870">
                        <a:lnSpc>
                          <a:spcPct val="100000"/>
                        </a:lnSpc>
                        <a:spcBef>
                          <a:spcPts val="1525"/>
                        </a:spcBef>
                      </a:pPr>
                      <a:r>
                        <a:rPr sz="1600" spc="-5" dirty="0">
                          <a:solidFill>
                            <a:srgbClr val="2C5EC1"/>
                          </a:solidFill>
                          <a:latin typeface="Verdana"/>
                          <a:cs typeface="Verdana"/>
                        </a:rPr>
                        <a:t>Storytelling</a:t>
                      </a:r>
                      <a:endParaRPr sz="1600">
                        <a:latin typeface="Verdana"/>
                        <a:cs typeface="Verdana"/>
                      </a:endParaRPr>
                    </a:p>
                  </a:txBody>
                  <a:tcPr marL="0" marR="0" marT="193675" marB="0">
                    <a:lnL w="57912">
                      <a:solidFill>
                        <a:srgbClr val="000000"/>
                      </a:solidFill>
                      <a:prstDash val="solid"/>
                    </a:lnL>
                    <a:lnR w="57912">
                      <a:solidFill>
                        <a:srgbClr val="000000"/>
                      </a:solidFill>
                      <a:prstDash val="solid"/>
                    </a:lnR>
                    <a:lnT w="11049">
                      <a:solidFill>
                        <a:srgbClr val="000000"/>
                      </a:solidFill>
                      <a:prstDash val="solid"/>
                    </a:lnT>
                    <a:lnB w="11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415925">
                        <a:lnSpc>
                          <a:spcPct val="100000"/>
                        </a:lnSpc>
                        <a:spcBef>
                          <a:spcPts val="1590"/>
                        </a:spcBef>
                      </a:pPr>
                      <a:r>
                        <a:rPr sz="1600" spc="5" dirty="0">
                          <a:solidFill>
                            <a:srgbClr val="2C5EC1"/>
                          </a:solidFill>
                          <a:latin typeface="Verdana"/>
                          <a:cs typeface="Verdana"/>
                        </a:rPr>
                        <a:t>Dashboard</a:t>
                      </a:r>
                      <a:endParaRPr sz="1600">
                        <a:latin typeface="Verdana"/>
                        <a:cs typeface="Verdana"/>
                      </a:endParaRPr>
                    </a:p>
                  </a:txBody>
                  <a:tcPr marL="0" marR="0" marT="201930" marB="0">
                    <a:lnL w="57912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123076"/>
                      </a:solidFill>
                      <a:prstDash val="solid"/>
                    </a:lnR>
                    <a:lnT w="11049">
                      <a:solidFill>
                        <a:srgbClr val="000000"/>
                      </a:solidFill>
                      <a:prstDash val="solid"/>
                    </a:lnT>
                    <a:lnB w="11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29034">
                <a:tc>
                  <a:txBody>
                    <a:bodyPr/>
                    <a:lstStyle/>
                    <a:p>
                      <a:pPr marL="249554">
                        <a:lnSpc>
                          <a:spcPct val="100000"/>
                        </a:lnSpc>
                        <a:spcBef>
                          <a:spcPts val="1595"/>
                        </a:spcBef>
                      </a:pPr>
                      <a:r>
                        <a:rPr sz="1600" dirty="0">
                          <a:latin typeface="Verdana"/>
                          <a:cs typeface="Verdana"/>
                        </a:rPr>
                        <a:t>Sense-making</a:t>
                      </a:r>
                      <a:endParaRPr sz="1600">
                        <a:latin typeface="Verdana"/>
                        <a:cs typeface="Verdana"/>
                      </a:endParaRPr>
                    </a:p>
                  </a:txBody>
                  <a:tcPr marL="0" marR="0" marT="202565" marB="0">
                    <a:lnL w="9525">
                      <a:solidFill>
                        <a:srgbClr val="123076"/>
                      </a:solidFill>
                      <a:prstDash val="solid"/>
                    </a:lnL>
                    <a:lnR w="49275">
                      <a:solidFill>
                        <a:srgbClr val="000000"/>
                      </a:solidFill>
                      <a:prstDash val="solid"/>
                    </a:lnR>
                    <a:lnT w="11175">
                      <a:solidFill>
                        <a:srgbClr val="000000"/>
                      </a:solidFill>
                      <a:prstDash val="solid"/>
                    </a:lnT>
                    <a:lnB w="11048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4">
                  <a:txBody>
                    <a:bodyPr/>
                    <a:lstStyle/>
                    <a:p>
                      <a:pPr marL="185420">
                        <a:lnSpc>
                          <a:spcPct val="100000"/>
                        </a:lnSpc>
                        <a:spcBef>
                          <a:spcPts val="1700"/>
                        </a:spcBef>
                      </a:pPr>
                      <a:r>
                        <a:rPr sz="1600" dirty="0">
                          <a:latin typeface="Verdana"/>
                          <a:cs typeface="Verdana"/>
                        </a:rPr>
                        <a:t>Understanding</a:t>
                      </a:r>
                      <a:endParaRPr sz="1600">
                        <a:latin typeface="Verdana"/>
                        <a:cs typeface="Verdana"/>
                      </a:endParaRPr>
                    </a:p>
                  </a:txBody>
                  <a:tcPr marL="0" marR="0" marT="215900" marB="0">
                    <a:lnL w="49275">
                      <a:solidFill>
                        <a:srgbClr val="000000"/>
                      </a:solidFill>
                      <a:prstDash val="solid"/>
                    </a:lnL>
                    <a:lnR w="49275">
                      <a:solidFill>
                        <a:srgbClr val="000000"/>
                      </a:solidFill>
                      <a:prstDash val="solid"/>
                    </a:lnR>
                    <a:lnT w="11175">
                      <a:solidFill>
                        <a:srgbClr val="000000"/>
                      </a:solidFill>
                      <a:prstDash val="solid"/>
                    </a:lnT>
                    <a:lnB w="11048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marL="123189">
                        <a:lnSpc>
                          <a:spcPct val="100000"/>
                        </a:lnSpc>
                      </a:pPr>
                      <a:r>
                        <a:rPr sz="1600" dirty="0">
                          <a:latin typeface="Verdana"/>
                          <a:cs typeface="Verdana"/>
                        </a:rPr>
                        <a:t>Problem-solving</a:t>
                      </a:r>
                      <a:endParaRPr sz="1600">
                        <a:latin typeface="Verdana"/>
                        <a:cs typeface="Verdana"/>
                      </a:endParaRPr>
                    </a:p>
                  </a:txBody>
                  <a:tcPr marL="0" marR="0" marT="4445" marB="0">
                    <a:lnL w="49275">
                      <a:solidFill>
                        <a:srgbClr val="000000"/>
                      </a:solidFill>
                      <a:prstDash val="solid"/>
                    </a:lnL>
                    <a:lnR w="49275">
                      <a:solidFill>
                        <a:srgbClr val="000000"/>
                      </a:solidFill>
                      <a:prstDash val="solid"/>
                    </a:lnR>
                    <a:lnT w="11175">
                      <a:solidFill>
                        <a:srgbClr val="000000"/>
                      </a:solidFill>
                      <a:prstDash val="solid"/>
                    </a:lnT>
                    <a:lnB w="11048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3">
                  <a:txBody>
                    <a:bodyPr/>
                    <a:lstStyle/>
                    <a:p>
                      <a:pPr marL="356235">
                        <a:lnSpc>
                          <a:spcPct val="100000"/>
                        </a:lnSpc>
                        <a:spcBef>
                          <a:spcPts val="1700"/>
                        </a:spcBef>
                      </a:pPr>
                      <a:r>
                        <a:rPr sz="1600" spc="-5" dirty="0">
                          <a:latin typeface="Verdana"/>
                          <a:cs typeface="Verdana"/>
                        </a:rPr>
                        <a:t>Making</a:t>
                      </a:r>
                      <a:r>
                        <a:rPr sz="1600" spc="-75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600" dirty="0">
                          <a:latin typeface="Verdana"/>
                          <a:cs typeface="Verdana"/>
                        </a:rPr>
                        <a:t>decisions</a:t>
                      </a:r>
                      <a:endParaRPr sz="1600">
                        <a:latin typeface="Verdana"/>
                        <a:cs typeface="Verdana"/>
                      </a:endParaRPr>
                    </a:p>
                  </a:txBody>
                  <a:tcPr marL="0" marR="0" marT="215900" marB="0">
                    <a:lnL w="4927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123076"/>
                      </a:solidFill>
                      <a:prstDash val="solid"/>
                    </a:lnR>
                    <a:lnT w="11175">
                      <a:solidFill>
                        <a:srgbClr val="000000"/>
                      </a:solidFill>
                      <a:prstDash val="solid"/>
                    </a:lnT>
                    <a:lnB w="11048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63499">
                <a:tc gridSpan="4">
                  <a:txBody>
                    <a:bodyPr/>
                    <a:lstStyle/>
                    <a:p>
                      <a:pPr marL="546735">
                        <a:lnSpc>
                          <a:spcPct val="100000"/>
                        </a:lnSpc>
                        <a:spcBef>
                          <a:spcPts val="1370"/>
                        </a:spcBef>
                      </a:pPr>
                      <a:r>
                        <a:rPr sz="1600" dirty="0">
                          <a:latin typeface="Verdana"/>
                          <a:cs typeface="Verdana"/>
                        </a:rPr>
                        <a:t>Knowledge</a:t>
                      </a:r>
                      <a:r>
                        <a:rPr sz="1600" spc="-75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600" spc="-5" dirty="0">
                          <a:latin typeface="Verdana"/>
                          <a:cs typeface="Verdana"/>
                        </a:rPr>
                        <a:t>cristallization</a:t>
                      </a:r>
                      <a:endParaRPr sz="1600">
                        <a:latin typeface="Verdana"/>
                        <a:cs typeface="Verdana"/>
                      </a:endParaRPr>
                    </a:p>
                  </a:txBody>
                  <a:tcPr marL="0" marR="0" marT="173990" marB="0">
                    <a:lnL w="9525">
                      <a:solidFill>
                        <a:srgbClr val="123076"/>
                      </a:solidFill>
                      <a:prstDash val="solid"/>
                    </a:lnL>
                    <a:lnR w="55245">
                      <a:solidFill>
                        <a:srgbClr val="000000"/>
                      </a:solidFill>
                      <a:prstDash val="solid"/>
                    </a:lnR>
                    <a:lnT w="11048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123076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7">
                  <a:txBody>
                    <a:bodyPr/>
                    <a:lstStyle/>
                    <a:p>
                      <a:pPr marL="1259840">
                        <a:lnSpc>
                          <a:spcPct val="100000"/>
                        </a:lnSpc>
                        <a:spcBef>
                          <a:spcPts val="1370"/>
                        </a:spcBef>
                      </a:pPr>
                      <a:r>
                        <a:rPr sz="1600" dirty="0">
                          <a:latin typeface="Verdana"/>
                          <a:cs typeface="Verdana"/>
                        </a:rPr>
                        <a:t>Knowledge</a:t>
                      </a:r>
                      <a:r>
                        <a:rPr sz="1600" spc="-85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600" dirty="0">
                          <a:latin typeface="Verdana"/>
                          <a:cs typeface="Verdana"/>
                        </a:rPr>
                        <a:t>discovery</a:t>
                      </a:r>
                    </a:p>
                  </a:txBody>
                  <a:tcPr marL="0" marR="0" marT="173990" marB="0">
                    <a:lnL w="5524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123076"/>
                      </a:solidFill>
                      <a:prstDash val="solid"/>
                    </a:lnR>
                    <a:lnT w="11048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123076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3" name="object 13"/>
          <p:cNvSpPr/>
          <p:nvPr/>
        </p:nvSpPr>
        <p:spPr>
          <a:xfrm>
            <a:off x="36042" y="2952607"/>
            <a:ext cx="990496" cy="69686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60286" y="5420512"/>
            <a:ext cx="746125" cy="535940"/>
          </a:xfrm>
          <a:custGeom>
            <a:avLst/>
            <a:gdLst/>
            <a:ahLst/>
            <a:cxnLst/>
            <a:rect l="l" t="t" r="r" b="b"/>
            <a:pathLst>
              <a:path w="746125" h="535939">
                <a:moveTo>
                  <a:pt x="87007" y="355599"/>
                </a:moveTo>
                <a:lnTo>
                  <a:pt x="73571" y="355599"/>
                </a:lnTo>
                <a:lnTo>
                  <a:pt x="67259" y="356869"/>
                </a:lnTo>
                <a:lnTo>
                  <a:pt x="54635" y="361949"/>
                </a:lnTo>
                <a:lnTo>
                  <a:pt x="47282" y="367029"/>
                </a:lnTo>
                <a:lnTo>
                  <a:pt x="0" y="397509"/>
                </a:lnTo>
                <a:lnTo>
                  <a:pt x="91351" y="535939"/>
                </a:lnTo>
                <a:lnTo>
                  <a:pt x="109816" y="524509"/>
                </a:lnTo>
                <a:lnTo>
                  <a:pt x="73494" y="468629"/>
                </a:lnTo>
                <a:lnTo>
                  <a:pt x="97515" y="453389"/>
                </a:lnTo>
                <a:lnTo>
                  <a:pt x="63372" y="453389"/>
                </a:lnTo>
                <a:lnTo>
                  <a:pt x="28905" y="401319"/>
                </a:lnTo>
                <a:lnTo>
                  <a:pt x="55600" y="383539"/>
                </a:lnTo>
                <a:lnTo>
                  <a:pt x="60159" y="380999"/>
                </a:lnTo>
                <a:lnTo>
                  <a:pt x="68427" y="378459"/>
                </a:lnTo>
                <a:lnTo>
                  <a:pt x="72428" y="377189"/>
                </a:lnTo>
                <a:lnTo>
                  <a:pt x="116573" y="377189"/>
                </a:lnTo>
                <a:lnTo>
                  <a:pt x="115862" y="375919"/>
                </a:lnTo>
                <a:lnTo>
                  <a:pt x="110997" y="368299"/>
                </a:lnTo>
                <a:lnTo>
                  <a:pt x="105562" y="363219"/>
                </a:lnTo>
                <a:lnTo>
                  <a:pt x="93573" y="356869"/>
                </a:lnTo>
                <a:lnTo>
                  <a:pt x="87007" y="355599"/>
                </a:lnTo>
                <a:close/>
              </a:path>
              <a:path w="746125" h="535939">
                <a:moveTo>
                  <a:pt x="175518" y="452119"/>
                </a:moveTo>
                <a:lnTo>
                  <a:pt x="99517" y="452119"/>
                </a:lnTo>
                <a:lnTo>
                  <a:pt x="182270" y="476249"/>
                </a:lnTo>
                <a:lnTo>
                  <a:pt x="206235" y="461009"/>
                </a:lnTo>
                <a:lnTo>
                  <a:pt x="175518" y="452119"/>
                </a:lnTo>
                <a:close/>
              </a:path>
              <a:path w="746125" h="535939">
                <a:moveTo>
                  <a:pt x="116573" y="377189"/>
                </a:moveTo>
                <a:lnTo>
                  <a:pt x="80911" y="377189"/>
                </a:lnTo>
                <a:lnTo>
                  <a:pt x="84937" y="378459"/>
                </a:lnTo>
                <a:lnTo>
                  <a:pt x="91782" y="382269"/>
                </a:lnTo>
                <a:lnTo>
                  <a:pt x="104800" y="407669"/>
                </a:lnTo>
                <a:lnTo>
                  <a:pt x="104711" y="412749"/>
                </a:lnTo>
                <a:lnTo>
                  <a:pt x="103632" y="416559"/>
                </a:lnTo>
                <a:lnTo>
                  <a:pt x="102425" y="421639"/>
                </a:lnTo>
                <a:lnTo>
                  <a:pt x="99987" y="425449"/>
                </a:lnTo>
                <a:lnTo>
                  <a:pt x="92633" y="434339"/>
                </a:lnTo>
                <a:lnTo>
                  <a:pt x="87871" y="438149"/>
                </a:lnTo>
                <a:lnTo>
                  <a:pt x="63372" y="453389"/>
                </a:lnTo>
                <a:lnTo>
                  <a:pt x="97515" y="453389"/>
                </a:lnTo>
                <a:lnTo>
                  <a:pt x="99517" y="452119"/>
                </a:lnTo>
                <a:lnTo>
                  <a:pt x="175518" y="452119"/>
                </a:lnTo>
                <a:lnTo>
                  <a:pt x="114084" y="434339"/>
                </a:lnTo>
                <a:lnTo>
                  <a:pt x="118456" y="427989"/>
                </a:lnTo>
                <a:lnTo>
                  <a:pt x="121705" y="420369"/>
                </a:lnTo>
                <a:lnTo>
                  <a:pt x="123833" y="412749"/>
                </a:lnTo>
                <a:lnTo>
                  <a:pt x="124840" y="405129"/>
                </a:lnTo>
                <a:lnTo>
                  <a:pt x="124616" y="398779"/>
                </a:lnTo>
                <a:lnTo>
                  <a:pt x="123047" y="391159"/>
                </a:lnTo>
                <a:lnTo>
                  <a:pt x="120129" y="383539"/>
                </a:lnTo>
                <a:lnTo>
                  <a:pt x="116573" y="377189"/>
                </a:lnTo>
                <a:close/>
              </a:path>
              <a:path w="746125" h="535939">
                <a:moveTo>
                  <a:pt x="225942" y="304799"/>
                </a:moveTo>
                <a:lnTo>
                  <a:pt x="184998" y="322579"/>
                </a:lnTo>
                <a:lnTo>
                  <a:pt x="167663" y="365759"/>
                </a:lnTo>
                <a:lnTo>
                  <a:pt x="169544" y="378459"/>
                </a:lnTo>
                <a:lnTo>
                  <a:pt x="190060" y="415289"/>
                </a:lnTo>
                <a:lnTo>
                  <a:pt x="221907" y="434339"/>
                </a:lnTo>
                <a:lnTo>
                  <a:pt x="233929" y="434339"/>
                </a:lnTo>
                <a:lnTo>
                  <a:pt x="271614" y="421639"/>
                </a:lnTo>
                <a:lnTo>
                  <a:pt x="279863" y="415289"/>
                </a:lnTo>
                <a:lnTo>
                  <a:pt x="234467" y="415289"/>
                </a:lnTo>
                <a:lnTo>
                  <a:pt x="229273" y="414019"/>
                </a:lnTo>
                <a:lnTo>
                  <a:pt x="223913" y="414019"/>
                </a:lnTo>
                <a:lnTo>
                  <a:pt x="218706" y="411479"/>
                </a:lnTo>
                <a:lnTo>
                  <a:pt x="208584" y="405129"/>
                </a:lnTo>
                <a:lnTo>
                  <a:pt x="203949" y="400049"/>
                </a:lnTo>
                <a:lnTo>
                  <a:pt x="199745" y="393699"/>
                </a:lnTo>
                <a:lnTo>
                  <a:pt x="220850" y="379729"/>
                </a:lnTo>
                <a:lnTo>
                  <a:pt x="190906" y="379729"/>
                </a:lnTo>
                <a:lnTo>
                  <a:pt x="188035" y="373379"/>
                </a:lnTo>
                <a:lnTo>
                  <a:pt x="186394" y="367029"/>
                </a:lnTo>
                <a:lnTo>
                  <a:pt x="185987" y="359409"/>
                </a:lnTo>
                <a:lnTo>
                  <a:pt x="186816" y="353059"/>
                </a:lnTo>
                <a:lnTo>
                  <a:pt x="217230" y="323849"/>
                </a:lnTo>
                <a:lnTo>
                  <a:pt x="223547" y="322579"/>
                </a:lnTo>
                <a:lnTo>
                  <a:pt x="262486" y="322579"/>
                </a:lnTo>
                <a:lnTo>
                  <a:pt x="254168" y="314959"/>
                </a:lnTo>
                <a:lnTo>
                  <a:pt x="245273" y="309879"/>
                </a:lnTo>
                <a:lnTo>
                  <a:pt x="235800" y="306069"/>
                </a:lnTo>
                <a:lnTo>
                  <a:pt x="225942" y="304799"/>
                </a:lnTo>
                <a:close/>
              </a:path>
              <a:path w="746125" h="535939">
                <a:moveTo>
                  <a:pt x="290753" y="368299"/>
                </a:moveTo>
                <a:lnTo>
                  <a:pt x="289826" y="369569"/>
                </a:lnTo>
                <a:lnTo>
                  <a:pt x="288582" y="374649"/>
                </a:lnTo>
                <a:lnTo>
                  <a:pt x="285292" y="380999"/>
                </a:lnTo>
                <a:lnTo>
                  <a:pt x="279971" y="387349"/>
                </a:lnTo>
                <a:lnTo>
                  <a:pt x="275816" y="393699"/>
                </a:lnTo>
                <a:lnTo>
                  <a:pt x="271330" y="398779"/>
                </a:lnTo>
                <a:lnTo>
                  <a:pt x="239776" y="415289"/>
                </a:lnTo>
                <a:lnTo>
                  <a:pt x="279863" y="415289"/>
                </a:lnTo>
                <a:lnTo>
                  <a:pt x="284302" y="411479"/>
                </a:lnTo>
                <a:lnTo>
                  <a:pt x="294398" y="400049"/>
                </a:lnTo>
                <a:lnTo>
                  <a:pt x="299059" y="394969"/>
                </a:lnTo>
                <a:lnTo>
                  <a:pt x="303326" y="388619"/>
                </a:lnTo>
                <a:lnTo>
                  <a:pt x="290753" y="368299"/>
                </a:lnTo>
                <a:close/>
              </a:path>
              <a:path w="746125" h="535939">
                <a:moveTo>
                  <a:pt x="262486" y="322579"/>
                </a:moveTo>
                <a:lnTo>
                  <a:pt x="223547" y="322579"/>
                </a:lnTo>
                <a:lnTo>
                  <a:pt x="229590" y="323849"/>
                </a:lnTo>
                <a:lnTo>
                  <a:pt x="235338" y="326389"/>
                </a:lnTo>
                <a:lnTo>
                  <a:pt x="240753" y="328929"/>
                </a:lnTo>
                <a:lnTo>
                  <a:pt x="245835" y="334009"/>
                </a:lnTo>
                <a:lnTo>
                  <a:pt x="250583" y="340359"/>
                </a:lnTo>
                <a:lnTo>
                  <a:pt x="190906" y="379729"/>
                </a:lnTo>
                <a:lnTo>
                  <a:pt x="220850" y="379729"/>
                </a:lnTo>
                <a:lnTo>
                  <a:pt x="276491" y="342899"/>
                </a:lnTo>
                <a:lnTo>
                  <a:pt x="270230" y="332739"/>
                </a:lnTo>
                <a:lnTo>
                  <a:pt x="262486" y="322579"/>
                </a:lnTo>
                <a:close/>
              </a:path>
              <a:path w="746125" h="535939">
                <a:moveTo>
                  <a:pt x="394734" y="302259"/>
                </a:moveTo>
                <a:lnTo>
                  <a:pt x="361746" y="302259"/>
                </a:lnTo>
                <a:lnTo>
                  <a:pt x="369252" y="303529"/>
                </a:lnTo>
                <a:lnTo>
                  <a:pt x="372478" y="306069"/>
                </a:lnTo>
                <a:lnTo>
                  <a:pt x="378701" y="314959"/>
                </a:lnTo>
                <a:lnTo>
                  <a:pt x="379095" y="321309"/>
                </a:lnTo>
                <a:lnTo>
                  <a:pt x="373672" y="331469"/>
                </a:lnTo>
                <a:lnTo>
                  <a:pt x="368452" y="336549"/>
                </a:lnTo>
                <a:lnTo>
                  <a:pt x="354533" y="345439"/>
                </a:lnTo>
                <a:lnTo>
                  <a:pt x="347218" y="349249"/>
                </a:lnTo>
                <a:lnTo>
                  <a:pt x="330441" y="353059"/>
                </a:lnTo>
                <a:lnTo>
                  <a:pt x="312902" y="353059"/>
                </a:lnTo>
                <a:lnTo>
                  <a:pt x="325843" y="373379"/>
                </a:lnTo>
                <a:lnTo>
                  <a:pt x="331635" y="372109"/>
                </a:lnTo>
                <a:lnTo>
                  <a:pt x="338340" y="370839"/>
                </a:lnTo>
                <a:lnTo>
                  <a:pt x="345986" y="368299"/>
                </a:lnTo>
                <a:lnTo>
                  <a:pt x="351719" y="367029"/>
                </a:lnTo>
                <a:lnTo>
                  <a:pt x="357470" y="364489"/>
                </a:lnTo>
                <a:lnTo>
                  <a:pt x="363234" y="360679"/>
                </a:lnTo>
                <a:lnTo>
                  <a:pt x="369011" y="358139"/>
                </a:lnTo>
                <a:lnTo>
                  <a:pt x="395211" y="327659"/>
                </a:lnTo>
                <a:lnTo>
                  <a:pt x="397205" y="311149"/>
                </a:lnTo>
                <a:lnTo>
                  <a:pt x="395357" y="303529"/>
                </a:lnTo>
                <a:lnTo>
                  <a:pt x="394734" y="302259"/>
                </a:lnTo>
                <a:close/>
              </a:path>
              <a:path w="746125" h="535939">
                <a:moveTo>
                  <a:pt x="342226" y="229869"/>
                </a:moveTo>
                <a:lnTo>
                  <a:pt x="336575" y="231139"/>
                </a:lnTo>
                <a:lnTo>
                  <a:pt x="330060" y="232409"/>
                </a:lnTo>
                <a:lnTo>
                  <a:pt x="315302" y="237489"/>
                </a:lnTo>
                <a:lnTo>
                  <a:pt x="281685" y="264159"/>
                </a:lnTo>
                <a:lnTo>
                  <a:pt x="277228" y="275589"/>
                </a:lnTo>
                <a:lnTo>
                  <a:pt x="275577" y="280669"/>
                </a:lnTo>
                <a:lnTo>
                  <a:pt x="291363" y="316229"/>
                </a:lnTo>
                <a:lnTo>
                  <a:pt x="298272" y="317499"/>
                </a:lnTo>
                <a:lnTo>
                  <a:pt x="303813" y="318769"/>
                </a:lnTo>
                <a:lnTo>
                  <a:pt x="310072" y="318769"/>
                </a:lnTo>
                <a:lnTo>
                  <a:pt x="317047" y="317499"/>
                </a:lnTo>
                <a:lnTo>
                  <a:pt x="324738" y="316229"/>
                </a:lnTo>
                <a:lnTo>
                  <a:pt x="328612" y="314959"/>
                </a:lnTo>
                <a:lnTo>
                  <a:pt x="332790" y="312419"/>
                </a:lnTo>
                <a:lnTo>
                  <a:pt x="341795" y="308609"/>
                </a:lnTo>
                <a:lnTo>
                  <a:pt x="345478" y="307339"/>
                </a:lnTo>
                <a:lnTo>
                  <a:pt x="356019" y="303529"/>
                </a:lnTo>
                <a:lnTo>
                  <a:pt x="361746" y="302259"/>
                </a:lnTo>
                <a:lnTo>
                  <a:pt x="394734" y="302259"/>
                </a:lnTo>
                <a:lnTo>
                  <a:pt x="392864" y="298449"/>
                </a:lnTo>
                <a:lnTo>
                  <a:pt x="311962" y="298449"/>
                </a:lnTo>
                <a:lnTo>
                  <a:pt x="307924" y="297179"/>
                </a:lnTo>
                <a:lnTo>
                  <a:pt x="303822" y="297179"/>
                </a:lnTo>
                <a:lnTo>
                  <a:pt x="300355" y="294639"/>
                </a:lnTo>
                <a:lnTo>
                  <a:pt x="294335" y="285749"/>
                </a:lnTo>
                <a:lnTo>
                  <a:pt x="294144" y="280669"/>
                </a:lnTo>
                <a:lnTo>
                  <a:pt x="299745" y="269239"/>
                </a:lnTo>
                <a:lnTo>
                  <a:pt x="339712" y="250189"/>
                </a:lnTo>
                <a:lnTo>
                  <a:pt x="346989" y="248919"/>
                </a:lnTo>
                <a:lnTo>
                  <a:pt x="354558" y="248919"/>
                </a:lnTo>
                <a:lnTo>
                  <a:pt x="342226" y="229869"/>
                </a:lnTo>
                <a:close/>
              </a:path>
              <a:path w="746125" h="535939">
                <a:moveTo>
                  <a:pt x="372960" y="281939"/>
                </a:moveTo>
                <a:lnTo>
                  <a:pt x="361126" y="281939"/>
                </a:lnTo>
                <a:lnTo>
                  <a:pt x="354653" y="283209"/>
                </a:lnTo>
                <a:lnTo>
                  <a:pt x="347814" y="284479"/>
                </a:lnTo>
                <a:lnTo>
                  <a:pt x="344728" y="285749"/>
                </a:lnTo>
                <a:lnTo>
                  <a:pt x="340931" y="287019"/>
                </a:lnTo>
                <a:lnTo>
                  <a:pt x="331939" y="290829"/>
                </a:lnTo>
                <a:lnTo>
                  <a:pt x="327825" y="293369"/>
                </a:lnTo>
                <a:lnTo>
                  <a:pt x="317360" y="297179"/>
                </a:lnTo>
                <a:lnTo>
                  <a:pt x="311962" y="298449"/>
                </a:lnTo>
                <a:lnTo>
                  <a:pt x="392864" y="298449"/>
                </a:lnTo>
                <a:lnTo>
                  <a:pt x="391617" y="295909"/>
                </a:lnTo>
                <a:lnTo>
                  <a:pt x="386626" y="288289"/>
                </a:lnTo>
                <a:lnTo>
                  <a:pt x="380403" y="283209"/>
                </a:lnTo>
                <a:lnTo>
                  <a:pt x="372960" y="281939"/>
                </a:lnTo>
                <a:close/>
              </a:path>
              <a:path w="746125" h="535939">
                <a:moveTo>
                  <a:pt x="384517" y="194309"/>
                </a:moveTo>
                <a:lnTo>
                  <a:pt x="411467" y="273049"/>
                </a:lnTo>
                <a:lnTo>
                  <a:pt x="447863" y="298449"/>
                </a:lnTo>
                <a:lnTo>
                  <a:pt x="455860" y="297179"/>
                </a:lnTo>
                <a:lnTo>
                  <a:pt x="486295" y="276859"/>
                </a:lnTo>
                <a:lnTo>
                  <a:pt x="449694" y="276859"/>
                </a:lnTo>
                <a:lnTo>
                  <a:pt x="442722" y="274319"/>
                </a:lnTo>
                <a:lnTo>
                  <a:pt x="439356" y="273049"/>
                </a:lnTo>
                <a:lnTo>
                  <a:pt x="436181" y="270509"/>
                </a:lnTo>
                <a:lnTo>
                  <a:pt x="430237" y="262889"/>
                </a:lnTo>
                <a:lnTo>
                  <a:pt x="427012" y="259079"/>
                </a:lnTo>
                <a:lnTo>
                  <a:pt x="384517" y="194309"/>
                </a:lnTo>
                <a:close/>
              </a:path>
              <a:path w="746125" h="535939">
                <a:moveTo>
                  <a:pt x="454075" y="148589"/>
                </a:moveTo>
                <a:lnTo>
                  <a:pt x="436549" y="160019"/>
                </a:lnTo>
                <a:lnTo>
                  <a:pt x="487718" y="237489"/>
                </a:lnTo>
                <a:lnTo>
                  <a:pt x="485470" y="245109"/>
                </a:lnTo>
                <a:lnTo>
                  <a:pt x="456666" y="275589"/>
                </a:lnTo>
                <a:lnTo>
                  <a:pt x="449694" y="276859"/>
                </a:lnTo>
                <a:lnTo>
                  <a:pt x="486295" y="276859"/>
                </a:lnTo>
                <a:lnTo>
                  <a:pt x="491324" y="269239"/>
                </a:lnTo>
                <a:lnTo>
                  <a:pt x="494626" y="261619"/>
                </a:lnTo>
                <a:lnTo>
                  <a:pt x="497471" y="252729"/>
                </a:lnTo>
                <a:lnTo>
                  <a:pt x="522605" y="252729"/>
                </a:lnTo>
                <a:lnTo>
                  <a:pt x="454075" y="148589"/>
                </a:lnTo>
                <a:close/>
              </a:path>
              <a:path w="746125" h="535939">
                <a:moveTo>
                  <a:pt x="522605" y="252729"/>
                </a:moveTo>
                <a:lnTo>
                  <a:pt x="497471" y="252729"/>
                </a:lnTo>
                <a:lnTo>
                  <a:pt x="505078" y="264159"/>
                </a:lnTo>
                <a:lnTo>
                  <a:pt x="522605" y="252729"/>
                </a:lnTo>
                <a:close/>
              </a:path>
              <a:path w="746125" h="535939">
                <a:moveTo>
                  <a:pt x="478193" y="73659"/>
                </a:moveTo>
                <a:lnTo>
                  <a:pt x="460667" y="85089"/>
                </a:lnTo>
                <a:lnTo>
                  <a:pt x="556120" y="231139"/>
                </a:lnTo>
                <a:lnTo>
                  <a:pt x="573659" y="219709"/>
                </a:lnTo>
                <a:lnTo>
                  <a:pt x="478193" y="73659"/>
                </a:lnTo>
                <a:close/>
              </a:path>
              <a:path w="746125" h="535939">
                <a:moveTo>
                  <a:pt x="575939" y="105409"/>
                </a:moveTo>
                <a:lnTo>
                  <a:pt x="550951" y="105409"/>
                </a:lnTo>
                <a:lnTo>
                  <a:pt x="587387" y="161289"/>
                </a:lnTo>
                <a:lnTo>
                  <a:pt x="620887" y="184149"/>
                </a:lnTo>
                <a:lnTo>
                  <a:pt x="628232" y="182879"/>
                </a:lnTo>
                <a:lnTo>
                  <a:pt x="635827" y="180339"/>
                </a:lnTo>
                <a:lnTo>
                  <a:pt x="643674" y="176529"/>
                </a:lnTo>
                <a:lnTo>
                  <a:pt x="646722" y="173989"/>
                </a:lnTo>
                <a:lnTo>
                  <a:pt x="650011" y="171449"/>
                </a:lnTo>
                <a:lnTo>
                  <a:pt x="657034" y="165099"/>
                </a:lnTo>
                <a:lnTo>
                  <a:pt x="658596" y="163829"/>
                </a:lnTo>
                <a:lnTo>
                  <a:pt x="622884" y="163829"/>
                </a:lnTo>
                <a:lnTo>
                  <a:pt x="613549" y="160019"/>
                </a:lnTo>
                <a:lnTo>
                  <a:pt x="610793" y="157479"/>
                </a:lnTo>
                <a:lnTo>
                  <a:pt x="606247" y="151129"/>
                </a:lnTo>
                <a:lnTo>
                  <a:pt x="603300" y="147319"/>
                </a:lnTo>
                <a:lnTo>
                  <a:pt x="575939" y="105409"/>
                </a:lnTo>
                <a:close/>
              </a:path>
              <a:path w="746125" h="535939">
                <a:moveTo>
                  <a:pt x="652513" y="143509"/>
                </a:moveTo>
                <a:lnTo>
                  <a:pt x="651586" y="143509"/>
                </a:lnTo>
                <a:lnTo>
                  <a:pt x="650582" y="146049"/>
                </a:lnTo>
                <a:lnTo>
                  <a:pt x="648804" y="147319"/>
                </a:lnTo>
                <a:lnTo>
                  <a:pt x="643686" y="153669"/>
                </a:lnTo>
                <a:lnTo>
                  <a:pt x="640981" y="156209"/>
                </a:lnTo>
                <a:lnTo>
                  <a:pt x="638124" y="157479"/>
                </a:lnTo>
                <a:lnTo>
                  <a:pt x="633209" y="161289"/>
                </a:lnTo>
                <a:lnTo>
                  <a:pt x="629183" y="162559"/>
                </a:lnTo>
                <a:lnTo>
                  <a:pt x="626033" y="163829"/>
                </a:lnTo>
                <a:lnTo>
                  <a:pt x="658596" y="163829"/>
                </a:lnTo>
                <a:lnTo>
                  <a:pt x="660158" y="162559"/>
                </a:lnTo>
                <a:lnTo>
                  <a:pt x="662876" y="158749"/>
                </a:lnTo>
                <a:lnTo>
                  <a:pt x="652513" y="143509"/>
                </a:lnTo>
                <a:close/>
              </a:path>
              <a:path w="746125" h="535939">
                <a:moveTo>
                  <a:pt x="743582" y="72389"/>
                </a:moveTo>
                <a:lnTo>
                  <a:pt x="710603" y="72389"/>
                </a:lnTo>
                <a:lnTo>
                  <a:pt x="714349" y="73659"/>
                </a:lnTo>
                <a:lnTo>
                  <a:pt x="718108" y="73659"/>
                </a:lnTo>
                <a:lnTo>
                  <a:pt x="721334" y="76199"/>
                </a:lnTo>
                <a:lnTo>
                  <a:pt x="727544" y="86359"/>
                </a:lnTo>
                <a:lnTo>
                  <a:pt x="727951" y="91439"/>
                </a:lnTo>
                <a:lnTo>
                  <a:pt x="722515" y="101599"/>
                </a:lnTo>
                <a:lnTo>
                  <a:pt x="717308" y="106679"/>
                </a:lnTo>
                <a:lnTo>
                  <a:pt x="709599" y="111759"/>
                </a:lnTo>
                <a:lnTo>
                  <a:pt x="703376" y="116839"/>
                </a:lnTo>
                <a:lnTo>
                  <a:pt x="696074" y="119379"/>
                </a:lnTo>
                <a:lnTo>
                  <a:pt x="687679" y="121919"/>
                </a:lnTo>
                <a:lnTo>
                  <a:pt x="670953" y="124459"/>
                </a:lnTo>
                <a:lnTo>
                  <a:pt x="661758" y="124459"/>
                </a:lnTo>
                <a:lnTo>
                  <a:pt x="674700" y="143509"/>
                </a:lnTo>
                <a:lnTo>
                  <a:pt x="680478" y="143509"/>
                </a:lnTo>
                <a:lnTo>
                  <a:pt x="687197" y="140969"/>
                </a:lnTo>
                <a:lnTo>
                  <a:pt x="694829" y="139699"/>
                </a:lnTo>
                <a:lnTo>
                  <a:pt x="712080" y="132079"/>
                </a:lnTo>
                <a:lnTo>
                  <a:pt x="717854" y="128269"/>
                </a:lnTo>
                <a:lnTo>
                  <a:pt x="722503" y="124459"/>
                </a:lnTo>
                <a:lnTo>
                  <a:pt x="670953" y="124459"/>
                </a:lnTo>
                <a:lnTo>
                  <a:pt x="662685" y="123189"/>
                </a:lnTo>
                <a:lnTo>
                  <a:pt x="724052" y="123189"/>
                </a:lnTo>
                <a:lnTo>
                  <a:pt x="727151" y="120649"/>
                </a:lnTo>
                <a:lnTo>
                  <a:pt x="746055" y="81279"/>
                </a:lnTo>
                <a:lnTo>
                  <a:pt x="744206" y="73659"/>
                </a:lnTo>
                <a:lnTo>
                  <a:pt x="743582" y="72389"/>
                </a:lnTo>
                <a:close/>
              </a:path>
              <a:path w="746125" h="535939">
                <a:moveTo>
                  <a:pt x="539089" y="49529"/>
                </a:moveTo>
                <a:lnTo>
                  <a:pt x="521563" y="60959"/>
                </a:lnTo>
                <a:lnTo>
                  <a:pt x="541261" y="91439"/>
                </a:lnTo>
                <a:lnTo>
                  <a:pt x="529412" y="99059"/>
                </a:lnTo>
                <a:lnTo>
                  <a:pt x="539102" y="114299"/>
                </a:lnTo>
                <a:lnTo>
                  <a:pt x="550951" y="105409"/>
                </a:lnTo>
                <a:lnTo>
                  <a:pt x="575939" y="105409"/>
                </a:lnTo>
                <a:lnTo>
                  <a:pt x="568477" y="93979"/>
                </a:lnTo>
                <a:lnTo>
                  <a:pt x="590588" y="80009"/>
                </a:lnTo>
                <a:lnTo>
                  <a:pt x="558787" y="80009"/>
                </a:lnTo>
                <a:lnTo>
                  <a:pt x="539089" y="49529"/>
                </a:lnTo>
                <a:close/>
              </a:path>
              <a:path w="746125" h="535939">
                <a:moveTo>
                  <a:pt x="691083" y="0"/>
                </a:moveTo>
                <a:lnTo>
                  <a:pt x="685419" y="1269"/>
                </a:lnTo>
                <a:lnTo>
                  <a:pt x="678903" y="2539"/>
                </a:lnTo>
                <a:lnTo>
                  <a:pt x="664159" y="7619"/>
                </a:lnTo>
                <a:lnTo>
                  <a:pt x="630542" y="35559"/>
                </a:lnTo>
                <a:lnTo>
                  <a:pt x="626071" y="45719"/>
                </a:lnTo>
                <a:lnTo>
                  <a:pt x="624433" y="50799"/>
                </a:lnTo>
                <a:lnTo>
                  <a:pt x="640219" y="86359"/>
                </a:lnTo>
                <a:lnTo>
                  <a:pt x="652669" y="90169"/>
                </a:lnTo>
                <a:lnTo>
                  <a:pt x="658928" y="90169"/>
                </a:lnTo>
                <a:lnTo>
                  <a:pt x="665904" y="88899"/>
                </a:lnTo>
                <a:lnTo>
                  <a:pt x="677456" y="85089"/>
                </a:lnTo>
                <a:lnTo>
                  <a:pt x="681647" y="83819"/>
                </a:lnTo>
                <a:lnTo>
                  <a:pt x="690651" y="80009"/>
                </a:lnTo>
                <a:lnTo>
                  <a:pt x="694321" y="78739"/>
                </a:lnTo>
                <a:lnTo>
                  <a:pt x="697179" y="77469"/>
                </a:lnTo>
                <a:lnTo>
                  <a:pt x="704875" y="73659"/>
                </a:lnTo>
                <a:lnTo>
                  <a:pt x="710603" y="72389"/>
                </a:lnTo>
                <a:lnTo>
                  <a:pt x="743582" y="72389"/>
                </a:lnTo>
                <a:lnTo>
                  <a:pt x="741709" y="68579"/>
                </a:lnTo>
                <a:lnTo>
                  <a:pt x="660819" y="68579"/>
                </a:lnTo>
                <a:lnTo>
                  <a:pt x="656767" y="67309"/>
                </a:lnTo>
                <a:lnTo>
                  <a:pt x="652665" y="67309"/>
                </a:lnTo>
                <a:lnTo>
                  <a:pt x="649198" y="64769"/>
                </a:lnTo>
                <a:lnTo>
                  <a:pt x="646379" y="60959"/>
                </a:lnTo>
                <a:lnTo>
                  <a:pt x="643191" y="55879"/>
                </a:lnTo>
                <a:lnTo>
                  <a:pt x="643001" y="50799"/>
                </a:lnTo>
                <a:lnTo>
                  <a:pt x="648588" y="40639"/>
                </a:lnTo>
                <a:lnTo>
                  <a:pt x="688568" y="20319"/>
                </a:lnTo>
                <a:lnTo>
                  <a:pt x="695832" y="19049"/>
                </a:lnTo>
                <a:lnTo>
                  <a:pt x="703414" y="19049"/>
                </a:lnTo>
                <a:lnTo>
                  <a:pt x="691083" y="0"/>
                </a:lnTo>
                <a:close/>
              </a:path>
              <a:path w="746125" h="535939">
                <a:moveTo>
                  <a:pt x="594969" y="55879"/>
                </a:moveTo>
                <a:lnTo>
                  <a:pt x="558787" y="80009"/>
                </a:lnTo>
                <a:lnTo>
                  <a:pt x="590588" y="80009"/>
                </a:lnTo>
                <a:lnTo>
                  <a:pt x="604659" y="71119"/>
                </a:lnTo>
                <a:lnTo>
                  <a:pt x="594969" y="55879"/>
                </a:lnTo>
                <a:close/>
              </a:path>
              <a:path w="746125" h="535939">
                <a:moveTo>
                  <a:pt x="721817" y="52069"/>
                </a:moveTo>
                <a:lnTo>
                  <a:pt x="709976" y="52069"/>
                </a:lnTo>
                <a:lnTo>
                  <a:pt x="703502" y="53339"/>
                </a:lnTo>
                <a:lnTo>
                  <a:pt x="696658" y="55879"/>
                </a:lnTo>
                <a:lnTo>
                  <a:pt x="693572" y="55879"/>
                </a:lnTo>
                <a:lnTo>
                  <a:pt x="689787" y="58419"/>
                </a:lnTo>
                <a:lnTo>
                  <a:pt x="680783" y="62229"/>
                </a:lnTo>
                <a:lnTo>
                  <a:pt x="676668" y="63499"/>
                </a:lnTo>
                <a:lnTo>
                  <a:pt x="672947" y="64769"/>
                </a:lnTo>
                <a:lnTo>
                  <a:pt x="666203" y="67309"/>
                </a:lnTo>
                <a:lnTo>
                  <a:pt x="660819" y="68579"/>
                </a:lnTo>
                <a:lnTo>
                  <a:pt x="741709" y="68579"/>
                </a:lnTo>
                <a:lnTo>
                  <a:pt x="740460" y="66039"/>
                </a:lnTo>
                <a:lnTo>
                  <a:pt x="735469" y="58419"/>
                </a:lnTo>
                <a:lnTo>
                  <a:pt x="729259" y="54609"/>
                </a:lnTo>
                <a:lnTo>
                  <a:pt x="721817" y="52069"/>
                </a:lnTo>
                <a:close/>
              </a:path>
              <a:path w="746125" h="535939">
                <a:moveTo>
                  <a:pt x="703414" y="19049"/>
                </a:moveTo>
                <a:lnTo>
                  <a:pt x="695832" y="19049"/>
                </a:lnTo>
                <a:lnTo>
                  <a:pt x="702475" y="20319"/>
                </a:lnTo>
                <a:lnTo>
                  <a:pt x="703414" y="19049"/>
                </a:lnTo>
                <a:close/>
              </a:path>
            </a:pathLst>
          </a:custGeom>
          <a:solidFill>
            <a:srgbClr val="0E5393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12773241"/>
      </p:ext>
    </p:extLst>
  </p:cSld>
  <p:clrMapOvr>
    <a:masterClrMapping/>
  </p:clrMapOvr>
  <p:transition spd="slow">
    <p:pull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02535" y="4261103"/>
            <a:ext cx="1048512" cy="4632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725167" y="4504944"/>
            <a:ext cx="1533144" cy="4632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977895" y="4504944"/>
            <a:ext cx="350519" cy="46329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822448" y="4139184"/>
            <a:ext cx="411480" cy="49987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873882" y="4168013"/>
            <a:ext cx="292735" cy="136525"/>
          </a:xfrm>
          <a:custGeom>
            <a:avLst/>
            <a:gdLst/>
            <a:ahLst/>
            <a:cxnLst/>
            <a:rect l="l" t="t" r="r" b="b"/>
            <a:pathLst>
              <a:path w="292735" h="136525">
                <a:moveTo>
                  <a:pt x="242165" y="60376"/>
                </a:moveTo>
                <a:lnTo>
                  <a:pt x="121048" y="60376"/>
                </a:lnTo>
                <a:lnTo>
                  <a:pt x="174570" y="61572"/>
                </a:lnTo>
                <a:lnTo>
                  <a:pt x="222660" y="75125"/>
                </a:lnTo>
                <a:lnTo>
                  <a:pt x="262771" y="100308"/>
                </a:lnTo>
                <a:lnTo>
                  <a:pt x="292354" y="136398"/>
                </a:lnTo>
                <a:lnTo>
                  <a:pt x="264922" y="88137"/>
                </a:lnTo>
                <a:lnTo>
                  <a:pt x="242165" y="60376"/>
                </a:lnTo>
                <a:close/>
              </a:path>
              <a:path w="292735" h="136525">
                <a:moveTo>
                  <a:pt x="23622" y="0"/>
                </a:moveTo>
                <a:lnTo>
                  <a:pt x="0" y="70738"/>
                </a:lnTo>
                <a:lnTo>
                  <a:pt x="78359" y="96393"/>
                </a:lnTo>
                <a:lnTo>
                  <a:pt x="64643" y="72262"/>
                </a:lnTo>
                <a:lnTo>
                  <a:pt x="121048" y="60376"/>
                </a:lnTo>
                <a:lnTo>
                  <a:pt x="242165" y="60376"/>
                </a:lnTo>
                <a:lnTo>
                  <a:pt x="235339" y="52049"/>
                </a:lnTo>
                <a:lnTo>
                  <a:pt x="195228" y="26873"/>
                </a:lnTo>
                <a:lnTo>
                  <a:pt x="185480" y="24130"/>
                </a:lnTo>
                <a:lnTo>
                  <a:pt x="37211" y="24130"/>
                </a:lnTo>
                <a:lnTo>
                  <a:pt x="23622" y="0"/>
                </a:lnTo>
                <a:close/>
              </a:path>
              <a:path w="292735" h="136525">
                <a:moveTo>
                  <a:pt x="93616" y="12181"/>
                </a:moveTo>
                <a:lnTo>
                  <a:pt x="37211" y="24130"/>
                </a:lnTo>
                <a:lnTo>
                  <a:pt x="185480" y="24130"/>
                </a:lnTo>
                <a:lnTo>
                  <a:pt x="147138" y="13340"/>
                </a:lnTo>
                <a:lnTo>
                  <a:pt x="93616" y="12181"/>
                </a:lnTo>
                <a:close/>
              </a:path>
            </a:pathLst>
          </a:custGeom>
          <a:solidFill>
            <a:srgbClr val="CCEB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031617" y="4281678"/>
            <a:ext cx="151765" cy="283210"/>
          </a:xfrm>
          <a:custGeom>
            <a:avLst/>
            <a:gdLst/>
            <a:ahLst/>
            <a:cxnLst/>
            <a:rect l="l" t="t" r="r" b="b"/>
            <a:pathLst>
              <a:path w="151764" h="283210">
                <a:moveTo>
                  <a:pt x="118363" y="0"/>
                </a:moveTo>
                <a:lnTo>
                  <a:pt x="125339" y="42027"/>
                </a:lnTo>
                <a:lnTo>
                  <a:pt x="120443" y="85268"/>
                </a:lnTo>
                <a:lnTo>
                  <a:pt x="104568" y="127952"/>
                </a:lnTo>
                <a:lnTo>
                  <a:pt x="78608" y="168307"/>
                </a:lnTo>
                <a:lnTo>
                  <a:pt x="43454" y="204564"/>
                </a:lnTo>
                <a:lnTo>
                  <a:pt x="0" y="234950"/>
                </a:lnTo>
                <a:lnTo>
                  <a:pt x="27305" y="283210"/>
                </a:lnTo>
                <a:lnTo>
                  <a:pt x="94517" y="229986"/>
                </a:lnTo>
                <a:lnTo>
                  <a:pt x="123045" y="192256"/>
                </a:lnTo>
                <a:lnTo>
                  <a:pt x="142241" y="152174"/>
                </a:lnTo>
                <a:lnTo>
                  <a:pt x="151737" y="111324"/>
                </a:lnTo>
                <a:lnTo>
                  <a:pt x="151167" y="71288"/>
                </a:lnTo>
                <a:lnTo>
                  <a:pt x="140165" y="33652"/>
                </a:lnTo>
                <a:lnTo>
                  <a:pt x="118363" y="0"/>
                </a:lnTo>
                <a:close/>
              </a:path>
            </a:pathLst>
          </a:custGeom>
          <a:solidFill>
            <a:srgbClr val="A3BDCD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873882" y="4168013"/>
            <a:ext cx="310515" cy="396875"/>
          </a:xfrm>
          <a:custGeom>
            <a:avLst/>
            <a:gdLst/>
            <a:ahLst/>
            <a:cxnLst/>
            <a:rect l="l" t="t" r="r" b="b"/>
            <a:pathLst>
              <a:path w="310514" h="396875">
                <a:moveTo>
                  <a:pt x="292354" y="136398"/>
                </a:moveTo>
                <a:lnTo>
                  <a:pt x="262771" y="100308"/>
                </a:lnTo>
                <a:lnTo>
                  <a:pt x="222660" y="75125"/>
                </a:lnTo>
                <a:lnTo>
                  <a:pt x="174570" y="61572"/>
                </a:lnTo>
                <a:lnTo>
                  <a:pt x="121048" y="60376"/>
                </a:lnTo>
                <a:lnTo>
                  <a:pt x="64643" y="72262"/>
                </a:lnTo>
                <a:lnTo>
                  <a:pt x="78359" y="96393"/>
                </a:lnTo>
                <a:lnTo>
                  <a:pt x="0" y="70738"/>
                </a:lnTo>
                <a:lnTo>
                  <a:pt x="23622" y="0"/>
                </a:lnTo>
                <a:lnTo>
                  <a:pt x="37211" y="24130"/>
                </a:lnTo>
                <a:lnTo>
                  <a:pt x="93616" y="12181"/>
                </a:lnTo>
                <a:lnTo>
                  <a:pt x="147138" y="13340"/>
                </a:lnTo>
                <a:lnTo>
                  <a:pt x="195228" y="26873"/>
                </a:lnTo>
                <a:lnTo>
                  <a:pt x="235339" y="52049"/>
                </a:lnTo>
                <a:lnTo>
                  <a:pt x="264922" y="88137"/>
                </a:lnTo>
                <a:lnTo>
                  <a:pt x="292354" y="136398"/>
                </a:lnTo>
                <a:lnTo>
                  <a:pt x="306876" y="173880"/>
                </a:lnTo>
                <a:lnTo>
                  <a:pt x="310378" y="213874"/>
                </a:lnTo>
                <a:lnTo>
                  <a:pt x="303500" y="254820"/>
                </a:lnTo>
                <a:lnTo>
                  <a:pt x="286885" y="295154"/>
                </a:lnTo>
                <a:lnTo>
                  <a:pt x="261176" y="333316"/>
                </a:lnTo>
                <a:lnTo>
                  <a:pt x="227013" y="367743"/>
                </a:lnTo>
                <a:lnTo>
                  <a:pt x="185039" y="396875"/>
                </a:lnTo>
                <a:lnTo>
                  <a:pt x="157734" y="348614"/>
                </a:lnTo>
                <a:lnTo>
                  <a:pt x="201188" y="318229"/>
                </a:lnTo>
                <a:lnTo>
                  <a:pt x="236342" y="281972"/>
                </a:lnTo>
                <a:lnTo>
                  <a:pt x="262302" y="241617"/>
                </a:lnTo>
                <a:lnTo>
                  <a:pt x="278177" y="198933"/>
                </a:lnTo>
                <a:lnTo>
                  <a:pt x="283073" y="155692"/>
                </a:lnTo>
                <a:lnTo>
                  <a:pt x="276098" y="113664"/>
                </a:lnTo>
              </a:path>
            </a:pathLst>
          </a:custGeom>
          <a:ln w="9525">
            <a:solidFill>
              <a:srgbClr val="12307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469136" y="4349496"/>
            <a:ext cx="396239" cy="51511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532127" y="4626609"/>
            <a:ext cx="284480" cy="163195"/>
          </a:xfrm>
          <a:custGeom>
            <a:avLst/>
            <a:gdLst/>
            <a:ahLst/>
            <a:cxnLst/>
            <a:rect l="l" t="t" r="r" b="b"/>
            <a:pathLst>
              <a:path w="284480" h="163195">
                <a:moveTo>
                  <a:pt x="264854" y="137667"/>
                </a:moveTo>
                <a:lnTo>
                  <a:pt x="242315" y="137667"/>
                </a:lnTo>
                <a:lnTo>
                  <a:pt x="253365" y="163067"/>
                </a:lnTo>
                <a:lnTo>
                  <a:pt x="264854" y="137667"/>
                </a:lnTo>
                <a:close/>
              </a:path>
              <a:path w="284480" h="163195">
                <a:moveTo>
                  <a:pt x="0" y="0"/>
                </a:moveTo>
                <a:lnTo>
                  <a:pt x="22352" y="50800"/>
                </a:lnTo>
                <a:lnTo>
                  <a:pt x="48093" y="89680"/>
                </a:lnTo>
                <a:lnTo>
                  <a:pt x="85423" y="118794"/>
                </a:lnTo>
                <a:lnTo>
                  <a:pt x="131878" y="137155"/>
                </a:lnTo>
                <a:lnTo>
                  <a:pt x="184997" y="143776"/>
                </a:lnTo>
                <a:lnTo>
                  <a:pt x="242315" y="137667"/>
                </a:lnTo>
                <a:lnTo>
                  <a:pt x="264854" y="137667"/>
                </a:lnTo>
                <a:lnTo>
                  <a:pt x="284098" y="95122"/>
                </a:lnTo>
                <a:lnTo>
                  <a:pt x="279450" y="93053"/>
                </a:lnTo>
                <a:lnTo>
                  <a:pt x="162645" y="93053"/>
                </a:lnTo>
                <a:lnTo>
                  <a:pt x="109526" y="86419"/>
                </a:lnTo>
                <a:lnTo>
                  <a:pt x="63071" y="68057"/>
                </a:lnTo>
                <a:lnTo>
                  <a:pt x="25741" y="38930"/>
                </a:lnTo>
                <a:lnTo>
                  <a:pt x="0" y="0"/>
                </a:lnTo>
                <a:close/>
              </a:path>
              <a:path w="284480" h="163195">
                <a:moveTo>
                  <a:pt x="208788" y="61594"/>
                </a:moveTo>
                <a:lnTo>
                  <a:pt x="219964" y="86994"/>
                </a:lnTo>
                <a:lnTo>
                  <a:pt x="162645" y="93053"/>
                </a:lnTo>
                <a:lnTo>
                  <a:pt x="279450" y="93053"/>
                </a:lnTo>
                <a:lnTo>
                  <a:pt x="208788" y="61594"/>
                </a:lnTo>
                <a:close/>
              </a:path>
            </a:pathLst>
          </a:custGeom>
          <a:solidFill>
            <a:srgbClr val="CCEB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520617" y="4378452"/>
            <a:ext cx="167640" cy="272415"/>
          </a:xfrm>
          <a:custGeom>
            <a:avLst/>
            <a:gdLst/>
            <a:ahLst/>
            <a:cxnLst/>
            <a:rect l="l" t="t" r="r" b="b"/>
            <a:pathLst>
              <a:path w="167639" h="272414">
                <a:moveTo>
                  <a:pt x="144733" y="0"/>
                </a:moveTo>
                <a:lnTo>
                  <a:pt x="72519" y="46061"/>
                </a:lnTo>
                <a:lnTo>
                  <a:pt x="40308" y="80680"/>
                </a:lnTo>
                <a:lnTo>
                  <a:pt x="17132" y="118582"/>
                </a:lnTo>
                <a:lnTo>
                  <a:pt x="3519" y="158238"/>
                </a:lnTo>
                <a:lnTo>
                  <a:pt x="0" y="198115"/>
                </a:lnTo>
                <a:lnTo>
                  <a:pt x="7101" y="236685"/>
                </a:lnTo>
                <a:lnTo>
                  <a:pt x="25353" y="272415"/>
                </a:lnTo>
                <a:lnTo>
                  <a:pt x="22719" y="229884"/>
                </a:lnTo>
                <a:lnTo>
                  <a:pt x="32013" y="187357"/>
                </a:lnTo>
                <a:lnTo>
                  <a:pt x="52166" y="146510"/>
                </a:lnTo>
                <a:lnTo>
                  <a:pt x="82108" y="109017"/>
                </a:lnTo>
                <a:lnTo>
                  <a:pt x="120770" y="76555"/>
                </a:lnTo>
                <a:lnTo>
                  <a:pt x="167085" y="50800"/>
                </a:lnTo>
                <a:lnTo>
                  <a:pt x="144733" y="0"/>
                </a:lnTo>
                <a:close/>
              </a:path>
            </a:pathLst>
          </a:custGeom>
          <a:solidFill>
            <a:srgbClr val="A3BDCD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521466" y="4378452"/>
            <a:ext cx="295275" cy="411480"/>
          </a:xfrm>
          <a:custGeom>
            <a:avLst/>
            <a:gdLst/>
            <a:ahLst/>
            <a:cxnLst/>
            <a:rect l="l" t="t" r="r" b="b"/>
            <a:pathLst>
              <a:path w="295275" h="411479">
                <a:moveTo>
                  <a:pt x="10661" y="248158"/>
                </a:moveTo>
                <a:lnTo>
                  <a:pt x="36403" y="287088"/>
                </a:lnTo>
                <a:lnTo>
                  <a:pt x="73732" y="316215"/>
                </a:lnTo>
                <a:lnTo>
                  <a:pt x="120188" y="334577"/>
                </a:lnTo>
                <a:lnTo>
                  <a:pt x="173307" y="341211"/>
                </a:lnTo>
                <a:lnTo>
                  <a:pt x="230625" y="335153"/>
                </a:lnTo>
                <a:lnTo>
                  <a:pt x="219449" y="309753"/>
                </a:lnTo>
                <a:lnTo>
                  <a:pt x="294760" y="343281"/>
                </a:lnTo>
                <a:lnTo>
                  <a:pt x="264026" y="411225"/>
                </a:lnTo>
                <a:lnTo>
                  <a:pt x="252977" y="385825"/>
                </a:lnTo>
                <a:lnTo>
                  <a:pt x="195659" y="391934"/>
                </a:lnTo>
                <a:lnTo>
                  <a:pt x="142540" y="385313"/>
                </a:lnTo>
                <a:lnTo>
                  <a:pt x="96084" y="366952"/>
                </a:lnTo>
                <a:lnTo>
                  <a:pt x="58755" y="337838"/>
                </a:lnTo>
                <a:lnTo>
                  <a:pt x="33013" y="298958"/>
                </a:lnTo>
                <a:lnTo>
                  <a:pt x="10661" y="248158"/>
                </a:lnTo>
                <a:lnTo>
                  <a:pt x="0" y="209365"/>
                </a:lnTo>
                <a:lnTo>
                  <a:pt x="572" y="169202"/>
                </a:lnTo>
                <a:lnTo>
                  <a:pt x="11578" y="129159"/>
                </a:lnTo>
                <a:lnTo>
                  <a:pt x="32213" y="90726"/>
                </a:lnTo>
                <a:lnTo>
                  <a:pt x="61678" y="55395"/>
                </a:lnTo>
                <a:lnTo>
                  <a:pt x="99169" y="24656"/>
                </a:lnTo>
                <a:lnTo>
                  <a:pt x="143884" y="0"/>
                </a:lnTo>
                <a:lnTo>
                  <a:pt x="166236" y="50800"/>
                </a:lnTo>
                <a:lnTo>
                  <a:pt x="119922" y="76555"/>
                </a:lnTo>
                <a:lnTo>
                  <a:pt x="81259" y="109017"/>
                </a:lnTo>
                <a:lnTo>
                  <a:pt x="51317" y="146510"/>
                </a:lnTo>
                <a:lnTo>
                  <a:pt x="31165" y="187357"/>
                </a:lnTo>
                <a:lnTo>
                  <a:pt x="21871" y="229884"/>
                </a:lnTo>
                <a:lnTo>
                  <a:pt x="24504" y="272415"/>
                </a:lnTo>
              </a:path>
            </a:pathLst>
          </a:custGeom>
          <a:ln w="9525">
            <a:solidFill>
              <a:srgbClr val="12307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49352" y="4922518"/>
            <a:ext cx="8936736" cy="193548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01269" y="4957064"/>
            <a:ext cx="8830970" cy="190093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01269" y="4957064"/>
            <a:ext cx="8831580" cy="1901189"/>
          </a:xfrm>
          <a:custGeom>
            <a:avLst/>
            <a:gdLst/>
            <a:ahLst/>
            <a:cxnLst/>
            <a:rect l="l" t="t" r="r" b="b"/>
            <a:pathLst>
              <a:path w="8831580" h="1901190">
                <a:moveTo>
                  <a:pt x="0" y="475234"/>
                </a:moveTo>
                <a:lnTo>
                  <a:pt x="7880629" y="475234"/>
                </a:lnTo>
                <a:lnTo>
                  <a:pt x="7880629" y="0"/>
                </a:lnTo>
                <a:lnTo>
                  <a:pt x="8830970" y="950493"/>
                </a:lnTo>
                <a:lnTo>
                  <a:pt x="7880629" y="1900934"/>
                </a:lnTo>
                <a:lnTo>
                  <a:pt x="7880629" y="1425714"/>
                </a:lnTo>
                <a:lnTo>
                  <a:pt x="0" y="1425714"/>
                </a:lnTo>
                <a:lnTo>
                  <a:pt x="0" y="475234"/>
                </a:lnTo>
                <a:close/>
              </a:path>
            </a:pathLst>
          </a:custGeom>
          <a:ln w="9525">
            <a:solidFill>
              <a:srgbClr val="12307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6851522" y="5589244"/>
            <a:ext cx="69850" cy="369570"/>
          </a:xfrm>
          <a:custGeom>
            <a:avLst/>
            <a:gdLst/>
            <a:ahLst/>
            <a:cxnLst/>
            <a:rect l="l" t="t" r="r" b="b"/>
            <a:pathLst>
              <a:path w="69850" h="369570">
                <a:moveTo>
                  <a:pt x="0" y="369328"/>
                </a:moveTo>
                <a:lnTo>
                  <a:pt x="69773" y="369328"/>
                </a:lnTo>
                <a:lnTo>
                  <a:pt x="69773" y="0"/>
                </a:lnTo>
                <a:lnTo>
                  <a:pt x="0" y="0"/>
                </a:lnTo>
                <a:lnTo>
                  <a:pt x="0" y="369328"/>
                </a:lnTo>
                <a:close/>
              </a:path>
            </a:pathLst>
          </a:custGeom>
          <a:solidFill>
            <a:srgbClr val="00AFEF">
              <a:alpha val="70195"/>
            </a:srgbClr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387908" y="5589244"/>
            <a:ext cx="4928870" cy="369570"/>
          </a:xfrm>
          <a:custGeom>
            <a:avLst/>
            <a:gdLst/>
            <a:ahLst/>
            <a:cxnLst/>
            <a:rect l="l" t="t" r="r" b="b"/>
            <a:pathLst>
              <a:path w="4928870" h="369570">
                <a:moveTo>
                  <a:pt x="0" y="369328"/>
                </a:moveTo>
                <a:lnTo>
                  <a:pt x="4928565" y="369328"/>
                </a:lnTo>
                <a:lnTo>
                  <a:pt x="4928565" y="0"/>
                </a:lnTo>
                <a:lnTo>
                  <a:pt x="0" y="0"/>
                </a:lnTo>
                <a:lnTo>
                  <a:pt x="0" y="369328"/>
                </a:lnTo>
                <a:close/>
              </a:path>
            </a:pathLst>
          </a:custGeom>
          <a:solidFill>
            <a:srgbClr val="00AFEF">
              <a:alpha val="70195"/>
            </a:srgbClr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387908" y="5589244"/>
            <a:ext cx="6533515" cy="369570"/>
          </a:xfrm>
          <a:custGeom>
            <a:avLst/>
            <a:gdLst/>
            <a:ahLst/>
            <a:cxnLst/>
            <a:rect l="l" t="t" r="r" b="b"/>
            <a:pathLst>
              <a:path w="6533515" h="369570">
                <a:moveTo>
                  <a:pt x="0" y="369328"/>
                </a:moveTo>
                <a:lnTo>
                  <a:pt x="6533388" y="369328"/>
                </a:lnTo>
                <a:lnTo>
                  <a:pt x="6533388" y="0"/>
                </a:lnTo>
                <a:lnTo>
                  <a:pt x="0" y="0"/>
                </a:lnTo>
                <a:lnTo>
                  <a:pt x="0" y="369328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6851522" y="5867984"/>
            <a:ext cx="1862455" cy="369570"/>
          </a:xfrm>
          <a:custGeom>
            <a:avLst/>
            <a:gdLst/>
            <a:ahLst/>
            <a:cxnLst/>
            <a:rect l="l" t="t" r="r" b="b"/>
            <a:pathLst>
              <a:path w="1862454" h="369570">
                <a:moveTo>
                  <a:pt x="0" y="369328"/>
                </a:moveTo>
                <a:lnTo>
                  <a:pt x="1862327" y="369328"/>
                </a:lnTo>
                <a:lnTo>
                  <a:pt x="1862327" y="0"/>
                </a:lnTo>
                <a:lnTo>
                  <a:pt x="0" y="0"/>
                </a:lnTo>
                <a:lnTo>
                  <a:pt x="0" y="369328"/>
                </a:lnTo>
                <a:close/>
              </a:path>
            </a:pathLst>
          </a:custGeom>
          <a:solidFill>
            <a:srgbClr val="FF0000">
              <a:alpha val="70195"/>
            </a:srgbClr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2951098" y="5867984"/>
            <a:ext cx="2365375" cy="369570"/>
          </a:xfrm>
          <a:custGeom>
            <a:avLst/>
            <a:gdLst/>
            <a:ahLst/>
            <a:cxnLst/>
            <a:rect l="l" t="t" r="r" b="b"/>
            <a:pathLst>
              <a:path w="2365375" h="369570">
                <a:moveTo>
                  <a:pt x="0" y="369328"/>
                </a:moveTo>
                <a:lnTo>
                  <a:pt x="2365375" y="369328"/>
                </a:lnTo>
                <a:lnTo>
                  <a:pt x="2365375" y="0"/>
                </a:lnTo>
                <a:lnTo>
                  <a:pt x="0" y="0"/>
                </a:lnTo>
                <a:lnTo>
                  <a:pt x="0" y="369328"/>
                </a:lnTo>
                <a:close/>
              </a:path>
            </a:pathLst>
          </a:custGeom>
          <a:solidFill>
            <a:srgbClr val="FF0000">
              <a:alpha val="70195"/>
            </a:srgbClr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2951098" y="5867984"/>
            <a:ext cx="5763260" cy="369570"/>
          </a:xfrm>
          <a:custGeom>
            <a:avLst/>
            <a:gdLst/>
            <a:ahLst/>
            <a:cxnLst/>
            <a:rect l="l" t="t" r="r" b="b"/>
            <a:pathLst>
              <a:path w="5763259" h="369570">
                <a:moveTo>
                  <a:pt x="0" y="369328"/>
                </a:moveTo>
                <a:lnTo>
                  <a:pt x="5762752" y="369328"/>
                </a:lnTo>
                <a:lnTo>
                  <a:pt x="5762752" y="0"/>
                </a:lnTo>
                <a:lnTo>
                  <a:pt x="0" y="0"/>
                </a:lnTo>
                <a:lnTo>
                  <a:pt x="0" y="369328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66750" y="5634532"/>
            <a:ext cx="4403725" cy="5683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820545" algn="l"/>
              </a:tabLst>
              <a:defRPr/>
            </a:pP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CCEBFF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Visualization	practitioner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/>
              <a:ea typeface="+mn-ea"/>
              <a:cs typeface="Verdana"/>
            </a:endParaRPr>
          </a:p>
          <a:p>
            <a:pPr marL="0" marR="5080" lvl="0" indent="0" algn="r" defTabSz="914400" rtl="0" eaLnBrk="1" fontAlgn="auto" latinLnBrk="0" hangingPunct="1">
              <a:lnSpc>
                <a:spcPct val="100000"/>
              </a:lnSpc>
              <a:spcBef>
                <a:spcPts val="3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CCEBFF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A</a:t>
            </a:r>
            <a:r>
              <a:rPr kumimoji="0" sz="1800" b="1" i="0" u="none" strike="noStrike" kern="1200" cap="none" spc="-15" normalizeH="0" baseline="0" noProof="0" dirty="0">
                <a:ln>
                  <a:noFill/>
                </a:ln>
                <a:solidFill>
                  <a:srgbClr val="CCEBFF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n</a:t>
            </a:r>
            <a:r>
              <a:rPr kumimoji="0" sz="1800" b="1" i="0" u="none" strike="noStrike" kern="1200" cap="none" spc="0" normalizeH="0" baseline="0" noProof="0" dirty="0">
                <a:ln>
                  <a:noFill/>
                </a:ln>
                <a:solidFill>
                  <a:srgbClr val="CCEBFF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aly</a:t>
            </a:r>
            <a:r>
              <a:rPr kumimoji="0" sz="1800" b="1" i="0" u="none" strike="noStrike" kern="1200" cap="none" spc="-10" normalizeH="0" baseline="0" noProof="0" dirty="0">
                <a:ln>
                  <a:noFill/>
                </a:ln>
                <a:solidFill>
                  <a:srgbClr val="CCEBFF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s</a:t>
            </a:r>
            <a:r>
              <a:rPr kumimoji="0" sz="1800" b="1" i="0" u="none" strike="noStrike" kern="1200" cap="none" spc="0" normalizeH="0" baseline="0" noProof="0" dirty="0">
                <a:ln>
                  <a:noFill/>
                </a:ln>
                <a:solidFill>
                  <a:srgbClr val="CCEBFF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t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/>
              <a:ea typeface="+mn-ea"/>
              <a:cs typeface="Verdana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6851522" y="5718746"/>
            <a:ext cx="1854200" cy="369570"/>
          </a:xfrm>
          <a:custGeom>
            <a:avLst/>
            <a:gdLst/>
            <a:ahLst/>
            <a:cxnLst/>
            <a:rect l="l" t="t" r="r" b="b"/>
            <a:pathLst>
              <a:path w="1854200" h="369570">
                <a:moveTo>
                  <a:pt x="0" y="369328"/>
                </a:moveTo>
                <a:lnTo>
                  <a:pt x="1853946" y="369328"/>
                </a:lnTo>
                <a:lnTo>
                  <a:pt x="1853946" y="0"/>
                </a:lnTo>
                <a:lnTo>
                  <a:pt x="0" y="0"/>
                </a:lnTo>
                <a:lnTo>
                  <a:pt x="0" y="369328"/>
                </a:lnTo>
                <a:close/>
              </a:path>
            </a:pathLst>
          </a:custGeom>
          <a:solidFill>
            <a:srgbClr val="00AF50">
              <a:alpha val="70195"/>
            </a:srgbClr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4932045" y="5718746"/>
            <a:ext cx="384810" cy="369570"/>
          </a:xfrm>
          <a:custGeom>
            <a:avLst/>
            <a:gdLst/>
            <a:ahLst/>
            <a:cxnLst/>
            <a:rect l="l" t="t" r="r" b="b"/>
            <a:pathLst>
              <a:path w="384810" h="369570">
                <a:moveTo>
                  <a:pt x="0" y="369328"/>
                </a:moveTo>
                <a:lnTo>
                  <a:pt x="384428" y="369328"/>
                </a:lnTo>
                <a:lnTo>
                  <a:pt x="384428" y="0"/>
                </a:lnTo>
                <a:lnTo>
                  <a:pt x="0" y="0"/>
                </a:lnTo>
                <a:lnTo>
                  <a:pt x="0" y="369328"/>
                </a:lnTo>
                <a:close/>
              </a:path>
            </a:pathLst>
          </a:custGeom>
          <a:solidFill>
            <a:srgbClr val="00AF50">
              <a:alpha val="70195"/>
            </a:srgbClr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4932045" y="5718746"/>
            <a:ext cx="3773804" cy="369570"/>
          </a:xfrm>
          <a:custGeom>
            <a:avLst/>
            <a:gdLst/>
            <a:ahLst/>
            <a:cxnLst/>
            <a:rect l="l" t="t" r="r" b="b"/>
            <a:pathLst>
              <a:path w="3773804" h="369570">
                <a:moveTo>
                  <a:pt x="0" y="369328"/>
                </a:moveTo>
                <a:lnTo>
                  <a:pt x="3773424" y="369328"/>
                </a:lnTo>
                <a:lnTo>
                  <a:pt x="3773424" y="0"/>
                </a:lnTo>
                <a:lnTo>
                  <a:pt x="0" y="0"/>
                </a:lnTo>
                <a:lnTo>
                  <a:pt x="0" y="369328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7138161" y="5764072"/>
            <a:ext cx="612140" cy="2895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1" i="0" u="none" strike="noStrike" kern="1200" cap="none" spc="0" normalizeH="0" baseline="0" noProof="0" dirty="0">
                <a:ln>
                  <a:noFill/>
                </a:ln>
                <a:solidFill>
                  <a:srgbClr val="CCEBFF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User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/>
              <a:ea typeface="+mn-ea"/>
              <a:cs typeface="Verdana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2160523" y="3001378"/>
            <a:ext cx="570191" cy="35662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1617852" y="2989211"/>
            <a:ext cx="485533" cy="36879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638807" y="3442741"/>
            <a:ext cx="459879" cy="38541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2154808" y="3457562"/>
            <a:ext cx="575868" cy="38101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7446264" y="1740407"/>
            <a:ext cx="1636776" cy="370636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7497191" y="1767967"/>
            <a:ext cx="1535430" cy="3605529"/>
          </a:xfrm>
          <a:custGeom>
            <a:avLst/>
            <a:gdLst/>
            <a:ahLst/>
            <a:cxnLst/>
            <a:rect l="l" t="t" r="r" b="b"/>
            <a:pathLst>
              <a:path w="1535429" h="3605529">
                <a:moveTo>
                  <a:pt x="0" y="3605276"/>
                </a:moveTo>
                <a:lnTo>
                  <a:pt x="1535049" y="3605276"/>
                </a:lnTo>
                <a:lnTo>
                  <a:pt x="1535049" y="0"/>
                </a:lnTo>
                <a:lnTo>
                  <a:pt x="0" y="0"/>
                </a:lnTo>
                <a:lnTo>
                  <a:pt x="0" y="3605276"/>
                </a:lnTo>
                <a:close/>
              </a:path>
            </a:pathLst>
          </a:custGeom>
          <a:solidFill>
            <a:srgbClr val="123076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7497191" y="1767967"/>
            <a:ext cx="1535430" cy="3605529"/>
          </a:xfrm>
          <a:custGeom>
            <a:avLst/>
            <a:gdLst/>
            <a:ahLst/>
            <a:cxnLst/>
            <a:rect l="l" t="t" r="r" b="b"/>
            <a:pathLst>
              <a:path w="1535429" h="3605529">
                <a:moveTo>
                  <a:pt x="0" y="3605276"/>
                </a:moveTo>
                <a:lnTo>
                  <a:pt x="1535049" y="3605276"/>
                </a:lnTo>
                <a:lnTo>
                  <a:pt x="1535049" y="0"/>
                </a:lnTo>
                <a:lnTo>
                  <a:pt x="0" y="0"/>
                </a:lnTo>
                <a:lnTo>
                  <a:pt x="0" y="3605276"/>
                </a:lnTo>
                <a:close/>
              </a:path>
            </a:pathLst>
          </a:custGeom>
          <a:ln w="9525">
            <a:solidFill>
              <a:srgbClr val="12307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5266944" y="4248911"/>
            <a:ext cx="1633727" cy="215798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5316473" y="4274908"/>
            <a:ext cx="1535430" cy="2057400"/>
          </a:xfrm>
          <a:custGeom>
            <a:avLst/>
            <a:gdLst/>
            <a:ahLst/>
            <a:cxnLst/>
            <a:rect l="l" t="t" r="r" b="b"/>
            <a:pathLst>
              <a:path w="1535429" h="2057400">
                <a:moveTo>
                  <a:pt x="0" y="2057400"/>
                </a:moveTo>
                <a:lnTo>
                  <a:pt x="1535049" y="2057400"/>
                </a:lnTo>
                <a:lnTo>
                  <a:pt x="1535049" y="0"/>
                </a:lnTo>
                <a:lnTo>
                  <a:pt x="0" y="0"/>
                </a:lnTo>
                <a:lnTo>
                  <a:pt x="0" y="2057400"/>
                </a:lnTo>
                <a:close/>
              </a:path>
            </a:pathLst>
          </a:custGeom>
          <a:solidFill>
            <a:srgbClr val="123076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5316473" y="4274908"/>
            <a:ext cx="1535430" cy="2057400"/>
          </a:xfrm>
          <a:custGeom>
            <a:avLst/>
            <a:gdLst/>
            <a:ahLst/>
            <a:cxnLst/>
            <a:rect l="l" t="t" r="r" b="b"/>
            <a:pathLst>
              <a:path w="1535429" h="2057400">
                <a:moveTo>
                  <a:pt x="0" y="2057400"/>
                </a:moveTo>
                <a:lnTo>
                  <a:pt x="1535049" y="2057400"/>
                </a:lnTo>
                <a:lnTo>
                  <a:pt x="1535049" y="0"/>
                </a:lnTo>
                <a:lnTo>
                  <a:pt x="0" y="0"/>
                </a:lnTo>
                <a:lnTo>
                  <a:pt x="0" y="2057400"/>
                </a:lnTo>
                <a:close/>
              </a:path>
            </a:pathLst>
          </a:custGeom>
          <a:ln w="9525">
            <a:solidFill>
              <a:srgbClr val="12307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5625972" y="4347083"/>
            <a:ext cx="922337" cy="650875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7720583" y="4532376"/>
            <a:ext cx="1173479" cy="463295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8613647" y="4532376"/>
            <a:ext cx="350520" cy="46329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7598664" y="4824984"/>
            <a:ext cx="1347216" cy="463295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8665464" y="4824984"/>
            <a:ext cx="350520" cy="46329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7719186" y="4554473"/>
            <a:ext cx="1090930" cy="6007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lvl="0" indent="12192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Making  d</a:t>
            </a:r>
            <a:r>
              <a:rPr kumimoji="0" sz="1600" b="1" i="0" u="none" strike="noStrike" kern="1200" cap="none" spc="-5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e</a:t>
            </a:r>
            <a:r>
              <a:rPr kumimoji="0" sz="1600" b="1" i="0" u="none" strike="noStrike" kern="1200" cap="none" spc="-15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c</a:t>
            </a:r>
            <a:r>
              <a:rPr kumimoji="0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i</a:t>
            </a:r>
            <a:r>
              <a:rPr kumimoji="0" sz="1600" b="1" i="0" u="none" strike="noStrike" kern="1200" cap="none" spc="5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s</a:t>
            </a:r>
            <a:r>
              <a:rPr kumimoji="0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io</a:t>
            </a:r>
            <a:r>
              <a:rPr kumimoji="0" sz="1600" b="1" i="0" u="none" strike="noStrike" kern="1200" cap="none" spc="1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n</a:t>
            </a:r>
            <a:r>
              <a:rPr kumimoji="0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s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/>
              <a:ea typeface="+mn-ea"/>
              <a:cs typeface="Verdana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7766304" y="3715511"/>
            <a:ext cx="969263" cy="463295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8455152" y="3715511"/>
            <a:ext cx="377951" cy="463295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8552688" y="3715511"/>
            <a:ext cx="350520" cy="46329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7659623" y="4008120"/>
            <a:ext cx="1283207" cy="463295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8662416" y="4008120"/>
            <a:ext cx="350520" cy="46329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7779766" y="3783329"/>
            <a:ext cx="1027430" cy="5518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Under-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/>
              <a:ea typeface="+mn-ea"/>
              <a:cs typeface="Verdana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8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1" i="0" u="none" strike="noStrike" kern="1200" cap="none" spc="5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sta</a:t>
            </a:r>
            <a:r>
              <a:rPr kumimoji="0" sz="1600" b="1" i="0" u="none" strike="noStrike" kern="1200" cap="none" spc="1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n</a:t>
            </a:r>
            <a:r>
              <a:rPr kumimoji="0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di</a:t>
            </a:r>
            <a:r>
              <a:rPr kumimoji="0" sz="1600" b="1" i="0" u="none" strike="noStrike" kern="1200" cap="none" spc="1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n</a:t>
            </a:r>
            <a:r>
              <a:rPr kumimoji="0" sz="1600" b="1" i="0" u="none" strike="noStrike" kern="1200" cap="none" spc="5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g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/>
              <a:ea typeface="+mn-ea"/>
              <a:cs typeface="Verdana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86145" y="2025586"/>
            <a:ext cx="995362" cy="684212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216408" y="2078735"/>
            <a:ext cx="777240" cy="463296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713231" y="2078735"/>
            <a:ext cx="347472" cy="463296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780287" y="2078735"/>
            <a:ext cx="350519" cy="46329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195071" y="2322576"/>
            <a:ext cx="819912" cy="463296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734568" y="2322576"/>
            <a:ext cx="350519" cy="46329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312521" y="2146553"/>
            <a:ext cx="563880" cy="5029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lvl="0" indent="2095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Raw  </a:t>
            </a:r>
            <a:r>
              <a:rPr kumimoji="0" sz="1600" b="1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D</a:t>
            </a:r>
            <a:r>
              <a:rPr kumimoji="0" sz="1600" b="1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a</a:t>
            </a:r>
            <a:r>
              <a:rPr kumimoji="0" sz="1600" b="1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t</a:t>
            </a:r>
            <a:r>
              <a:rPr kumimoji="0" sz="1600" b="1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a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/>
              <a:ea typeface="+mn-ea"/>
              <a:cs typeface="Verdana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1600200" y="3837432"/>
            <a:ext cx="1048512" cy="463295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1100327" y="4081271"/>
            <a:ext cx="1978152" cy="463295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2798064" y="4081271"/>
            <a:ext cx="350519" cy="46329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1219911" y="3906773"/>
            <a:ext cx="1901825" cy="9264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184785" lvl="0" indent="49974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1" i="0" u="none" strike="noStrike" kern="1200" cap="none" spc="5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Visual  </a:t>
            </a:r>
            <a:r>
              <a:rPr kumimoji="0" sz="1600" b="1" i="0" u="none" strike="noStrike" kern="1200" cap="none" spc="-1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re</a:t>
            </a:r>
            <a:r>
              <a:rPr kumimoji="0" sz="1600" b="1" i="0" u="none" strike="noStrike" kern="1200" cap="none" spc="-5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pr</a:t>
            </a:r>
            <a:r>
              <a:rPr kumimoji="0" sz="1600" b="1" i="0" u="none" strike="noStrike" kern="1200" cap="none" spc="-1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e</a:t>
            </a:r>
            <a:r>
              <a:rPr kumimoji="0" sz="1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s</a:t>
            </a:r>
            <a:r>
              <a:rPr kumimoji="0" sz="1600" b="1" i="0" u="none" strike="noStrike" kern="1200" cap="none" spc="-1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e</a:t>
            </a:r>
            <a:r>
              <a:rPr kumimoji="0" sz="1600" b="1" i="0" u="none" strike="noStrike" kern="1200" cap="none" spc="5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n</a:t>
            </a:r>
            <a:r>
              <a:rPr kumimoji="0" sz="1600" b="1" i="0" u="none" strike="noStrike" kern="1200" cap="none" spc="1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t</a:t>
            </a:r>
            <a:r>
              <a:rPr kumimoji="0" sz="1600" b="1" i="0" u="none" strike="noStrike" kern="1200" cap="none" spc="5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a</a:t>
            </a:r>
            <a:r>
              <a:rPr kumimoji="0" sz="1600" b="1" i="0" u="none" strike="noStrike" kern="1200" cap="none" spc="1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t</a:t>
            </a:r>
            <a:r>
              <a:rPr kumimoji="0" sz="1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ion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/>
              <a:ea typeface="+mn-ea"/>
              <a:cs typeface="Verdana"/>
            </a:endParaRPr>
          </a:p>
          <a:p>
            <a:pPr marL="624205" marR="0" lvl="0" indent="0" algn="ctr" defTabSz="914400" rtl="0" eaLnBrk="1" fontAlgn="auto" latinLnBrk="0" hangingPunct="1">
              <a:lnSpc>
                <a:spcPts val="141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1" i="0" u="none" strike="noStrike" kern="1200" cap="none" spc="5" normalizeH="0" baseline="0" noProof="0" dirty="0">
                <a:ln>
                  <a:noFill/>
                </a:ln>
                <a:solidFill>
                  <a:srgbClr val="FFC5C5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Visual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/>
              <a:ea typeface="+mn-ea"/>
              <a:cs typeface="Verdana"/>
            </a:endParaRPr>
          </a:p>
          <a:p>
            <a:pPr marL="624205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1" i="0" u="none" strike="noStrike" kern="1200" cap="none" spc="0" normalizeH="0" baseline="0" noProof="0" dirty="0">
                <a:ln>
                  <a:noFill/>
                </a:ln>
                <a:solidFill>
                  <a:srgbClr val="FFC5C5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interaction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/>
              <a:ea typeface="+mn-ea"/>
              <a:cs typeface="Verdana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201269" y="4494771"/>
            <a:ext cx="744740" cy="690003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94488" y="3965447"/>
            <a:ext cx="1048512" cy="463295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862583" y="3965447"/>
            <a:ext cx="350520" cy="46329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0" y="4209288"/>
            <a:ext cx="1280160" cy="463295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999744" y="4209288"/>
            <a:ext cx="350519" cy="46329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74472" y="4033520"/>
            <a:ext cx="1002665" cy="5029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lvl="0" indent="13716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1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Visual  Pa</a:t>
            </a:r>
            <a:r>
              <a:rPr kumimoji="0" sz="1600" b="1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tt</a:t>
            </a:r>
            <a:r>
              <a:rPr kumimoji="0" sz="1600" b="1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er</a:t>
            </a:r>
            <a:r>
              <a:rPr kumimoji="0" sz="1600" b="1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ns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/>
              <a:ea typeface="+mn-ea"/>
              <a:cs typeface="Verdana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3777360" y="2217102"/>
            <a:ext cx="766762" cy="611187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7" name="object 67"/>
          <p:cNvSpPr/>
          <p:nvPr/>
        </p:nvSpPr>
        <p:spPr>
          <a:xfrm>
            <a:off x="376212" y="2914027"/>
            <a:ext cx="573404" cy="441566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8" name="object 68"/>
          <p:cNvSpPr/>
          <p:nvPr/>
        </p:nvSpPr>
        <p:spPr>
          <a:xfrm>
            <a:off x="89993" y="3170250"/>
            <a:ext cx="500570" cy="555421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9" name="object 69"/>
          <p:cNvSpPr/>
          <p:nvPr/>
        </p:nvSpPr>
        <p:spPr>
          <a:xfrm>
            <a:off x="304800" y="3176016"/>
            <a:ext cx="1048512" cy="883919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0" name="object 70"/>
          <p:cNvSpPr/>
          <p:nvPr/>
        </p:nvSpPr>
        <p:spPr>
          <a:xfrm>
            <a:off x="350837" y="3197225"/>
            <a:ext cx="957262" cy="793750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1" name="object 71"/>
          <p:cNvSpPr/>
          <p:nvPr/>
        </p:nvSpPr>
        <p:spPr>
          <a:xfrm>
            <a:off x="329184" y="2731007"/>
            <a:ext cx="1194816" cy="1121664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2" name="object 72"/>
          <p:cNvSpPr/>
          <p:nvPr/>
        </p:nvSpPr>
        <p:spPr>
          <a:xfrm>
            <a:off x="5608320" y="3547871"/>
            <a:ext cx="1048512" cy="463295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3" name="object 73"/>
          <p:cNvSpPr/>
          <p:nvPr/>
        </p:nvSpPr>
        <p:spPr>
          <a:xfrm>
            <a:off x="5227320" y="3791711"/>
            <a:ext cx="1743455" cy="463295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4" name="object 74"/>
          <p:cNvSpPr/>
          <p:nvPr/>
        </p:nvSpPr>
        <p:spPr>
          <a:xfrm>
            <a:off x="6690359" y="3791711"/>
            <a:ext cx="341375" cy="463295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5" name="object 75"/>
          <p:cNvSpPr/>
          <p:nvPr/>
        </p:nvSpPr>
        <p:spPr>
          <a:xfrm>
            <a:off x="6751319" y="3791711"/>
            <a:ext cx="350520" cy="46329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6" name="object 76"/>
          <p:cNvSpPr txBox="1"/>
          <p:nvPr/>
        </p:nvSpPr>
        <p:spPr>
          <a:xfrm>
            <a:off x="5347842" y="3618357"/>
            <a:ext cx="1487170" cy="5035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35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1" i="0" u="none" strike="noStrike" kern="1200" cap="none" spc="5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Visual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/>
              <a:ea typeface="+mn-ea"/>
              <a:cs typeface="Verdana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presentation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/>
              <a:ea typeface="+mn-ea"/>
              <a:cs typeface="Verdana"/>
            </a:endParaRPr>
          </a:p>
        </p:txBody>
      </p:sp>
      <p:sp>
        <p:nvSpPr>
          <p:cNvPr id="77" name="object 77"/>
          <p:cNvSpPr/>
          <p:nvPr/>
        </p:nvSpPr>
        <p:spPr>
          <a:xfrm>
            <a:off x="5319648" y="4801171"/>
            <a:ext cx="1506855" cy="338455"/>
          </a:xfrm>
          <a:custGeom>
            <a:avLst/>
            <a:gdLst/>
            <a:ahLst/>
            <a:cxnLst/>
            <a:rect l="l" t="t" r="r" b="b"/>
            <a:pathLst>
              <a:path w="1506854" h="338454">
                <a:moveTo>
                  <a:pt x="0" y="338137"/>
                </a:moveTo>
                <a:lnTo>
                  <a:pt x="1506474" y="338137"/>
                </a:lnTo>
                <a:lnTo>
                  <a:pt x="1506474" y="0"/>
                </a:lnTo>
                <a:lnTo>
                  <a:pt x="0" y="0"/>
                </a:lnTo>
                <a:lnTo>
                  <a:pt x="0" y="338137"/>
                </a:lnTo>
                <a:close/>
              </a:path>
            </a:pathLst>
          </a:custGeom>
          <a:solidFill>
            <a:srgbClr val="FFFFFF">
              <a:alpha val="70195"/>
            </a:srgbClr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8" name="object 78"/>
          <p:cNvSpPr/>
          <p:nvPr/>
        </p:nvSpPr>
        <p:spPr>
          <a:xfrm>
            <a:off x="5269991" y="4776215"/>
            <a:ext cx="1624584" cy="463295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9" name="object 79"/>
          <p:cNvSpPr/>
          <p:nvPr/>
        </p:nvSpPr>
        <p:spPr>
          <a:xfrm>
            <a:off x="6614159" y="4776215"/>
            <a:ext cx="350520" cy="46329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0" name="object 80"/>
          <p:cNvSpPr txBox="1"/>
          <p:nvPr/>
        </p:nvSpPr>
        <p:spPr>
          <a:xfrm>
            <a:off x="5388990" y="4847082"/>
            <a:ext cx="1372870" cy="2590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1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In</a:t>
            </a:r>
            <a:r>
              <a:rPr kumimoji="0" sz="16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fogr</a:t>
            </a:r>
            <a:r>
              <a:rPr kumimoji="0" sz="1600" b="1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a</a:t>
            </a:r>
            <a:r>
              <a:rPr kumimoji="0" sz="1600" b="1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p</a:t>
            </a:r>
            <a:r>
              <a:rPr kumimoji="0" sz="1600" b="1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h</a:t>
            </a:r>
            <a:r>
              <a:rPr kumimoji="0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ic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/>
              <a:ea typeface="+mn-ea"/>
              <a:cs typeface="Verdana"/>
            </a:endParaRPr>
          </a:p>
        </p:txBody>
      </p:sp>
      <p:sp>
        <p:nvSpPr>
          <p:cNvPr id="81" name="object 81"/>
          <p:cNvSpPr/>
          <p:nvPr/>
        </p:nvSpPr>
        <p:spPr>
          <a:xfrm>
            <a:off x="7620000" y="1844039"/>
            <a:ext cx="1234440" cy="463296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2" name="object 82"/>
          <p:cNvSpPr/>
          <p:nvPr/>
        </p:nvSpPr>
        <p:spPr>
          <a:xfrm>
            <a:off x="8574023" y="1844039"/>
            <a:ext cx="377951" cy="463296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3" name="object 83"/>
          <p:cNvSpPr/>
          <p:nvPr/>
        </p:nvSpPr>
        <p:spPr>
          <a:xfrm>
            <a:off x="8671559" y="1844039"/>
            <a:ext cx="350520" cy="46329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4" name="object 84"/>
          <p:cNvSpPr/>
          <p:nvPr/>
        </p:nvSpPr>
        <p:spPr>
          <a:xfrm>
            <a:off x="7732776" y="2136648"/>
            <a:ext cx="1106424" cy="463296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5" name="object 85"/>
          <p:cNvSpPr/>
          <p:nvPr/>
        </p:nvSpPr>
        <p:spPr>
          <a:xfrm>
            <a:off x="8558783" y="2136648"/>
            <a:ext cx="350520" cy="46329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6" name="object 86"/>
          <p:cNvSpPr txBox="1"/>
          <p:nvPr/>
        </p:nvSpPr>
        <p:spPr>
          <a:xfrm>
            <a:off x="7740522" y="1863978"/>
            <a:ext cx="1078230" cy="6007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5095" marR="5080" lvl="0" indent="-11303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1" i="0" u="none" strike="noStrike" kern="1200" cap="none" spc="5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P</a:t>
            </a:r>
            <a:r>
              <a:rPr kumimoji="0" sz="1600" b="1" i="0" u="none" strike="noStrike" kern="1200" cap="none" spc="-1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r</a:t>
            </a:r>
            <a:r>
              <a:rPr kumimoji="0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obl</a:t>
            </a:r>
            <a:r>
              <a:rPr kumimoji="0" sz="1600" b="1" i="0" u="none" strike="noStrike" kern="1200" cap="none" spc="-1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e</a:t>
            </a:r>
            <a:r>
              <a:rPr kumimoji="0" sz="1600" b="1" i="0" u="none" strike="noStrike" kern="1200" cap="none" spc="1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m</a:t>
            </a:r>
            <a:r>
              <a:rPr kumimoji="0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-  </a:t>
            </a:r>
            <a:r>
              <a:rPr kumimoji="0" sz="1600" b="1" i="0" u="none" strike="noStrike" kern="1200" cap="none" spc="5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solving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/>
              <a:ea typeface="+mn-ea"/>
              <a:cs typeface="Verdana"/>
            </a:endParaRPr>
          </a:p>
        </p:txBody>
      </p:sp>
      <p:sp>
        <p:nvSpPr>
          <p:cNvPr id="87" name="object 87"/>
          <p:cNvSpPr/>
          <p:nvPr/>
        </p:nvSpPr>
        <p:spPr>
          <a:xfrm>
            <a:off x="7726680" y="2612135"/>
            <a:ext cx="963168" cy="463296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8" name="object 88"/>
          <p:cNvSpPr/>
          <p:nvPr/>
        </p:nvSpPr>
        <p:spPr>
          <a:xfrm>
            <a:off x="8409431" y="2612135"/>
            <a:ext cx="377951" cy="463296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9" name="object 89"/>
          <p:cNvSpPr/>
          <p:nvPr/>
        </p:nvSpPr>
        <p:spPr>
          <a:xfrm>
            <a:off x="8506968" y="2612135"/>
            <a:ext cx="350520" cy="46329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0" name="object 90"/>
          <p:cNvSpPr/>
          <p:nvPr/>
        </p:nvSpPr>
        <p:spPr>
          <a:xfrm>
            <a:off x="7702295" y="2904744"/>
            <a:ext cx="1106424" cy="463296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1" name="object 91"/>
          <p:cNvSpPr/>
          <p:nvPr/>
        </p:nvSpPr>
        <p:spPr>
          <a:xfrm>
            <a:off x="8528304" y="2904744"/>
            <a:ext cx="350520" cy="46329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2" name="object 92"/>
          <p:cNvSpPr txBox="1"/>
          <p:nvPr/>
        </p:nvSpPr>
        <p:spPr>
          <a:xfrm>
            <a:off x="7823454" y="2681985"/>
            <a:ext cx="850900" cy="5518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2413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Sense-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/>
              <a:ea typeface="+mn-ea"/>
              <a:cs typeface="Verdana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38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1" i="0" u="none" strike="noStrike" kern="1200" cap="none" spc="-1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M</a:t>
            </a:r>
            <a:r>
              <a:rPr kumimoji="0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aki</a:t>
            </a:r>
            <a:r>
              <a:rPr kumimoji="0" sz="1600" b="1" i="0" u="none" strike="noStrike" kern="1200" cap="none" spc="1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n</a:t>
            </a:r>
            <a:r>
              <a:rPr kumimoji="0" sz="1600" b="1" i="0" u="none" strike="noStrike" kern="1200" cap="none" spc="5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g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/>
              <a:ea typeface="+mn-ea"/>
              <a:cs typeface="Verdana"/>
            </a:endParaRPr>
          </a:p>
        </p:txBody>
      </p:sp>
      <p:sp>
        <p:nvSpPr>
          <p:cNvPr id="93" name="object 93"/>
          <p:cNvSpPr/>
          <p:nvPr/>
        </p:nvSpPr>
        <p:spPr>
          <a:xfrm>
            <a:off x="3823842" y="4303014"/>
            <a:ext cx="655637" cy="654050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4" name="object 94"/>
          <p:cNvSpPr/>
          <p:nvPr/>
        </p:nvSpPr>
        <p:spPr>
          <a:xfrm>
            <a:off x="3633215" y="3621023"/>
            <a:ext cx="1048512" cy="463295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5" name="object 95"/>
          <p:cNvSpPr/>
          <p:nvPr/>
        </p:nvSpPr>
        <p:spPr>
          <a:xfrm>
            <a:off x="3438144" y="3864864"/>
            <a:ext cx="1368552" cy="463295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6" name="object 96"/>
          <p:cNvSpPr/>
          <p:nvPr/>
        </p:nvSpPr>
        <p:spPr>
          <a:xfrm>
            <a:off x="4526279" y="3864864"/>
            <a:ext cx="350520" cy="46329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7" name="object 97"/>
          <p:cNvSpPr txBox="1"/>
          <p:nvPr/>
        </p:nvSpPr>
        <p:spPr>
          <a:xfrm>
            <a:off x="3556508" y="3690620"/>
            <a:ext cx="1114425" cy="5029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35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Visual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/>
              <a:ea typeface="+mn-ea"/>
              <a:cs typeface="Verdana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synthesis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/>
              <a:ea typeface="+mn-ea"/>
              <a:cs typeface="Verdana"/>
            </a:endParaRPr>
          </a:p>
        </p:txBody>
      </p:sp>
      <p:sp>
        <p:nvSpPr>
          <p:cNvPr id="98" name="object 98"/>
          <p:cNvSpPr/>
          <p:nvPr/>
        </p:nvSpPr>
        <p:spPr>
          <a:xfrm>
            <a:off x="6824471" y="3087623"/>
            <a:ext cx="615696" cy="1194815"/>
          </a:xfrm>
          <a:prstGeom prst="rect">
            <a:avLst/>
          </a:prstGeom>
          <a:blipFill>
            <a:blip r:embed="rId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9" name="object 99"/>
          <p:cNvSpPr/>
          <p:nvPr/>
        </p:nvSpPr>
        <p:spPr>
          <a:xfrm>
            <a:off x="6876288" y="3130042"/>
            <a:ext cx="511809" cy="1064260"/>
          </a:xfrm>
          <a:custGeom>
            <a:avLst/>
            <a:gdLst/>
            <a:ahLst/>
            <a:cxnLst/>
            <a:rect l="l" t="t" r="r" b="b"/>
            <a:pathLst>
              <a:path w="511809" h="1064260">
                <a:moveTo>
                  <a:pt x="255650" y="0"/>
                </a:moveTo>
                <a:lnTo>
                  <a:pt x="255650" y="265938"/>
                </a:lnTo>
                <a:lnTo>
                  <a:pt x="0" y="265938"/>
                </a:lnTo>
                <a:lnTo>
                  <a:pt x="0" y="797814"/>
                </a:lnTo>
                <a:lnTo>
                  <a:pt x="255650" y="797814"/>
                </a:lnTo>
                <a:lnTo>
                  <a:pt x="255650" y="1063752"/>
                </a:lnTo>
                <a:lnTo>
                  <a:pt x="511428" y="531876"/>
                </a:lnTo>
                <a:lnTo>
                  <a:pt x="255650" y="0"/>
                </a:lnTo>
                <a:close/>
              </a:path>
            </a:pathLst>
          </a:custGeom>
          <a:solidFill>
            <a:srgbClr val="CCEB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0" name="object 100"/>
          <p:cNvSpPr/>
          <p:nvPr/>
        </p:nvSpPr>
        <p:spPr>
          <a:xfrm>
            <a:off x="6876288" y="3130042"/>
            <a:ext cx="511809" cy="1064260"/>
          </a:xfrm>
          <a:custGeom>
            <a:avLst/>
            <a:gdLst/>
            <a:ahLst/>
            <a:cxnLst/>
            <a:rect l="l" t="t" r="r" b="b"/>
            <a:pathLst>
              <a:path w="511809" h="1064260">
                <a:moveTo>
                  <a:pt x="0" y="265938"/>
                </a:moveTo>
                <a:lnTo>
                  <a:pt x="255650" y="265938"/>
                </a:lnTo>
                <a:lnTo>
                  <a:pt x="255650" y="0"/>
                </a:lnTo>
                <a:lnTo>
                  <a:pt x="511428" y="531876"/>
                </a:lnTo>
                <a:lnTo>
                  <a:pt x="255650" y="1063752"/>
                </a:lnTo>
                <a:lnTo>
                  <a:pt x="255650" y="797814"/>
                </a:lnTo>
                <a:lnTo>
                  <a:pt x="0" y="797814"/>
                </a:lnTo>
                <a:lnTo>
                  <a:pt x="0" y="265938"/>
                </a:lnTo>
                <a:close/>
              </a:path>
            </a:pathLst>
          </a:custGeom>
          <a:ln w="9525">
            <a:solidFill>
              <a:srgbClr val="12307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1" name="object 101"/>
          <p:cNvSpPr/>
          <p:nvPr/>
        </p:nvSpPr>
        <p:spPr>
          <a:xfrm>
            <a:off x="5245608" y="1097280"/>
            <a:ext cx="1636776" cy="1978152"/>
          </a:xfrm>
          <a:prstGeom prst="rect">
            <a:avLst/>
          </a:prstGeom>
          <a:blipFill>
            <a:blip r:embed="rId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2" name="object 102"/>
          <p:cNvSpPr/>
          <p:nvPr/>
        </p:nvSpPr>
        <p:spPr>
          <a:xfrm>
            <a:off x="5297423" y="1124711"/>
            <a:ext cx="1535430" cy="1877060"/>
          </a:xfrm>
          <a:custGeom>
            <a:avLst/>
            <a:gdLst/>
            <a:ahLst/>
            <a:cxnLst/>
            <a:rect l="l" t="t" r="r" b="b"/>
            <a:pathLst>
              <a:path w="1535429" h="1877060">
                <a:moveTo>
                  <a:pt x="0" y="1876679"/>
                </a:moveTo>
                <a:lnTo>
                  <a:pt x="1535049" y="1876679"/>
                </a:lnTo>
                <a:lnTo>
                  <a:pt x="1535049" y="0"/>
                </a:lnTo>
                <a:lnTo>
                  <a:pt x="0" y="0"/>
                </a:lnTo>
                <a:lnTo>
                  <a:pt x="0" y="1876679"/>
                </a:lnTo>
                <a:close/>
              </a:path>
            </a:pathLst>
          </a:custGeom>
          <a:solidFill>
            <a:srgbClr val="123076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3" name="object 103"/>
          <p:cNvSpPr/>
          <p:nvPr/>
        </p:nvSpPr>
        <p:spPr>
          <a:xfrm>
            <a:off x="5297423" y="1124711"/>
            <a:ext cx="1535430" cy="1877060"/>
          </a:xfrm>
          <a:custGeom>
            <a:avLst/>
            <a:gdLst/>
            <a:ahLst/>
            <a:cxnLst/>
            <a:rect l="l" t="t" r="r" b="b"/>
            <a:pathLst>
              <a:path w="1535429" h="1877060">
                <a:moveTo>
                  <a:pt x="0" y="1876679"/>
                </a:moveTo>
                <a:lnTo>
                  <a:pt x="1535049" y="1876679"/>
                </a:lnTo>
                <a:lnTo>
                  <a:pt x="1535049" y="0"/>
                </a:lnTo>
                <a:lnTo>
                  <a:pt x="0" y="0"/>
                </a:lnTo>
                <a:lnTo>
                  <a:pt x="0" y="1876679"/>
                </a:lnTo>
                <a:close/>
              </a:path>
            </a:pathLst>
          </a:custGeom>
          <a:ln w="9525">
            <a:solidFill>
              <a:srgbClr val="12307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4" name="object 104"/>
          <p:cNvSpPr/>
          <p:nvPr/>
        </p:nvSpPr>
        <p:spPr>
          <a:xfrm>
            <a:off x="5639434" y="1196721"/>
            <a:ext cx="866774" cy="574675"/>
          </a:xfrm>
          <a:prstGeom prst="rect">
            <a:avLst/>
          </a:prstGeom>
          <a:blipFill>
            <a:blip r:embed="rId5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5" name="object 105"/>
          <p:cNvSpPr/>
          <p:nvPr/>
        </p:nvSpPr>
        <p:spPr>
          <a:xfrm>
            <a:off x="5634735" y="1192022"/>
            <a:ext cx="876300" cy="584200"/>
          </a:xfrm>
          <a:custGeom>
            <a:avLst/>
            <a:gdLst/>
            <a:ahLst/>
            <a:cxnLst/>
            <a:rect l="l" t="t" r="r" b="b"/>
            <a:pathLst>
              <a:path w="876300" h="584200">
                <a:moveTo>
                  <a:pt x="0" y="584200"/>
                </a:moveTo>
                <a:lnTo>
                  <a:pt x="876300" y="584200"/>
                </a:lnTo>
                <a:lnTo>
                  <a:pt x="876300" y="0"/>
                </a:lnTo>
                <a:lnTo>
                  <a:pt x="0" y="0"/>
                </a:lnTo>
                <a:lnTo>
                  <a:pt x="0" y="584200"/>
                </a:lnTo>
                <a:close/>
              </a:path>
            </a:pathLst>
          </a:custGeom>
          <a:ln w="9525">
            <a:solidFill>
              <a:srgbClr val="88A3A7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6" name="object 106"/>
          <p:cNvSpPr/>
          <p:nvPr/>
        </p:nvSpPr>
        <p:spPr>
          <a:xfrm>
            <a:off x="5626608" y="2965704"/>
            <a:ext cx="1048512" cy="463296"/>
          </a:xfrm>
          <a:prstGeom prst="rect">
            <a:avLst/>
          </a:prstGeom>
          <a:blipFill>
            <a:blip r:embed="rId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7" name="object 107"/>
          <p:cNvSpPr/>
          <p:nvPr/>
        </p:nvSpPr>
        <p:spPr>
          <a:xfrm>
            <a:off x="5321808" y="3209544"/>
            <a:ext cx="1594104" cy="463296"/>
          </a:xfrm>
          <a:prstGeom prst="rect">
            <a:avLst/>
          </a:prstGeom>
          <a:blipFill>
            <a:blip r:embed="rId5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8" name="object 108"/>
          <p:cNvSpPr/>
          <p:nvPr/>
        </p:nvSpPr>
        <p:spPr>
          <a:xfrm>
            <a:off x="6635495" y="3209544"/>
            <a:ext cx="350520" cy="46329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9" name="object 109"/>
          <p:cNvSpPr txBox="1"/>
          <p:nvPr/>
        </p:nvSpPr>
        <p:spPr>
          <a:xfrm>
            <a:off x="5440426" y="3033521"/>
            <a:ext cx="1337945" cy="5029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lvl="0" indent="304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1" i="0" u="none" strike="noStrike" kern="1200" cap="none" spc="5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Visual  </a:t>
            </a:r>
            <a:r>
              <a:rPr kumimoji="0" sz="1600" b="1" i="0" u="none" strike="noStrike" kern="1200" cap="none" spc="-1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e</a:t>
            </a:r>
            <a:r>
              <a:rPr kumimoji="0" sz="1600" b="1" i="0" u="none" strike="noStrike" kern="1200" cap="none" spc="5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x</a:t>
            </a:r>
            <a:r>
              <a:rPr kumimoji="0" sz="1600" b="1" i="0" u="none" strike="noStrike" kern="1200" cap="none" spc="1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p</a:t>
            </a:r>
            <a:r>
              <a:rPr kumimoji="0" sz="1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lo</a:t>
            </a:r>
            <a:r>
              <a:rPr kumimoji="0" sz="1600" b="1" i="0" u="none" strike="noStrike" kern="1200" cap="none" spc="-1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r</a:t>
            </a:r>
            <a:r>
              <a:rPr kumimoji="0" sz="1600" b="1" i="0" u="none" strike="noStrike" kern="1200" cap="none" spc="5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a</a:t>
            </a:r>
            <a:r>
              <a:rPr kumimoji="0" sz="1600" b="1" i="0" u="none" strike="noStrike" kern="1200" cap="none" spc="1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t</a:t>
            </a:r>
            <a:r>
              <a:rPr kumimoji="0" sz="1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ion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/>
              <a:ea typeface="+mn-ea"/>
              <a:cs typeface="Verdana"/>
            </a:endParaRPr>
          </a:p>
        </p:txBody>
      </p:sp>
      <p:sp>
        <p:nvSpPr>
          <p:cNvPr id="110" name="object 110"/>
          <p:cNvSpPr/>
          <p:nvPr/>
        </p:nvSpPr>
        <p:spPr>
          <a:xfrm>
            <a:off x="5742559" y="2146300"/>
            <a:ext cx="754062" cy="539750"/>
          </a:xfrm>
          <a:prstGeom prst="rect">
            <a:avLst/>
          </a:prstGeom>
          <a:blipFill>
            <a:blip r:embed="rId5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1" name="object 111"/>
          <p:cNvSpPr/>
          <p:nvPr/>
        </p:nvSpPr>
        <p:spPr>
          <a:xfrm>
            <a:off x="5737733" y="2141473"/>
            <a:ext cx="763905" cy="549275"/>
          </a:xfrm>
          <a:custGeom>
            <a:avLst/>
            <a:gdLst/>
            <a:ahLst/>
            <a:cxnLst/>
            <a:rect l="l" t="t" r="r" b="b"/>
            <a:pathLst>
              <a:path w="763904" h="549275">
                <a:moveTo>
                  <a:pt x="0" y="549275"/>
                </a:moveTo>
                <a:lnTo>
                  <a:pt x="763587" y="549275"/>
                </a:lnTo>
                <a:lnTo>
                  <a:pt x="763587" y="0"/>
                </a:lnTo>
                <a:lnTo>
                  <a:pt x="0" y="0"/>
                </a:lnTo>
                <a:lnTo>
                  <a:pt x="0" y="549275"/>
                </a:lnTo>
                <a:close/>
              </a:path>
            </a:pathLst>
          </a:custGeom>
          <a:ln w="9525">
            <a:solidFill>
              <a:srgbClr val="88A3A7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2" name="object 112"/>
          <p:cNvSpPr/>
          <p:nvPr/>
        </p:nvSpPr>
        <p:spPr>
          <a:xfrm>
            <a:off x="5383784" y="2612135"/>
            <a:ext cx="1550415" cy="463296"/>
          </a:xfrm>
          <a:prstGeom prst="rect">
            <a:avLst/>
          </a:prstGeom>
          <a:blipFill>
            <a:blip r:embed="rId5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3" name="object 113"/>
          <p:cNvSpPr/>
          <p:nvPr/>
        </p:nvSpPr>
        <p:spPr>
          <a:xfrm>
            <a:off x="6653783" y="2612135"/>
            <a:ext cx="350520" cy="46329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4" name="object 114"/>
          <p:cNvSpPr txBox="1"/>
          <p:nvPr/>
        </p:nvSpPr>
        <p:spPr>
          <a:xfrm>
            <a:off x="5531865" y="2681732"/>
            <a:ext cx="1265555" cy="2590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1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D</a:t>
            </a:r>
            <a:r>
              <a:rPr kumimoji="0" sz="1600" b="1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a</a:t>
            </a:r>
            <a:r>
              <a:rPr kumimoji="0" sz="1600" b="1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s</a:t>
            </a:r>
            <a:r>
              <a:rPr kumimoji="0" sz="1600" b="1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h</a:t>
            </a:r>
            <a:r>
              <a:rPr kumimoji="0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board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/>
              <a:ea typeface="+mn-ea"/>
              <a:cs typeface="Verdana"/>
            </a:endParaRPr>
          </a:p>
        </p:txBody>
      </p:sp>
      <p:sp>
        <p:nvSpPr>
          <p:cNvPr id="115" name="object 115"/>
          <p:cNvSpPr/>
          <p:nvPr/>
        </p:nvSpPr>
        <p:spPr>
          <a:xfrm>
            <a:off x="4730496" y="3054095"/>
            <a:ext cx="612648" cy="1155191"/>
          </a:xfrm>
          <a:prstGeom prst="rect">
            <a:avLst/>
          </a:prstGeom>
          <a:blipFill>
            <a:blip r:embed="rId5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6" name="object 116"/>
          <p:cNvSpPr/>
          <p:nvPr/>
        </p:nvSpPr>
        <p:spPr>
          <a:xfrm>
            <a:off x="4780279" y="3098038"/>
            <a:ext cx="511809" cy="1023619"/>
          </a:xfrm>
          <a:custGeom>
            <a:avLst/>
            <a:gdLst/>
            <a:ahLst/>
            <a:cxnLst/>
            <a:rect l="l" t="t" r="r" b="b"/>
            <a:pathLst>
              <a:path w="511810" h="1023620">
                <a:moveTo>
                  <a:pt x="255905" y="0"/>
                </a:moveTo>
                <a:lnTo>
                  <a:pt x="255905" y="255777"/>
                </a:lnTo>
                <a:lnTo>
                  <a:pt x="0" y="255777"/>
                </a:lnTo>
                <a:lnTo>
                  <a:pt x="0" y="767461"/>
                </a:lnTo>
                <a:lnTo>
                  <a:pt x="255905" y="767461"/>
                </a:lnTo>
                <a:lnTo>
                  <a:pt x="255905" y="1023238"/>
                </a:lnTo>
                <a:lnTo>
                  <a:pt x="511810" y="511556"/>
                </a:lnTo>
                <a:lnTo>
                  <a:pt x="255905" y="0"/>
                </a:lnTo>
                <a:close/>
              </a:path>
            </a:pathLst>
          </a:custGeom>
          <a:solidFill>
            <a:srgbClr val="CCEB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7" name="object 117"/>
          <p:cNvSpPr/>
          <p:nvPr/>
        </p:nvSpPr>
        <p:spPr>
          <a:xfrm>
            <a:off x="4780279" y="3098038"/>
            <a:ext cx="511809" cy="1023619"/>
          </a:xfrm>
          <a:custGeom>
            <a:avLst/>
            <a:gdLst/>
            <a:ahLst/>
            <a:cxnLst/>
            <a:rect l="l" t="t" r="r" b="b"/>
            <a:pathLst>
              <a:path w="511810" h="1023620">
                <a:moveTo>
                  <a:pt x="0" y="255777"/>
                </a:moveTo>
                <a:lnTo>
                  <a:pt x="255905" y="255777"/>
                </a:lnTo>
                <a:lnTo>
                  <a:pt x="255905" y="0"/>
                </a:lnTo>
                <a:lnTo>
                  <a:pt x="511810" y="511556"/>
                </a:lnTo>
                <a:lnTo>
                  <a:pt x="255905" y="1023238"/>
                </a:lnTo>
                <a:lnTo>
                  <a:pt x="255905" y="767461"/>
                </a:lnTo>
                <a:lnTo>
                  <a:pt x="0" y="767461"/>
                </a:lnTo>
                <a:lnTo>
                  <a:pt x="0" y="255777"/>
                </a:lnTo>
                <a:close/>
              </a:path>
            </a:pathLst>
          </a:custGeom>
          <a:ln w="9525">
            <a:solidFill>
              <a:srgbClr val="12307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8" name="object 118"/>
          <p:cNvSpPr/>
          <p:nvPr/>
        </p:nvSpPr>
        <p:spPr>
          <a:xfrm>
            <a:off x="2935223" y="2983992"/>
            <a:ext cx="612648" cy="1155192"/>
          </a:xfrm>
          <a:prstGeom prst="rect">
            <a:avLst/>
          </a:prstGeom>
          <a:blipFill>
            <a:blip r:embed="rId5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9" name="object 119"/>
          <p:cNvSpPr/>
          <p:nvPr/>
        </p:nvSpPr>
        <p:spPr>
          <a:xfrm>
            <a:off x="2985770" y="3026410"/>
            <a:ext cx="511809" cy="1023619"/>
          </a:xfrm>
          <a:custGeom>
            <a:avLst/>
            <a:gdLst/>
            <a:ahLst/>
            <a:cxnLst/>
            <a:rect l="l" t="t" r="r" b="b"/>
            <a:pathLst>
              <a:path w="511810" h="1023620">
                <a:moveTo>
                  <a:pt x="255905" y="0"/>
                </a:moveTo>
                <a:lnTo>
                  <a:pt x="255905" y="255777"/>
                </a:lnTo>
                <a:lnTo>
                  <a:pt x="0" y="255777"/>
                </a:lnTo>
                <a:lnTo>
                  <a:pt x="0" y="767460"/>
                </a:lnTo>
                <a:lnTo>
                  <a:pt x="255905" y="767460"/>
                </a:lnTo>
                <a:lnTo>
                  <a:pt x="255905" y="1023238"/>
                </a:lnTo>
                <a:lnTo>
                  <a:pt x="511809" y="511555"/>
                </a:lnTo>
                <a:lnTo>
                  <a:pt x="255905" y="0"/>
                </a:lnTo>
                <a:close/>
              </a:path>
            </a:pathLst>
          </a:custGeom>
          <a:solidFill>
            <a:srgbClr val="CCEB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0" name="object 120"/>
          <p:cNvSpPr/>
          <p:nvPr/>
        </p:nvSpPr>
        <p:spPr>
          <a:xfrm>
            <a:off x="2985770" y="3026410"/>
            <a:ext cx="511809" cy="1023619"/>
          </a:xfrm>
          <a:custGeom>
            <a:avLst/>
            <a:gdLst/>
            <a:ahLst/>
            <a:cxnLst/>
            <a:rect l="l" t="t" r="r" b="b"/>
            <a:pathLst>
              <a:path w="511810" h="1023620">
                <a:moveTo>
                  <a:pt x="0" y="255777"/>
                </a:moveTo>
                <a:lnTo>
                  <a:pt x="255905" y="255777"/>
                </a:lnTo>
                <a:lnTo>
                  <a:pt x="255905" y="0"/>
                </a:lnTo>
                <a:lnTo>
                  <a:pt x="511809" y="511555"/>
                </a:lnTo>
                <a:lnTo>
                  <a:pt x="255905" y="1023238"/>
                </a:lnTo>
                <a:lnTo>
                  <a:pt x="255905" y="767460"/>
                </a:lnTo>
                <a:lnTo>
                  <a:pt x="0" y="767460"/>
                </a:lnTo>
                <a:lnTo>
                  <a:pt x="0" y="255777"/>
                </a:lnTo>
                <a:close/>
              </a:path>
            </a:pathLst>
          </a:custGeom>
          <a:ln w="9525">
            <a:solidFill>
              <a:srgbClr val="12307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1" name="object 121"/>
          <p:cNvSpPr txBox="1">
            <a:spLocks noGrp="1"/>
          </p:cNvSpPr>
          <p:nvPr>
            <p:ph type="title"/>
          </p:nvPr>
        </p:nvSpPr>
        <p:spPr>
          <a:xfrm>
            <a:off x="0" y="404664"/>
            <a:ext cx="4297808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10" dirty="0">
                <a:solidFill>
                  <a:srgbClr val="0E5393"/>
                </a:solidFill>
              </a:rPr>
              <a:t>Visual </a:t>
            </a:r>
            <a:r>
              <a:rPr sz="2400" spc="-5" dirty="0">
                <a:solidFill>
                  <a:srgbClr val="0E5393"/>
                </a:solidFill>
              </a:rPr>
              <a:t>cognition</a:t>
            </a:r>
            <a:r>
              <a:rPr sz="2400" spc="25" dirty="0">
                <a:solidFill>
                  <a:srgbClr val="0E5393"/>
                </a:solidFill>
              </a:rPr>
              <a:t> </a:t>
            </a:r>
            <a:r>
              <a:rPr sz="2400" spc="-10" dirty="0">
                <a:solidFill>
                  <a:srgbClr val="0E5393"/>
                </a:solidFill>
              </a:rPr>
              <a:t>pipelin</a:t>
            </a:r>
            <a:endParaRPr sz="2400" dirty="0"/>
          </a:p>
        </p:txBody>
      </p:sp>
      <p:sp>
        <p:nvSpPr>
          <p:cNvPr id="122" name="object 122"/>
          <p:cNvSpPr txBox="1"/>
          <p:nvPr/>
        </p:nvSpPr>
        <p:spPr>
          <a:xfrm>
            <a:off x="3995936" y="404664"/>
            <a:ext cx="1632585" cy="645795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1" i="0" u="none" strike="noStrike" kern="1200" cap="none" spc="-5" normalizeH="0" baseline="0" noProof="0" dirty="0">
                <a:ln>
                  <a:noFill/>
                </a:ln>
                <a:solidFill>
                  <a:srgbClr val="0E5393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e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/>
              <a:ea typeface="+mn-ea"/>
              <a:cs typeface="Verdana"/>
            </a:endParaRPr>
          </a:p>
        </p:txBody>
      </p:sp>
      <p:sp>
        <p:nvSpPr>
          <p:cNvPr id="123" name="object 123"/>
          <p:cNvSpPr/>
          <p:nvPr/>
        </p:nvSpPr>
        <p:spPr>
          <a:xfrm>
            <a:off x="5667247" y="5217540"/>
            <a:ext cx="833437" cy="642937"/>
          </a:xfrm>
          <a:prstGeom prst="rect">
            <a:avLst/>
          </a:prstGeom>
          <a:blipFill>
            <a:blip r:embed="rId5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4" name="object 124"/>
          <p:cNvSpPr/>
          <p:nvPr/>
        </p:nvSpPr>
        <p:spPr>
          <a:xfrm>
            <a:off x="5329173" y="5822378"/>
            <a:ext cx="1482725" cy="338455"/>
          </a:xfrm>
          <a:custGeom>
            <a:avLst/>
            <a:gdLst/>
            <a:ahLst/>
            <a:cxnLst/>
            <a:rect l="l" t="t" r="r" b="b"/>
            <a:pathLst>
              <a:path w="1482725" h="338454">
                <a:moveTo>
                  <a:pt x="0" y="338137"/>
                </a:moveTo>
                <a:lnTo>
                  <a:pt x="1482725" y="338137"/>
                </a:lnTo>
                <a:lnTo>
                  <a:pt x="1482725" y="0"/>
                </a:lnTo>
                <a:lnTo>
                  <a:pt x="0" y="0"/>
                </a:lnTo>
                <a:lnTo>
                  <a:pt x="0" y="338137"/>
                </a:lnTo>
                <a:close/>
              </a:path>
            </a:pathLst>
          </a:custGeom>
          <a:solidFill>
            <a:srgbClr val="FFFFFF">
              <a:alpha val="70195"/>
            </a:srgbClr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5" name="object 125"/>
          <p:cNvSpPr/>
          <p:nvPr/>
        </p:nvSpPr>
        <p:spPr>
          <a:xfrm>
            <a:off x="5312664" y="5797296"/>
            <a:ext cx="1624584" cy="463295"/>
          </a:xfrm>
          <a:prstGeom prst="rect">
            <a:avLst/>
          </a:prstGeom>
          <a:blipFill>
            <a:blip r:embed="rId5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6" name="object 126"/>
          <p:cNvSpPr/>
          <p:nvPr/>
        </p:nvSpPr>
        <p:spPr>
          <a:xfrm>
            <a:off x="6656831" y="5797296"/>
            <a:ext cx="350520" cy="46329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7" name="object 127"/>
          <p:cNvSpPr txBox="1"/>
          <p:nvPr/>
        </p:nvSpPr>
        <p:spPr>
          <a:xfrm>
            <a:off x="5431282" y="5869025"/>
            <a:ext cx="1368425" cy="2590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1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St</a:t>
            </a:r>
            <a:r>
              <a:rPr kumimoji="0" sz="1600" b="1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o</a:t>
            </a:r>
            <a:r>
              <a:rPr kumimoji="0" sz="1600" b="1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r</a:t>
            </a:r>
            <a:r>
              <a:rPr kumimoji="0" sz="1600" b="1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yt</a:t>
            </a:r>
            <a:r>
              <a:rPr kumimoji="0" sz="1600" b="1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e</a:t>
            </a:r>
            <a:r>
              <a:rPr kumimoji="0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lli</a:t>
            </a:r>
            <a:r>
              <a:rPr kumimoji="0" sz="1600" b="1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n</a:t>
            </a:r>
            <a:r>
              <a:rPr kumimoji="0" sz="1600" b="1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g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/>
              <a:ea typeface="+mn-ea"/>
              <a:cs typeface="Verdana"/>
            </a:endParaRPr>
          </a:p>
        </p:txBody>
      </p:sp>
      <p:sp>
        <p:nvSpPr>
          <p:cNvPr id="128" name="object 128"/>
          <p:cNvSpPr/>
          <p:nvPr/>
        </p:nvSpPr>
        <p:spPr>
          <a:xfrm>
            <a:off x="3182111" y="2429255"/>
            <a:ext cx="1048512" cy="463296"/>
          </a:xfrm>
          <a:prstGeom prst="rect">
            <a:avLst/>
          </a:prstGeom>
          <a:blipFill>
            <a:blip r:embed="rId6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9" name="object 129"/>
          <p:cNvSpPr/>
          <p:nvPr/>
        </p:nvSpPr>
        <p:spPr>
          <a:xfrm>
            <a:off x="2904744" y="2673095"/>
            <a:ext cx="1533144" cy="463296"/>
          </a:xfrm>
          <a:prstGeom prst="rect">
            <a:avLst/>
          </a:prstGeom>
          <a:blipFill>
            <a:blip r:embed="rId6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0" name="object 130"/>
          <p:cNvSpPr/>
          <p:nvPr/>
        </p:nvSpPr>
        <p:spPr>
          <a:xfrm>
            <a:off x="4157471" y="2673095"/>
            <a:ext cx="350520" cy="46329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1" name="object 131"/>
          <p:cNvSpPr txBox="1"/>
          <p:nvPr/>
        </p:nvSpPr>
        <p:spPr>
          <a:xfrm>
            <a:off x="3300476" y="2497328"/>
            <a:ext cx="725805" cy="2590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1" i="0" u="none" strike="noStrike" kern="1200" cap="none" spc="0" normalizeH="0" baseline="0" noProof="0" dirty="0">
                <a:ln>
                  <a:noFill/>
                </a:ln>
                <a:solidFill>
                  <a:srgbClr val="FFCDCD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Visual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/>
              <a:ea typeface="+mn-ea"/>
              <a:cs typeface="Verdana"/>
            </a:endParaRPr>
          </a:p>
        </p:txBody>
      </p:sp>
      <p:sp>
        <p:nvSpPr>
          <p:cNvPr id="132" name="object 132"/>
          <p:cNvSpPr txBox="1"/>
          <p:nvPr/>
        </p:nvSpPr>
        <p:spPr>
          <a:xfrm>
            <a:off x="3022854" y="2741167"/>
            <a:ext cx="1276985" cy="2590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1" i="0" u="none" strike="noStrike" kern="1200" cap="none" spc="0" normalizeH="0" baseline="0" noProof="0" dirty="0">
                <a:ln>
                  <a:noFill/>
                </a:ln>
                <a:solidFill>
                  <a:srgbClr val="FFCDCD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interaction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/>
              <a:ea typeface="+mn-ea"/>
              <a:cs typeface="Verdana"/>
            </a:endParaRPr>
          </a:p>
        </p:txBody>
      </p:sp>
      <p:sp>
        <p:nvSpPr>
          <p:cNvPr id="133" name="object 133"/>
          <p:cNvSpPr/>
          <p:nvPr/>
        </p:nvSpPr>
        <p:spPr>
          <a:xfrm>
            <a:off x="4283968" y="1268760"/>
            <a:ext cx="1532255" cy="584835"/>
          </a:xfrm>
          <a:custGeom>
            <a:avLst/>
            <a:gdLst/>
            <a:ahLst/>
            <a:cxnLst/>
            <a:rect l="l" t="t" r="r" b="b"/>
            <a:pathLst>
              <a:path w="1532254" h="584835">
                <a:moveTo>
                  <a:pt x="0" y="584771"/>
                </a:moveTo>
                <a:lnTo>
                  <a:pt x="1531874" y="584771"/>
                </a:lnTo>
                <a:lnTo>
                  <a:pt x="1531874" y="0"/>
                </a:lnTo>
                <a:lnTo>
                  <a:pt x="0" y="0"/>
                </a:lnTo>
                <a:lnTo>
                  <a:pt x="0" y="584771"/>
                </a:lnTo>
                <a:close/>
              </a:path>
            </a:pathLst>
          </a:custGeom>
          <a:solidFill>
            <a:srgbClr val="FFFFFF">
              <a:alpha val="32940"/>
            </a:srgbClr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4" name="object 134"/>
          <p:cNvSpPr/>
          <p:nvPr/>
        </p:nvSpPr>
        <p:spPr>
          <a:xfrm>
            <a:off x="4602479" y="1277111"/>
            <a:ext cx="1048512" cy="463296"/>
          </a:xfrm>
          <a:prstGeom prst="rect">
            <a:avLst/>
          </a:prstGeom>
          <a:blipFill>
            <a:blip r:embed="rId6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5" name="object 135"/>
          <p:cNvSpPr/>
          <p:nvPr/>
        </p:nvSpPr>
        <p:spPr>
          <a:xfrm>
            <a:off x="4325111" y="1520952"/>
            <a:ext cx="1533143" cy="463296"/>
          </a:xfrm>
          <a:prstGeom prst="rect">
            <a:avLst/>
          </a:prstGeom>
          <a:blipFill>
            <a:blip r:embed="rId6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6" name="object 136"/>
          <p:cNvSpPr/>
          <p:nvPr/>
        </p:nvSpPr>
        <p:spPr>
          <a:xfrm>
            <a:off x="5577840" y="1520952"/>
            <a:ext cx="350520" cy="46329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7" name="object 137"/>
          <p:cNvSpPr txBox="1"/>
          <p:nvPr/>
        </p:nvSpPr>
        <p:spPr>
          <a:xfrm>
            <a:off x="4721733" y="1343659"/>
            <a:ext cx="726440" cy="2590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1" i="0" u="none" strike="noStrike" kern="1200" cap="none" spc="0" normalizeH="0" baseline="0" noProof="0" dirty="0">
                <a:ln>
                  <a:noFill/>
                </a:ln>
                <a:solidFill>
                  <a:srgbClr val="FFCDCD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Vis</a:t>
            </a:r>
            <a:r>
              <a:rPr kumimoji="0" sz="1600" b="1" i="0" u="none" strike="noStrike" kern="1200" cap="none" spc="10" normalizeH="0" baseline="0" noProof="0" dirty="0">
                <a:ln>
                  <a:noFill/>
                </a:ln>
                <a:solidFill>
                  <a:srgbClr val="FFCDCD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u</a:t>
            </a:r>
            <a:r>
              <a:rPr kumimoji="0" sz="1600" b="1" i="0" u="none" strike="noStrike" kern="1200" cap="none" spc="0" normalizeH="0" baseline="0" noProof="0" dirty="0">
                <a:ln>
                  <a:noFill/>
                </a:ln>
                <a:solidFill>
                  <a:srgbClr val="FFCDCD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al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/>
              <a:ea typeface="+mn-ea"/>
              <a:cs typeface="Verdana"/>
            </a:endParaRPr>
          </a:p>
        </p:txBody>
      </p:sp>
      <p:sp>
        <p:nvSpPr>
          <p:cNvPr id="138" name="object 138"/>
          <p:cNvSpPr txBox="1"/>
          <p:nvPr/>
        </p:nvSpPr>
        <p:spPr>
          <a:xfrm>
            <a:off x="4444365" y="1587753"/>
            <a:ext cx="1277620" cy="2590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1" i="0" u="none" strike="noStrike" kern="1200" cap="none" spc="0" normalizeH="0" baseline="0" noProof="0" dirty="0">
                <a:ln>
                  <a:noFill/>
                </a:ln>
                <a:solidFill>
                  <a:srgbClr val="FFCDCD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interaction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/>
              <a:ea typeface="+mn-ea"/>
              <a:cs typeface="Verdana"/>
            </a:endParaRPr>
          </a:p>
        </p:txBody>
      </p:sp>
      <p:sp>
        <p:nvSpPr>
          <p:cNvPr id="139" name="object 139"/>
          <p:cNvSpPr/>
          <p:nvPr/>
        </p:nvSpPr>
        <p:spPr>
          <a:xfrm>
            <a:off x="3675888" y="2822448"/>
            <a:ext cx="1048512" cy="463296"/>
          </a:xfrm>
          <a:prstGeom prst="rect">
            <a:avLst/>
          </a:prstGeom>
          <a:blipFill>
            <a:blip r:embed="rId6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0" name="object 140"/>
          <p:cNvSpPr/>
          <p:nvPr/>
        </p:nvSpPr>
        <p:spPr>
          <a:xfrm>
            <a:off x="3557015" y="3066288"/>
            <a:ext cx="1219200" cy="463296"/>
          </a:xfrm>
          <a:prstGeom prst="rect">
            <a:avLst/>
          </a:prstGeom>
          <a:blipFill>
            <a:blip r:embed="rId6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1" name="object 141"/>
          <p:cNvSpPr/>
          <p:nvPr/>
        </p:nvSpPr>
        <p:spPr>
          <a:xfrm>
            <a:off x="4495800" y="3066288"/>
            <a:ext cx="350520" cy="46329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2" name="object 142"/>
          <p:cNvSpPr txBox="1"/>
          <p:nvPr/>
        </p:nvSpPr>
        <p:spPr>
          <a:xfrm>
            <a:off x="3794505" y="2889884"/>
            <a:ext cx="726440" cy="2590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Vis</a:t>
            </a:r>
            <a:r>
              <a:rPr kumimoji="0" sz="1600" b="1" i="0" u="none" strike="noStrike" kern="1200" cap="none" spc="1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u</a:t>
            </a:r>
            <a:r>
              <a:rPr kumimoji="0" sz="1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al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/>
              <a:ea typeface="+mn-ea"/>
              <a:cs typeface="Verdana"/>
            </a:endParaRPr>
          </a:p>
        </p:txBody>
      </p:sp>
      <p:sp>
        <p:nvSpPr>
          <p:cNvPr id="143" name="object 143"/>
          <p:cNvSpPr txBox="1"/>
          <p:nvPr/>
        </p:nvSpPr>
        <p:spPr>
          <a:xfrm>
            <a:off x="3675634" y="3133725"/>
            <a:ext cx="962660" cy="2590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anal</a:t>
            </a:r>
            <a:r>
              <a:rPr kumimoji="0" sz="1600" b="1" i="0" u="none" strike="noStrike" kern="1200" cap="none" spc="1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y</a:t>
            </a:r>
            <a:r>
              <a:rPr kumimoji="0" sz="1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sis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/>
              <a:ea typeface="+mn-ea"/>
              <a:cs typeface="Verdana"/>
            </a:endParaRPr>
          </a:p>
        </p:txBody>
      </p:sp>
      <p:sp>
        <p:nvSpPr>
          <p:cNvPr id="144" name="object 144"/>
          <p:cNvSpPr/>
          <p:nvPr/>
        </p:nvSpPr>
        <p:spPr>
          <a:xfrm>
            <a:off x="5331459" y="1768754"/>
            <a:ext cx="1482725" cy="404495"/>
          </a:xfrm>
          <a:custGeom>
            <a:avLst/>
            <a:gdLst/>
            <a:ahLst/>
            <a:cxnLst/>
            <a:rect l="l" t="t" r="r" b="b"/>
            <a:pathLst>
              <a:path w="1482725" h="404494">
                <a:moveTo>
                  <a:pt x="0" y="404215"/>
                </a:moveTo>
                <a:lnTo>
                  <a:pt x="1482724" y="404215"/>
                </a:lnTo>
                <a:lnTo>
                  <a:pt x="1482724" y="0"/>
                </a:lnTo>
                <a:lnTo>
                  <a:pt x="0" y="0"/>
                </a:lnTo>
                <a:lnTo>
                  <a:pt x="0" y="404215"/>
                </a:lnTo>
                <a:close/>
              </a:path>
            </a:pathLst>
          </a:custGeom>
          <a:solidFill>
            <a:srgbClr val="FFFFFF">
              <a:alpha val="70195"/>
            </a:srgbClr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5" name="object 145"/>
          <p:cNvSpPr/>
          <p:nvPr/>
        </p:nvSpPr>
        <p:spPr>
          <a:xfrm>
            <a:off x="5443728" y="1661160"/>
            <a:ext cx="1371600" cy="463296"/>
          </a:xfrm>
          <a:prstGeom prst="rect">
            <a:avLst/>
          </a:prstGeom>
          <a:blipFill>
            <a:blip r:embed="rId6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6" name="object 146"/>
          <p:cNvSpPr/>
          <p:nvPr/>
        </p:nvSpPr>
        <p:spPr>
          <a:xfrm>
            <a:off x="6534911" y="1661160"/>
            <a:ext cx="344424" cy="463296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7" name="object 147"/>
          <p:cNvSpPr/>
          <p:nvPr/>
        </p:nvSpPr>
        <p:spPr>
          <a:xfrm>
            <a:off x="5516879" y="1813560"/>
            <a:ext cx="1225296" cy="463296"/>
          </a:xfrm>
          <a:prstGeom prst="rect">
            <a:avLst/>
          </a:prstGeom>
          <a:blipFill>
            <a:blip r:embed="rId6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8" name="object 148"/>
          <p:cNvSpPr/>
          <p:nvPr/>
        </p:nvSpPr>
        <p:spPr>
          <a:xfrm>
            <a:off x="6461759" y="1813560"/>
            <a:ext cx="350519" cy="46329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9" name="object 149"/>
          <p:cNvSpPr txBox="1"/>
          <p:nvPr/>
        </p:nvSpPr>
        <p:spPr>
          <a:xfrm>
            <a:off x="5561838" y="1727961"/>
            <a:ext cx="1115695" cy="2590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Exploring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/>
              <a:ea typeface="+mn-ea"/>
              <a:cs typeface="Verdana"/>
            </a:endParaRPr>
          </a:p>
        </p:txBody>
      </p:sp>
      <p:sp>
        <p:nvSpPr>
          <p:cNvPr id="150" name="object 150"/>
          <p:cNvSpPr txBox="1"/>
          <p:nvPr/>
        </p:nvSpPr>
        <p:spPr>
          <a:xfrm>
            <a:off x="5634990" y="1880361"/>
            <a:ext cx="969010" cy="2590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systems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/>
              <a:ea typeface="+mn-e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192552032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4212335" y="6641590"/>
            <a:ext cx="697991" cy="2164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279391" y="6669022"/>
            <a:ext cx="594360" cy="1889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262501" y="6669086"/>
            <a:ext cx="596900" cy="189230"/>
          </a:xfrm>
          <a:custGeom>
            <a:avLst/>
            <a:gdLst/>
            <a:ahLst/>
            <a:cxnLst/>
            <a:rect l="l" t="t" r="r" b="b"/>
            <a:pathLst>
              <a:path w="596900" h="189229">
                <a:moveTo>
                  <a:pt x="596900" y="188910"/>
                </a:moveTo>
                <a:lnTo>
                  <a:pt x="596900" y="0"/>
                </a:lnTo>
                <a:lnTo>
                  <a:pt x="0" y="0"/>
                </a:lnTo>
                <a:lnTo>
                  <a:pt x="0" y="188910"/>
                </a:lnTo>
                <a:lnTo>
                  <a:pt x="596900" y="188910"/>
                </a:lnTo>
                <a:close/>
              </a:path>
            </a:pathLst>
          </a:custGeom>
          <a:solidFill>
            <a:srgbClr val="12307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262501" y="6669086"/>
            <a:ext cx="596900" cy="189230"/>
          </a:xfrm>
          <a:custGeom>
            <a:avLst/>
            <a:gdLst/>
            <a:ahLst/>
            <a:cxnLst/>
            <a:rect l="l" t="t" r="r" b="b"/>
            <a:pathLst>
              <a:path w="596900" h="189229">
                <a:moveTo>
                  <a:pt x="596900" y="188910"/>
                </a:moveTo>
                <a:lnTo>
                  <a:pt x="596900" y="0"/>
                </a:lnTo>
                <a:lnTo>
                  <a:pt x="0" y="0"/>
                </a:lnTo>
                <a:lnTo>
                  <a:pt x="0" y="188910"/>
                </a:lnTo>
              </a:path>
            </a:pathLst>
          </a:custGeom>
          <a:ln w="9525">
            <a:solidFill>
              <a:srgbClr val="12307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81483" y="1257172"/>
            <a:ext cx="5264785" cy="3200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5" dirty="0">
                <a:solidFill>
                  <a:srgbClr val="0E5393"/>
                </a:solidFill>
              </a:rPr>
              <a:t>The </a:t>
            </a:r>
            <a:r>
              <a:rPr sz="2000" spc="-10" dirty="0">
                <a:solidFill>
                  <a:srgbClr val="0E5393"/>
                </a:solidFill>
              </a:rPr>
              <a:t>essence </a:t>
            </a:r>
            <a:r>
              <a:rPr sz="2000" spc="-5" dirty="0">
                <a:solidFill>
                  <a:srgbClr val="0E5393"/>
                </a:solidFill>
              </a:rPr>
              <a:t>of </a:t>
            </a:r>
            <a:r>
              <a:rPr sz="2000" spc="-10" dirty="0">
                <a:solidFill>
                  <a:srgbClr val="0E5393"/>
                </a:solidFill>
              </a:rPr>
              <a:t>visual</a:t>
            </a:r>
            <a:r>
              <a:rPr sz="2000" spc="100" dirty="0">
                <a:solidFill>
                  <a:srgbClr val="0E5393"/>
                </a:solidFill>
              </a:rPr>
              <a:t> </a:t>
            </a:r>
            <a:r>
              <a:rPr sz="2000" spc="-10" dirty="0">
                <a:solidFill>
                  <a:srgbClr val="0E5393"/>
                </a:solidFill>
              </a:rPr>
              <a:t>representation</a:t>
            </a:r>
            <a:endParaRPr sz="2000"/>
          </a:p>
        </p:txBody>
      </p:sp>
      <p:sp>
        <p:nvSpPr>
          <p:cNvPr id="8" name="object 8"/>
          <p:cNvSpPr txBox="1"/>
          <p:nvPr/>
        </p:nvSpPr>
        <p:spPr>
          <a:xfrm>
            <a:off x="527710" y="1842770"/>
            <a:ext cx="7864475" cy="16471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0E5393"/>
                </a:solidFill>
                <a:latin typeface="Verdana"/>
                <a:cs typeface="Verdana"/>
              </a:rPr>
              <a:t>A few words are enough </a:t>
            </a:r>
            <a:r>
              <a:rPr sz="2400" spc="-5" dirty="0">
                <a:solidFill>
                  <a:srgbClr val="0E5393"/>
                </a:solidFill>
                <a:latin typeface="Verdana"/>
                <a:cs typeface="Verdana"/>
              </a:rPr>
              <a:t>to explain the </a:t>
            </a:r>
            <a:r>
              <a:rPr sz="2400" dirty="0">
                <a:solidFill>
                  <a:srgbClr val="0E5393"/>
                </a:solidFill>
                <a:latin typeface="Verdana"/>
                <a:cs typeface="Verdana"/>
              </a:rPr>
              <a:t>act</a:t>
            </a:r>
            <a:r>
              <a:rPr sz="2400" spc="70" dirty="0">
                <a:solidFill>
                  <a:srgbClr val="0E5393"/>
                </a:solidFill>
                <a:latin typeface="Verdana"/>
                <a:cs typeface="Verdana"/>
              </a:rPr>
              <a:t> </a:t>
            </a:r>
            <a:r>
              <a:rPr sz="2400" dirty="0">
                <a:solidFill>
                  <a:srgbClr val="0E5393"/>
                </a:solidFill>
                <a:latin typeface="Verdana"/>
                <a:cs typeface="Verdana"/>
              </a:rPr>
              <a:t>of</a:t>
            </a:r>
            <a:endParaRPr sz="2400" dirty="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sz="2400" spc="-10" dirty="0">
                <a:solidFill>
                  <a:srgbClr val="0E5393"/>
                </a:solidFill>
                <a:latin typeface="Verdana"/>
                <a:cs typeface="Verdana"/>
              </a:rPr>
              <a:t>visualization</a:t>
            </a:r>
            <a:endParaRPr sz="2400" dirty="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320"/>
              </a:spcBef>
            </a:pPr>
            <a:r>
              <a:rPr sz="2400" b="1" spc="-5" dirty="0">
                <a:solidFill>
                  <a:srgbClr val="C00000"/>
                </a:solidFill>
                <a:latin typeface="Verdana"/>
                <a:cs typeface="Verdana"/>
              </a:rPr>
              <a:t>“Visualization </a:t>
            </a:r>
            <a:r>
              <a:rPr sz="2400" b="1" dirty="0">
                <a:solidFill>
                  <a:srgbClr val="C00000"/>
                </a:solidFill>
                <a:latin typeface="Verdana"/>
                <a:cs typeface="Verdana"/>
              </a:rPr>
              <a:t>is about </a:t>
            </a:r>
            <a:r>
              <a:rPr sz="2400" b="1" spc="-10" dirty="0">
                <a:solidFill>
                  <a:srgbClr val="2C5EC1"/>
                </a:solidFill>
                <a:latin typeface="Verdana"/>
                <a:cs typeface="Verdana"/>
              </a:rPr>
              <a:t>seeing </a:t>
            </a:r>
            <a:r>
              <a:rPr sz="2400" b="1" dirty="0">
                <a:solidFill>
                  <a:srgbClr val="2C5EC1"/>
                </a:solidFill>
                <a:latin typeface="Verdana"/>
                <a:cs typeface="Verdana"/>
              </a:rPr>
              <a:t>the </a:t>
            </a:r>
            <a:r>
              <a:rPr sz="2400" b="1" spc="-10" dirty="0">
                <a:solidFill>
                  <a:srgbClr val="2C5EC1"/>
                </a:solidFill>
                <a:latin typeface="Verdana"/>
                <a:cs typeface="Verdana"/>
              </a:rPr>
              <a:t>unseen</a:t>
            </a:r>
            <a:r>
              <a:rPr sz="2400" b="1" spc="155" dirty="0">
                <a:solidFill>
                  <a:srgbClr val="2C5EC1"/>
                </a:solidFill>
                <a:latin typeface="Verdana"/>
                <a:cs typeface="Verdana"/>
              </a:rPr>
              <a:t> </a:t>
            </a:r>
            <a:r>
              <a:rPr sz="2400" b="1" spc="-5" dirty="0">
                <a:solidFill>
                  <a:srgbClr val="C00000"/>
                </a:solidFill>
                <a:latin typeface="Verdana"/>
                <a:cs typeface="Verdana"/>
              </a:rPr>
              <a:t>and</a:t>
            </a:r>
            <a:endParaRPr sz="2400" dirty="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sz="2400" b="1" spc="-5" dirty="0">
                <a:solidFill>
                  <a:srgbClr val="C00000"/>
                </a:solidFill>
                <a:latin typeface="Verdana"/>
                <a:cs typeface="Verdana"/>
              </a:rPr>
              <a:t>gaining </a:t>
            </a:r>
            <a:r>
              <a:rPr sz="2400" b="1" dirty="0">
                <a:solidFill>
                  <a:srgbClr val="C00000"/>
                </a:solidFill>
                <a:latin typeface="Verdana"/>
                <a:cs typeface="Verdana"/>
              </a:rPr>
              <a:t>an </a:t>
            </a:r>
            <a:r>
              <a:rPr sz="2400" b="1" spc="-5" dirty="0">
                <a:solidFill>
                  <a:srgbClr val="C00000"/>
                </a:solidFill>
                <a:latin typeface="Verdana"/>
                <a:cs typeface="Verdana"/>
              </a:rPr>
              <a:t>understanding </a:t>
            </a:r>
            <a:r>
              <a:rPr sz="2400" b="1" dirty="0">
                <a:solidFill>
                  <a:srgbClr val="C00000"/>
                </a:solidFill>
                <a:latin typeface="Verdana"/>
                <a:cs typeface="Verdana"/>
              </a:rPr>
              <a:t>of the</a:t>
            </a:r>
            <a:r>
              <a:rPr sz="2400" b="1" spc="35" dirty="0">
                <a:solidFill>
                  <a:srgbClr val="C00000"/>
                </a:solidFill>
                <a:latin typeface="Verdana"/>
                <a:cs typeface="Verdana"/>
              </a:rPr>
              <a:t> </a:t>
            </a:r>
            <a:r>
              <a:rPr sz="2400" b="1" spc="-5" dirty="0">
                <a:solidFill>
                  <a:srgbClr val="C00000"/>
                </a:solidFill>
                <a:latin typeface="Verdana"/>
                <a:cs typeface="Verdana"/>
              </a:rPr>
              <a:t>underlying</a:t>
            </a:r>
            <a:endParaRPr sz="2400" dirty="0">
              <a:latin typeface="Verdana"/>
              <a:cs typeface="Verdan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27710" y="3474084"/>
            <a:ext cx="2213610" cy="3816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-5" dirty="0">
                <a:solidFill>
                  <a:srgbClr val="C00000"/>
                </a:solidFill>
                <a:latin typeface="Verdana"/>
                <a:cs typeface="Verdana"/>
              </a:rPr>
              <a:t>i</a:t>
            </a:r>
            <a:r>
              <a:rPr sz="2400" b="1" spc="-15" dirty="0">
                <a:solidFill>
                  <a:srgbClr val="C00000"/>
                </a:solidFill>
                <a:latin typeface="Verdana"/>
                <a:cs typeface="Verdana"/>
              </a:rPr>
              <a:t>n</a:t>
            </a:r>
            <a:r>
              <a:rPr sz="2400" b="1" dirty="0">
                <a:solidFill>
                  <a:srgbClr val="C00000"/>
                </a:solidFill>
                <a:latin typeface="Verdana"/>
                <a:cs typeface="Verdana"/>
              </a:rPr>
              <a:t>fo</a:t>
            </a:r>
            <a:r>
              <a:rPr sz="2400" b="1" spc="5" dirty="0">
                <a:solidFill>
                  <a:srgbClr val="C00000"/>
                </a:solidFill>
                <a:latin typeface="Verdana"/>
                <a:cs typeface="Verdana"/>
              </a:rPr>
              <a:t>r</a:t>
            </a:r>
            <a:r>
              <a:rPr sz="2400" b="1" spc="-5" dirty="0">
                <a:solidFill>
                  <a:srgbClr val="C00000"/>
                </a:solidFill>
                <a:latin typeface="Verdana"/>
                <a:cs typeface="Verdana"/>
              </a:rPr>
              <a:t>m</a:t>
            </a:r>
            <a:r>
              <a:rPr sz="2400" b="1" dirty="0">
                <a:solidFill>
                  <a:srgbClr val="C00000"/>
                </a:solidFill>
                <a:latin typeface="Verdana"/>
                <a:cs typeface="Verdana"/>
              </a:rPr>
              <a:t>a</a:t>
            </a:r>
            <a:r>
              <a:rPr sz="2400" b="1" spc="5" dirty="0">
                <a:solidFill>
                  <a:srgbClr val="C00000"/>
                </a:solidFill>
                <a:latin typeface="Verdana"/>
                <a:cs typeface="Verdana"/>
              </a:rPr>
              <a:t>t</a:t>
            </a:r>
            <a:r>
              <a:rPr sz="2400" b="1" dirty="0">
                <a:solidFill>
                  <a:srgbClr val="C00000"/>
                </a:solidFill>
                <a:latin typeface="Verdana"/>
                <a:cs typeface="Verdana"/>
              </a:rPr>
              <a:t>ion”</a:t>
            </a:r>
            <a:endParaRPr sz="2400">
              <a:latin typeface="Verdana"/>
              <a:cs typeface="Verdan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242809" y="3726433"/>
            <a:ext cx="1301115" cy="2393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i="1" spc="270" dirty="0">
                <a:solidFill>
                  <a:srgbClr val="375F92"/>
                </a:solidFill>
                <a:latin typeface="Garamond"/>
                <a:cs typeface="Garamond"/>
              </a:rPr>
              <a:t>(J.C.Roberts)</a:t>
            </a:r>
            <a:endParaRPr sz="1450">
              <a:latin typeface="Garamond"/>
              <a:cs typeface="Garamond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167001" y="4159250"/>
            <a:ext cx="4665599" cy="19780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550669" y="6192824"/>
            <a:ext cx="5898515" cy="2279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u="sng" spc="-10" dirty="0">
                <a:solidFill>
                  <a:srgbClr val="009999"/>
                </a:solidFill>
                <a:latin typeface="Verdana"/>
                <a:cs typeface="Verdana"/>
                <a:hlinkClick r:id="rId5"/>
              </a:rPr>
              <a:t>https://kar.kent.ac.uk/21931/1/display_models-ways_roberts.pdf</a:t>
            </a:r>
            <a:endParaRPr sz="1400"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1463262260"/>
      </p:ext>
    </p:extLst>
  </p:cSld>
  <p:clrMapOvr>
    <a:masterClrMapping/>
  </p:clrMapOvr>
  <p:transition spd="slow">
    <p:pull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4212335" y="6641590"/>
            <a:ext cx="697991" cy="2164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279391" y="6669022"/>
            <a:ext cx="594360" cy="1889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262501" y="6669086"/>
            <a:ext cx="596900" cy="189230"/>
          </a:xfrm>
          <a:custGeom>
            <a:avLst/>
            <a:gdLst/>
            <a:ahLst/>
            <a:cxnLst/>
            <a:rect l="l" t="t" r="r" b="b"/>
            <a:pathLst>
              <a:path w="596900" h="189229">
                <a:moveTo>
                  <a:pt x="596900" y="188910"/>
                </a:moveTo>
                <a:lnTo>
                  <a:pt x="596900" y="0"/>
                </a:lnTo>
                <a:lnTo>
                  <a:pt x="0" y="0"/>
                </a:lnTo>
                <a:lnTo>
                  <a:pt x="0" y="188910"/>
                </a:lnTo>
                <a:lnTo>
                  <a:pt x="596900" y="188910"/>
                </a:lnTo>
                <a:close/>
              </a:path>
            </a:pathLst>
          </a:custGeom>
          <a:solidFill>
            <a:srgbClr val="12307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262501" y="6669086"/>
            <a:ext cx="596900" cy="189230"/>
          </a:xfrm>
          <a:custGeom>
            <a:avLst/>
            <a:gdLst/>
            <a:ahLst/>
            <a:cxnLst/>
            <a:rect l="l" t="t" r="r" b="b"/>
            <a:pathLst>
              <a:path w="596900" h="189229">
                <a:moveTo>
                  <a:pt x="596900" y="188910"/>
                </a:moveTo>
                <a:lnTo>
                  <a:pt x="596900" y="0"/>
                </a:lnTo>
                <a:lnTo>
                  <a:pt x="0" y="0"/>
                </a:lnTo>
                <a:lnTo>
                  <a:pt x="0" y="188910"/>
                </a:lnTo>
              </a:path>
            </a:pathLst>
          </a:custGeom>
          <a:ln w="9525">
            <a:solidFill>
              <a:srgbClr val="12307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0800" y="1771650"/>
            <a:ext cx="9036050" cy="172935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6037" y="1766823"/>
            <a:ext cx="9045575" cy="1739264"/>
          </a:xfrm>
          <a:custGeom>
            <a:avLst/>
            <a:gdLst/>
            <a:ahLst/>
            <a:cxnLst/>
            <a:rect l="l" t="t" r="r" b="b"/>
            <a:pathLst>
              <a:path w="9045575" h="1739264">
                <a:moveTo>
                  <a:pt x="0" y="1738884"/>
                </a:moveTo>
                <a:lnTo>
                  <a:pt x="9045575" y="1738884"/>
                </a:lnTo>
                <a:lnTo>
                  <a:pt x="9045575" y="0"/>
                </a:lnTo>
                <a:lnTo>
                  <a:pt x="0" y="0"/>
                </a:lnTo>
                <a:lnTo>
                  <a:pt x="0" y="1738884"/>
                </a:lnTo>
                <a:close/>
              </a:path>
            </a:pathLst>
          </a:custGeom>
          <a:ln w="9524">
            <a:solidFill>
              <a:srgbClr val="BADFE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84835" y="1263650"/>
            <a:ext cx="7479665" cy="3200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10" dirty="0">
                <a:solidFill>
                  <a:srgbClr val="0E5393"/>
                </a:solidFill>
              </a:rPr>
              <a:t>The </a:t>
            </a:r>
            <a:r>
              <a:rPr sz="2000" spc="-15" dirty="0">
                <a:solidFill>
                  <a:srgbClr val="0E5393"/>
                </a:solidFill>
              </a:rPr>
              <a:t>generic dataflow </a:t>
            </a:r>
            <a:r>
              <a:rPr sz="2000" spc="-10" dirty="0">
                <a:solidFill>
                  <a:srgbClr val="0E5393"/>
                </a:solidFill>
              </a:rPr>
              <a:t>model </a:t>
            </a:r>
            <a:r>
              <a:rPr sz="2000" spc="-5" dirty="0">
                <a:solidFill>
                  <a:srgbClr val="0E5393"/>
                </a:solidFill>
              </a:rPr>
              <a:t>of </a:t>
            </a:r>
            <a:r>
              <a:rPr sz="2000" spc="-15" dirty="0">
                <a:solidFill>
                  <a:srgbClr val="0E5393"/>
                </a:solidFill>
              </a:rPr>
              <a:t>visual</a:t>
            </a:r>
            <a:r>
              <a:rPr sz="2000" spc="380" dirty="0">
                <a:solidFill>
                  <a:srgbClr val="0E5393"/>
                </a:solidFill>
              </a:rPr>
              <a:t> </a:t>
            </a:r>
            <a:r>
              <a:rPr sz="2000" spc="-15" dirty="0">
                <a:solidFill>
                  <a:srgbClr val="0E5393"/>
                </a:solidFill>
              </a:rPr>
              <a:t>representation</a:t>
            </a:r>
            <a:endParaRPr sz="2000"/>
          </a:p>
        </p:txBody>
      </p:sp>
      <p:sp>
        <p:nvSpPr>
          <p:cNvPr id="10" name="object 10"/>
          <p:cNvSpPr/>
          <p:nvPr/>
        </p:nvSpPr>
        <p:spPr>
          <a:xfrm>
            <a:off x="2325623" y="3895344"/>
            <a:ext cx="569976" cy="38709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375407" y="3922521"/>
            <a:ext cx="468630" cy="287655"/>
          </a:xfrm>
          <a:custGeom>
            <a:avLst/>
            <a:gdLst/>
            <a:ahLst/>
            <a:cxnLst/>
            <a:rect l="l" t="t" r="r" b="b"/>
            <a:pathLst>
              <a:path w="468630" h="287654">
                <a:moveTo>
                  <a:pt x="71881" y="0"/>
                </a:moveTo>
                <a:lnTo>
                  <a:pt x="0" y="0"/>
                </a:lnTo>
                <a:lnTo>
                  <a:pt x="0" y="125729"/>
                </a:lnTo>
                <a:lnTo>
                  <a:pt x="9876" y="174682"/>
                </a:lnTo>
                <a:lnTo>
                  <a:pt x="36814" y="214645"/>
                </a:lnTo>
                <a:lnTo>
                  <a:pt x="76777" y="241583"/>
                </a:lnTo>
                <a:lnTo>
                  <a:pt x="125730" y="251459"/>
                </a:lnTo>
                <a:lnTo>
                  <a:pt x="396621" y="251459"/>
                </a:lnTo>
                <a:lnTo>
                  <a:pt x="396621" y="287273"/>
                </a:lnTo>
                <a:lnTo>
                  <a:pt x="468375" y="215519"/>
                </a:lnTo>
                <a:lnTo>
                  <a:pt x="432498" y="179577"/>
                </a:lnTo>
                <a:lnTo>
                  <a:pt x="125730" y="179577"/>
                </a:lnTo>
                <a:lnTo>
                  <a:pt x="104778" y="175343"/>
                </a:lnTo>
                <a:lnTo>
                  <a:pt x="87661" y="163798"/>
                </a:lnTo>
                <a:lnTo>
                  <a:pt x="76116" y="146681"/>
                </a:lnTo>
                <a:lnTo>
                  <a:pt x="71881" y="125729"/>
                </a:lnTo>
                <a:lnTo>
                  <a:pt x="71881" y="0"/>
                </a:lnTo>
                <a:close/>
              </a:path>
              <a:path w="468630" h="287654">
                <a:moveTo>
                  <a:pt x="396621" y="143636"/>
                </a:moveTo>
                <a:lnTo>
                  <a:pt x="396621" y="179577"/>
                </a:lnTo>
                <a:lnTo>
                  <a:pt x="432498" y="179577"/>
                </a:lnTo>
                <a:lnTo>
                  <a:pt x="396621" y="143636"/>
                </a:lnTo>
                <a:close/>
              </a:path>
            </a:pathLst>
          </a:custGeom>
          <a:solidFill>
            <a:srgbClr val="12307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375407" y="3922521"/>
            <a:ext cx="468630" cy="287655"/>
          </a:xfrm>
          <a:custGeom>
            <a:avLst/>
            <a:gdLst/>
            <a:ahLst/>
            <a:cxnLst/>
            <a:rect l="l" t="t" r="r" b="b"/>
            <a:pathLst>
              <a:path w="468630" h="287654">
                <a:moveTo>
                  <a:pt x="0" y="0"/>
                </a:moveTo>
                <a:lnTo>
                  <a:pt x="0" y="125729"/>
                </a:lnTo>
                <a:lnTo>
                  <a:pt x="9876" y="174682"/>
                </a:lnTo>
                <a:lnTo>
                  <a:pt x="36814" y="214645"/>
                </a:lnTo>
                <a:lnTo>
                  <a:pt x="76777" y="241583"/>
                </a:lnTo>
                <a:lnTo>
                  <a:pt x="125730" y="251459"/>
                </a:lnTo>
                <a:lnTo>
                  <a:pt x="396621" y="251459"/>
                </a:lnTo>
                <a:lnTo>
                  <a:pt x="396621" y="287273"/>
                </a:lnTo>
                <a:lnTo>
                  <a:pt x="468375" y="215519"/>
                </a:lnTo>
                <a:lnTo>
                  <a:pt x="396621" y="143636"/>
                </a:lnTo>
                <a:lnTo>
                  <a:pt x="396621" y="179577"/>
                </a:lnTo>
                <a:lnTo>
                  <a:pt x="125730" y="179577"/>
                </a:lnTo>
                <a:lnTo>
                  <a:pt x="104778" y="175343"/>
                </a:lnTo>
                <a:lnTo>
                  <a:pt x="87661" y="163798"/>
                </a:lnTo>
                <a:lnTo>
                  <a:pt x="76116" y="146681"/>
                </a:lnTo>
                <a:lnTo>
                  <a:pt x="71881" y="125729"/>
                </a:lnTo>
                <a:lnTo>
                  <a:pt x="71881" y="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12307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297935" y="4343400"/>
            <a:ext cx="533400" cy="39014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347846" y="4372102"/>
            <a:ext cx="432434" cy="287655"/>
          </a:xfrm>
          <a:custGeom>
            <a:avLst/>
            <a:gdLst/>
            <a:ahLst/>
            <a:cxnLst/>
            <a:rect l="l" t="t" r="r" b="b"/>
            <a:pathLst>
              <a:path w="432435" h="287654">
                <a:moveTo>
                  <a:pt x="71881" y="0"/>
                </a:moveTo>
                <a:lnTo>
                  <a:pt x="0" y="0"/>
                </a:lnTo>
                <a:lnTo>
                  <a:pt x="0" y="125730"/>
                </a:lnTo>
                <a:lnTo>
                  <a:pt x="9876" y="174682"/>
                </a:lnTo>
                <a:lnTo>
                  <a:pt x="36814" y="214645"/>
                </a:lnTo>
                <a:lnTo>
                  <a:pt x="76777" y="241583"/>
                </a:lnTo>
                <a:lnTo>
                  <a:pt x="125729" y="251460"/>
                </a:lnTo>
                <a:lnTo>
                  <a:pt x="360299" y="251460"/>
                </a:lnTo>
                <a:lnTo>
                  <a:pt x="360299" y="287400"/>
                </a:lnTo>
                <a:lnTo>
                  <a:pt x="432053" y="215519"/>
                </a:lnTo>
                <a:lnTo>
                  <a:pt x="396176" y="179578"/>
                </a:lnTo>
                <a:lnTo>
                  <a:pt x="125729" y="179578"/>
                </a:lnTo>
                <a:lnTo>
                  <a:pt x="104778" y="175343"/>
                </a:lnTo>
                <a:lnTo>
                  <a:pt x="87661" y="163798"/>
                </a:lnTo>
                <a:lnTo>
                  <a:pt x="76116" y="146681"/>
                </a:lnTo>
                <a:lnTo>
                  <a:pt x="71881" y="125730"/>
                </a:lnTo>
                <a:lnTo>
                  <a:pt x="71881" y="0"/>
                </a:lnTo>
                <a:close/>
              </a:path>
              <a:path w="432435" h="287654">
                <a:moveTo>
                  <a:pt x="360299" y="143637"/>
                </a:moveTo>
                <a:lnTo>
                  <a:pt x="360299" y="179578"/>
                </a:lnTo>
                <a:lnTo>
                  <a:pt x="396176" y="179578"/>
                </a:lnTo>
                <a:lnTo>
                  <a:pt x="360299" y="143637"/>
                </a:lnTo>
                <a:close/>
              </a:path>
            </a:pathLst>
          </a:custGeom>
          <a:solidFill>
            <a:srgbClr val="12307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347846" y="4372102"/>
            <a:ext cx="432434" cy="287655"/>
          </a:xfrm>
          <a:custGeom>
            <a:avLst/>
            <a:gdLst/>
            <a:ahLst/>
            <a:cxnLst/>
            <a:rect l="l" t="t" r="r" b="b"/>
            <a:pathLst>
              <a:path w="432435" h="287654">
                <a:moveTo>
                  <a:pt x="0" y="0"/>
                </a:moveTo>
                <a:lnTo>
                  <a:pt x="0" y="125730"/>
                </a:lnTo>
                <a:lnTo>
                  <a:pt x="9876" y="174682"/>
                </a:lnTo>
                <a:lnTo>
                  <a:pt x="36814" y="214645"/>
                </a:lnTo>
                <a:lnTo>
                  <a:pt x="76777" y="241583"/>
                </a:lnTo>
                <a:lnTo>
                  <a:pt x="125729" y="251460"/>
                </a:lnTo>
                <a:lnTo>
                  <a:pt x="360299" y="251460"/>
                </a:lnTo>
                <a:lnTo>
                  <a:pt x="360299" y="287400"/>
                </a:lnTo>
                <a:lnTo>
                  <a:pt x="432053" y="215519"/>
                </a:lnTo>
                <a:lnTo>
                  <a:pt x="360299" y="143637"/>
                </a:lnTo>
                <a:lnTo>
                  <a:pt x="360299" y="179578"/>
                </a:lnTo>
                <a:lnTo>
                  <a:pt x="125729" y="179578"/>
                </a:lnTo>
                <a:lnTo>
                  <a:pt x="104778" y="175343"/>
                </a:lnTo>
                <a:lnTo>
                  <a:pt x="87661" y="163798"/>
                </a:lnTo>
                <a:lnTo>
                  <a:pt x="76116" y="146681"/>
                </a:lnTo>
                <a:lnTo>
                  <a:pt x="71881" y="125730"/>
                </a:lnTo>
                <a:lnTo>
                  <a:pt x="71881" y="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12307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306823" y="4962144"/>
            <a:ext cx="627888" cy="38709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355972" y="4989321"/>
            <a:ext cx="527685" cy="287655"/>
          </a:xfrm>
          <a:custGeom>
            <a:avLst/>
            <a:gdLst/>
            <a:ahLst/>
            <a:cxnLst/>
            <a:rect l="l" t="t" r="r" b="b"/>
            <a:pathLst>
              <a:path w="527685" h="287654">
                <a:moveTo>
                  <a:pt x="71881" y="0"/>
                </a:moveTo>
                <a:lnTo>
                  <a:pt x="0" y="0"/>
                </a:lnTo>
                <a:lnTo>
                  <a:pt x="0" y="125729"/>
                </a:lnTo>
                <a:lnTo>
                  <a:pt x="9876" y="174682"/>
                </a:lnTo>
                <a:lnTo>
                  <a:pt x="36814" y="214645"/>
                </a:lnTo>
                <a:lnTo>
                  <a:pt x="76777" y="241583"/>
                </a:lnTo>
                <a:lnTo>
                  <a:pt x="125729" y="251459"/>
                </a:lnTo>
                <a:lnTo>
                  <a:pt x="455675" y="251459"/>
                </a:lnTo>
                <a:lnTo>
                  <a:pt x="455675" y="287400"/>
                </a:lnTo>
                <a:lnTo>
                  <a:pt x="527557" y="215519"/>
                </a:lnTo>
                <a:lnTo>
                  <a:pt x="491616" y="179577"/>
                </a:lnTo>
                <a:lnTo>
                  <a:pt x="125729" y="179577"/>
                </a:lnTo>
                <a:lnTo>
                  <a:pt x="104778" y="175343"/>
                </a:lnTo>
                <a:lnTo>
                  <a:pt x="87661" y="163798"/>
                </a:lnTo>
                <a:lnTo>
                  <a:pt x="76116" y="146681"/>
                </a:lnTo>
                <a:lnTo>
                  <a:pt x="71881" y="125729"/>
                </a:lnTo>
                <a:lnTo>
                  <a:pt x="71881" y="0"/>
                </a:lnTo>
                <a:close/>
              </a:path>
              <a:path w="527685" h="287654">
                <a:moveTo>
                  <a:pt x="455675" y="143636"/>
                </a:moveTo>
                <a:lnTo>
                  <a:pt x="455675" y="179577"/>
                </a:lnTo>
                <a:lnTo>
                  <a:pt x="491616" y="179577"/>
                </a:lnTo>
                <a:lnTo>
                  <a:pt x="455675" y="143636"/>
                </a:lnTo>
                <a:close/>
              </a:path>
            </a:pathLst>
          </a:custGeom>
          <a:solidFill>
            <a:srgbClr val="12307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355972" y="4989321"/>
            <a:ext cx="527685" cy="287655"/>
          </a:xfrm>
          <a:custGeom>
            <a:avLst/>
            <a:gdLst/>
            <a:ahLst/>
            <a:cxnLst/>
            <a:rect l="l" t="t" r="r" b="b"/>
            <a:pathLst>
              <a:path w="527685" h="287654">
                <a:moveTo>
                  <a:pt x="0" y="0"/>
                </a:moveTo>
                <a:lnTo>
                  <a:pt x="0" y="125729"/>
                </a:lnTo>
                <a:lnTo>
                  <a:pt x="9876" y="174682"/>
                </a:lnTo>
                <a:lnTo>
                  <a:pt x="36814" y="214645"/>
                </a:lnTo>
                <a:lnTo>
                  <a:pt x="76777" y="241583"/>
                </a:lnTo>
                <a:lnTo>
                  <a:pt x="125729" y="251459"/>
                </a:lnTo>
                <a:lnTo>
                  <a:pt x="455675" y="251459"/>
                </a:lnTo>
                <a:lnTo>
                  <a:pt x="455675" y="287400"/>
                </a:lnTo>
                <a:lnTo>
                  <a:pt x="527557" y="215519"/>
                </a:lnTo>
                <a:lnTo>
                  <a:pt x="455675" y="143636"/>
                </a:lnTo>
                <a:lnTo>
                  <a:pt x="455675" y="179577"/>
                </a:lnTo>
                <a:lnTo>
                  <a:pt x="125729" y="179577"/>
                </a:lnTo>
                <a:lnTo>
                  <a:pt x="104778" y="175343"/>
                </a:lnTo>
                <a:lnTo>
                  <a:pt x="87661" y="163798"/>
                </a:lnTo>
                <a:lnTo>
                  <a:pt x="76116" y="146681"/>
                </a:lnTo>
                <a:lnTo>
                  <a:pt x="71881" y="125729"/>
                </a:lnTo>
                <a:lnTo>
                  <a:pt x="71881" y="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12307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52806" y="1877441"/>
            <a:ext cx="8756396" cy="147955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150864" y="5779008"/>
            <a:ext cx="627888" cy="38709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201917" y="5805258"/>
            <a:ext cx="527685" cy="287655"/>
          </a:xfrm>
          <a:custGeom>
            <a:avLst/>
            <a:gdLst/>
            <a:ahLst/>
            <a:cxnLst/>
            <a:rect l="l" t="t" r="r" b="b"/>
            <a:pathLst>
              <a:path w="527684" h="287654">
                <a:moveTo>
                  <a:pt x="71755" y="0"/>
                </a:moveTo>
                <a:lnTo>
                  <a:pt x="0" y="0"/>
                </a:lnTo>
                <a:lnTo>
                  <a:pt x="0" y="125717"/>
                </a:lnTo>
                <a:lnTo>
                  <a:pt x="9874" y="174649"/>
                </a:lnTo>
                <a:lnTo>
                  <a:pt x="36798" y="214606"/>
                </a:lnTo>
                <a:lnTo>
                  <a:pt x="76723" y="241544"/>
                </a:lnTo>
                <a:lnTo>
                  <a:pt x="125603" y="251421"/>
                </a:lnTo>
                <a:lnTo>
                  <a:pt x="455676" y="251421"/>
                </a:lnTo>
                <a:lnTo>
                  <a:pt x="455676" y="287337"/>
                </a:lnTo>
                <a:lnTo>
                  <a:pt x="527431" y="215506"/>
                </a:lnTo>
                <a:lnTo>
                  <a:pt x="491553" y="179590"/>
                </a:lnTo>
                <a:lnTo>
                  <a:pt x="125603" y="179590"/>
                </a:lnTo>
                <a:lnTo>
                  <a:pt x="104651" y="175357"/>
                </a:lnTo>
                <a:lnTo>
                  <a:pt x="87534" y="163812"/>
                </a:lnTo>
                <a:lnTo>
                  <a:pt x="75989" y="146688"/>
                </a:lnTo>
                <a:lnTo>
                  <a:pt x="71755" y="125717"/>
                </a:lnTo>
                <a:lnTo>
                  <a:pt x="71755" y="0"/>
                </a:lnTo>
                <a:close/>
              </a:path>
              <a:path w="527684" h="287654">
                <a:moveTo>
                  <a:pt x="455676" y="143675"/>
                </a:moveTo>
                <a:lnTo>
                  <a:pt x="455676" y="179590"/>
                </a:lnTo>
                <a:lnTo>
                  <a:pt x="491553" y="179590"/>
                </a:lnTo>
                <a:lnTo>
                  <a:pt x="455676" y="143675"/>
                </a:lnTo>
                <a:close/>
              </a:path>
            </a:pathLst>
          </a:custGeom>
          <a:solidFill>
            <a:srgbClr val="12307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201917" y="5805258"/>
            <a:ext cx="527685" cy="287655"/>
          </a:xfrm>
          <a:custGeom>
            <a:avLst/>
            <a:gdLst/>
            <a:ahLst/>
            <a:cxnLst/>
            <a:rect l="l" t="t" r="r" b="b"/>
            <a:pathLst>
              <a:path w="527684" h="287654">
                <a:moveTo>
                  <a:pt x="0" y="0"/>
                </a:moveTo>
                <a:lnTo>
                  <a:pt x="0" y="125717"/>
                </a:lnTo>
                <a:lnTo>
                  <a:pt x="9874" y="174649"/>
                </a:lnTo>
                <a:lnTo>
                  <a:pt x="36798" y="214606"/>
                </a:lnTo>
                <a:lnTo>
                  <a:pt x="76723" y="241544"/>
                </a:lnTo>
                <a:lnTo>
                  <a:pt x="125603" y="251421"/>
                </a:lnTo>
                <a:lnTo>
                  <a:pt x="455676" y="251421"/>
                </a:lnTo>
                <a:lnTo>
                  <a:pt x="455676" y="287337"/>
                </a:lnTo>
                <a:lnTo>
                  <a:pt x="527431" y="215506"/>
                </a:lnTo>
                <a:lnTo>
                  <a:pt x="455676" y="143675"/>
                </a:lnTo>
                <a:lnTo>
                  <a:pt x="455676" y="179590"/>
                </a:lnTo>
                <a:lnTo>
                  <a:pt x="125603" y="179590"/>
                </a:lnTo>
                <a:lnTo>
                  <a:pt x="104651" y="175357"/>
                </a:lnTo>
                <a:lnTo>
                  <a:pt x="87534" y="163812"/>
                </a:lnTo>
                <a:lnTo>
                  <a:pt x="75989" y="146688"/>
                </a:lnTo>
                <a:lnTo>
                  <a:pt x="71755" y="125717"/>
                </a:lnTo>
                <a:lnTo>
                  <a:pt x="71755" y="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12307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986528" y="5306567"/>
            <a:ext cx="627888" cy="38709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037709" y="5332857"/>
            <a:ext cx="527685" cy="287655"/>
          </a:xfrm>
          <a:custGeom>
            <a:avLst/>
            <a:gdLst/>
            <a:ahLst/>
            <a:cxnLst/>
            <a:rect l="l" t="t" r="r" b="b"/>
            <a:pathLst>
              <a:path w="527685" h="287654">
                <a:moveTo>
                  <a:pt x="71881" y="0"/>
                </a:moveTo>
                <a:lnTo>
                  <a:pt x="0" y="0"/>
                </a:lnTo>
                <a:lnTo>
                  <a:pt x="0" y="125730"/>
                </a:lnTo>
                <a:lnTo>
                  <a:pt x="9876" y="174682"/>
                </a:lnTo>
                <a:lnTo>
                  <a:pt x="36814" y="214645"/>
                </a:lnTo>
                <a:lnTo>
                  <a:pt x="76777" y="241583"/>
                </a:lnTo>
                <a:lnTo>
                  <a:pt x="125729" y="251460"/>
                </a:lnTo>
                <a:lnTo>
                  <a:pt x="455675" y="251460"/>
                </a:lnTo>
                <a:lnTo>
                  <a:pt x="455675" y="287375"/>
                </a:lnTo>
                <a:lnTo>
                  <a:pt x="527557" y="215519"/>
                </a:lnTo>
                <a:lnTo>
                  <a:pt x="491553" y="179578"/>
                </a:lnTo>
                <a:lnTo>
                  <a:pt x="125729" y="179578"/>
                </a:lnTo>
                <a:lnTo>
                  <a:pt x="104725" y="175343"/>
                </a:lnTo>
                <a:lnTo>
                  <a:pt x="87614" y="163798"/>
                </a:lnTo>
                <a:lnTo>
                  <a:pt x="76098" y="146681"/>
                </a:lnTo>
                <a:lnTo>
                  <a:pt x="71881" y="125730"/>
                </a:lnTo>
                <a:lnTo>
                  <a:pt x="71881" y="0"/>
                </a:lnTo>
                <a:close/>
              </a:path>
              <a:path w="527685" h="287654">
                <a:moveTo>
                  <a:pt x="455675" y="143764"/>
                </a:moveTo>
                <a:lnTo>
                  <a:pt x="455675" y="179578"/>
                </a:lnTo>
                <a:lnTo>
                  <a:pt x="491553" y="179578"/>
                </a:lnTo>
                <a:lnTo>
                  <a:pt x="455675" y="143764"/>
                </a:lnTo>
                <a:close/>
              </a:path>
            </a:pathLst>
          </a:custGeom>
          <a:solidFill>
            <a:srgbClr val="12307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037709" y="5332857"/>
            <a:ext cx="527685" cy="287655"/>
          </a:xfrm>
          <a:custGeom>
            <a:avLst/>
            <a:gdLst/>
            <a:ahLst/>
            <a:cxnLst/>
            <a:rect l="l" t="t" r="r" b="b"/>
            <a:pathLst>
              <a:path w="527685" h="287654">
                <a:moveTo>
                  <a:pt x="0" y="0"/>
                </a:moveTo>
                <a:lnTo>
                  <a:pt x="0" y="125730"/>
                </a:lnTo>
                <a:lnTo>
                  <a:pt x="9876" y="174682"/>
                </a:lnTo>
                <a:lnTo>
                  <a:pt x="36814" y="214645"/>
                </a:lnTo>
                <a:lnTo>
                  <a:pt x="76777" y="241583"/>
                </a:lnTo>
                <a:lnTo>
                  <a:pt x="125729" y="251460"/>
                </a:lnTo>
                <a:lnTo>
                  <a:pt x="455675" y="251460"/>
                </a:lnTo>
                <a:lnTo>
                  <a:pt x="455675" y="287375"/>
                </a:lnTo>
                <a:lnTo>
                  <a:pt x="527557" y="215519"/>
                </a:lnTo>
                <a:lnTo>
                  <a:pt x="455675" y="143764"/>
                </a:lnTo>
                <a:lnTo>
                  <a:pt x="455675" y="179578"/>
                </a:lnTo>
                <a:lnTo>
                  <a:pt x="125729" y="179578"/>
                </a:lnTo>
                <a:lnTo>
                  <a:pt x="104725" y="175343"/>
                </a:lnTo>
                <a:lnTo>
                  <a:pt x="87614" y="163798"/>
                </a:lnTo>
                <a:lnTo>
                  <a:pt x="76098" y="146681"/>
                </a:lnTo>
                <a:lnTo>
                  <a:pt x="71881" y="125730"/>
                </a:lnTo>
                <a:lnTo>
                  <a:pt x="71881" y="0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12307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114401" y="3546475"/>
            <a:ext cx="8745220" cy="31597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spc="-5" dirty="0">
                <a:solidFill>
                  <a:srgbClr val="0E5393"/>
                </a:solidFill>
                <a:latin typeface="Verdana"/>
                <a:cs typeface="Verdana"/>
              </a:rPr>
              <a:t>Raw data </a:t>
            </a:r>
            <a:r>
              <a:rPr sz="1600" dirty="0">
                <a:solidFill>
                  <a:srgbClr val="0E5393"/>
                </a:solidFill>
                <a:latin typeface="Verdana"/>
                <a:cs typeface="Verdana"/>
              </a:rPr>
              <a:t>are</a:t>
            </a:r>
            <a:r>
              <a:rPr sz="1600" spc="-65" dirty="0">
                <a:solidFill>
                  <a:srgbClr val="0E5393"/>
                </a:solidFill>
                <a:latin typeface="Verdana"/>
                <a:cs typeface="Verdana"/>
              </a:rPr>
              <a:t> </a:t>
            </a:r>
            <a:r>
              <a:rPr sz="1600" b="1" spc="-5" dirty="0">
                <a:solidFill>
                  <a:srgbClr val="C00000"/>
                </a:solidFill>
                <a:latin typeface="Verdana"/>
                <a:cs typeface="Verdana"/>
              </a:rPr>
              <a:t>preprocessed</a:t>
            </a:r>
            <a:r>
              <a:rPr sz="1600" spc="-5" dirty="0">
                <a:solidFill>
                  <a:srgbClr val="0E5393"/>
                </a:solidFill>
                <a:latin typeface="Verdana"/>
                <a:cs typeface="Verdana"/>
              </a:rPr>
              <a:t>…</a:t>
            </a:r>
            <a:endParaRPr sz="1600">
              <a:latin typeface="Verdana"/>
              <a:cs typeface="Verdana"/>
            </a:endParaRPr>
          </a:p>
          <a:p>
            <a:pPr marL="2821305">
              <a:lnSpc>
                <a:spcPct val="100000"/>
              </a:lnSpc>
              <a:spcBef>
                <a:spcPts val="1395"/>
              </a:spcBef>
            </a:pPr>
            <a:r>
              <a:rPr sz="1600" dirty="0">
                <a:solidFill>
                  <a:srgbClr val="0E5393"/>
                </a:solidFill>
                <a:latin typeface="Verdana"/>
                <a:cs typeface="Verdana"/>
              </a:rPr>
              <a:t>…</a:t>
            </a:r>
            <a:r>
              <a:rPr sz="1600" b="1" dirty="0">
                <a:solidFill>
                  <a:srgbClr val="C00000"/>
                </a:solidFill>
                <a:latin typeface="Verdana"/>
                <a:cs typeface="Verdana"/>
              </a:rPr>
              <a:t>filtered</a:t>
            </a:r>
            <a:r>
              <a:rPr sz="1600" dirty="0">
                <a:solidFill>
                  <a:srgbClr val="0E5393"/>
                </a:solidFill>
                <a:latin typeface="Verdana"/>
                <a:cs typeface="Verdana"/>
              </a:rPr>
              <a:t>…</a:t>
            </a:r>
            <a:endParaRPr sz="1600">
              <a:latin typeface="Verdana"/>
              <a:cs typeface="Verdana"/>
            </a:endParaRPr>
          </a:p>
          <a:p>
            <a:pPr marL="3779520" marR="3692525">
              <a:lnSpc>
                <a:spcPct val="100000"/>
              </a:lnSpc>
              <a:spcBef>
                <a:spcPts val="345"/>
              </a:spcBef>
            </a:pPr>
            <a:r>
              <a:rPr sz="1600" i="1" spc="-5" dirty="0">
                <a:solidFill>
                  <a:srgbClr val="0E5393"/>
                </a:solidFill>
                <a:latin typeface="Verdana"/>
                <a:cs typeface="Verdana"/>
              </a:rPr>
              <a:t>to </a:t>
            </a:r>
            <a:r>
              <a:rPr sz="1600" i="1" dirty="0">
                <a:solidFill>
                  <a:srgbClr val="0E5393"/>
                </a:solidFill>
                <a:latin typeface="Verdana"/>
                <a:cs typeface="Verdana"/>
              </a:rPr>
              <a:t>select</a:t>
            </a:r>
            <a:r>
              <a:rPr sz="1600" i="1" spc="-85" dirty="0">
                <a:solidFill>
                  <a:srgbClr val="0E5393"/>
                </a:solidFill>
                <a:latin typeface="Verdana"/>
                <a:cs typeface="Verdana"/>
              </a:rPr>
              <a:t> </a:t>
            </a:r>
            <a:r>
              <a:rPr sz="1600" i="1" spc="-5" dirty="0">
                <a:solidFill>
                  <a:srgbClr val="0E5393"/>
                </a:solidFill>
                <a:latin typeface="Verdana"/>
                <a:cs typeface="Verdana"/>
              </a:rPr>
              <a:t>the  </a:t>
            </a:r>
            <a:r>
              <a:rPr sz="1600" i="1" dirty="0">
                <a:solidFill>
                  <a:srgbClr val="0E5393"/>
                </a:solidFill>
                <a:latin typeface="Verdana"/>
                <a:cs typeface="Verdana"/>
              </a:rPr>
              <a:t>required  information</a:t>
            </a:r>
            <a:endParaRPr sz="1600">
              <a:latin typeface="Verdana"/>
              <a:cs typeface="Verdana"/>
            </a:endParaRPr>
          </a:p>
          <a:p>
            <a:pPr marL="4862195">
              <a:lnSpc>
                <a:spcPts val="1830"/>
              </a:lnSpc>
            </a:pPr>
            <a:r>
              <a:rPr sz="1600" spc="5" dirty="0">
                <a:solidFill>
                  <a:srgbClr val="0E5393"/>
                </a:solidFill>
                <a:latin typeface="Verdana"/>
                <a:cs typeface="Verdana"/>
              </a:rPr>
              <a:t>…</a:t>
            </a:r>
            <a:r>
              <a:rPr sz="1600" b="1" spc="5" dirty="0">
                <a:solidFill>
                  <a:srgbClr val="C00000"/>
                </a:solidFill>
                <a:latin typeface="Verdana"/>
                <a:cs typeface="Verdana"/>
              </a:rPr>
              <a:t>mapped</a:t>
            </a:r>
            <a:r>
              <a:rPr sz="1600" spc="5" dirty="0">
                <a:solidFill>
                  <a:srgbClr val="0E5393"/>
                </a:solidFill>
                <a:latin typeface="Verdana"/>
                <a:cs typeface="Verdana"/>
              </a:rPr>
              <a:t>…</a:t>
            </a:r>
            <a:endParaRPr sz="1600">
              <a:latin typeface="Verdana"/>
              <a:cs typeface="Verdana"/>
            </a:endParaRPr>
          </a:p>
          <a:p>
            <a:pPr marL="5487035">
              <a:lnSpc>
                <a:spcPct val="100000"/>
              </a:lnSpc>
              <a:spcBef>
                <a:spcPts val="350"/>
              </a:spcBef>
            </a:pPr>
            <a:r>
              <a:rPr sz="1600" spc="-5" dirty="0">
                <a:solidFill>
                  <a:srgbClr val="0E5393"/>
                </a:solidFill>
                <a:latin typeface="Verdana"/>
                <a:cs typeface="Verdana"/>
              </a:rPr>
              <a:t>into </a:t>
            </a:r>
            <a:r>
              <a:rPr sz="1600" dirty="0">
                <a:solidFill>
                  <a:srgbClr val="0E5393"/>
                </a:solidFill>
                <a:latin typeface="Verdana"/>
                <a:cs typeface="Verdana"/>
              </a:rPr>
              <a:t>an</a:t>
            </a:r>
            <a:r>
              <a:rPr sz="1600" spc="-70" dirty="0">
                <a:solidFill>
                  <a:srgbClr val="0E5393"/>
                </a:solidFill>
                <a:latin typeface="Verdana"/>
                <a:cs typeface="Verdana"/>
              </a:rPr>
              <a:t> </a:t>
            </a:r>
            <a:r>
              <a:rPr sz="1600" i="1" dirty="0">
                <a:solidFill>
                  <a:srgbClr val="0E5393"/>
                </a:solidFill>
                <a:latin typeface="Verdana"/>
                <a:cs typeface="Verdana"/>
              </a:rPr>
              <a:t>Abstract</a:t>
            </a:r>
            <a:endParaRPr sz="1600">
              <a:latin typeface="Verdana"/>
              <a:cs typeface="Verdana"/>
            </a:endParaRPr>
          </a:p>
          <a:p>
            <a:pPr marL="5487035">
              <a:lnSpc>
                <a:spcPct val="100000"/>
              </a:lnSpc>
            </a:pPr>
            <a:r>
              <a:rPr sz="1600" i="1" spc="-5" dirty="0">
                <a:solidFill>
                  <a:srgbClr val="0E5393"/>
                </a:solidFill>
                <a:latin typeface="Verdana"/>
                <a:cs typeface="Verdana"/>
              </a:rPr>
              <a:t>Visualization</a:t>
            </a:r>
            <a:r>
              <a:rPr sz="1600" i="1" spc="-65" dirty="0">
                <a:solidFill>
                  <a:srgbClr val="0E5393"/>
                </a:solidFill>
                <a:latin typeface="Verdana"/>
                <a:cs typeface="Verdana"/>
              </a:rPr>
              <a:t> </a:t>
            </a:r>
            <a:r>
              <a:rPr sz="1600" i="1" dirty="0">
                <a:solidFill>
                  <a:srgbClr val="0E5393"/>
                </a:solidFill>
                <a:latin typeface="Verdana"/>
                <a:cs typeface="Verdana"/>
              </a:rPr>
              <a:t>Object</a:t>
            </a:r>
            <a:endParaRPr sz="1600">
              <a:latin typeface="Verdana"/>
              <a:cs typeface="Verdana"/>
            </a:endParaRPr>
          </a:p>
          <a:p>
            <a:pPr marR="803275" algn="r">
              <a:lnSpc>
                <a:spcPct val="100000"/>
              </a:lnSpc>
              <a:spcBef>
                <a:spcPts val="880"/>
              </a:spcBef>
            </a:pPr>
            <a:r>
              <a:rPr sz="1600" spc="5" dirty="0">
                <a:solidFill>
                  <a:srgbClr val="0E5393"/>
                </a:solidFill>
                <a:latin typeface="Verdana"/>
                <a:cs typeface="Verdana"/>
              </a:rPr>
              <a:t>…</a:t>
            </a:r>
            <a:r>
              <a:rPr sz="1600" b="1" spc="-10" dirty="0">
                <a:solidFill>
                  <a:srgbClr val="C00000"/>
                </a:solidFill>
                <a:latin typeface="Verdana"/>
                <a:cs typeface="Verdana"/>
              </a:rPr>
              <a:t>re</a:t>
            </a:r>
            <a:r>
              <a:rPr sz="1600" b="1" spc="5" dirty="0">
                <a:solidFill>
                  <a:srgbClr val="C00000"/>
                </a:solidFill>
                <a:latin typeface="Verdana"/>
                <a:cs typeface="Verdana"/>
              </a:rPr>
              <a:t>n</a:t>
            </a:r>
            <a:r>
              <a:rPr sz="1600" b="1" dirty="0">
                <a:solidFill>
                  <a:srgbClr val="C00000"/>
                </a:solidFill>
                <a:latin typeface="Verdana"/>
                <a:cs typeface="Verdana"/>
              </a:rPr>
              <a:t>d</a:t>
            </a:r>
            <a:r>
              <a:rPr sz="1600" b="1" spc="-10" dirty="0">
                <a:solidFill>
                  <a:srgbClr val="C00000"/>
                </a:solidFill>
                <a:latin typeface="Verdana"/>
                <a:cs typeface="Verdana"/>
              </a:rPr>
              <a:t>ere</a:t>
            </a:r>
            <a:r>
              <a:rPr sz="1600" b="1" spc="5" dirty="0">
                <a:solidFill>
                  <a:srgbClr val="C00000"/>
                </a:solidFill>
                <a:latin typeface="Verdana"/>
                <a:cs typeface="Verdana"/>
              </a:rPr>
              <a:t>d</a:t>
            </a:r>
            <a:endParaRPr sz="1600">
              <a:latin typeface="Verdana"/>
              <a:cs typeface="Verdana"/>
            </a:endParaRPr>
          </a:p>
          <a:p>
            <a:pPr marR="5080" algn="r">
              <a:lnSpc>
                <a:spcPct val="100000"/>
              </a:lnSpc>
              <a:spcBef>
                <a:spcPts val="750"/>
              </a:spcBef>
            </a:pPr>
            <a:r>
              <a:rPr sz="1600" i="1" spc="-5" dirty="0">
                <a:solidFill>
                  <a:srgbClr val="0E5393"/>
                </a:solidFill>
                <a:latin typeface="Verdana"/>
                <a:cs typeface="Verdana"/>
              </a:rPr>
              <a:t>to</a:t>
            </a:r>
            <a:r>
              <a:rPr sz="1600" i="1" spc="-85" dirty="0">
                <a:solidFill>
                  <a:srgbClr val="0E5393"/>
                </a:solidFill>
                <a:latin typeface="Verdana"/>
                <a:cs typeface="Verdana"/>
              </a:rPr>
              <a:t> </a:t>
            </a:r>
            <a:r>
              <a:rPr sz="1600" i="1" dirty="0">
                <a:solidFill>
                  <a:srgbClr val="0E5393"/>
                </a:solidFill>
                <a:latin typeface="Verdana"/>
                <a:cs typeface="Verdana"/>
              </a:rPr>
              <a:t>generate</a:t>
            </a:r>
            <a:endParaRPr sz="1600">
              <a:latin typeface="Verdana"/>
              <a:cs typeface="Verdana"/>
            </a:endParaRPr>
          </a:p>
          <a:p>
            <a:pPr marR="165735" algn="r">
              <a:lnSpc>
                <a:spcPct val="100000"/>
              </a:lnSpc>
            </a:pPr>
            <a:r>
              <a:rPr sz="1600" i="1" spc="-5" dirty="0">
                <a:solidFill>
                  <a:srgbClr val="0E5393"/>
                </a:solidFill>
                <a:latin typeface="Verdana"/>
                <a:cs typeface="Verdana"/>
              </a:rPr>
              <a:t>the</a:t>
            </a:r>
            <a:r>
              <a:rPr sz="1600" i="1" spc="-105" dirty="0">
                <a:solidFill>
                  <a:srgbClr val="0E5393"/>
                </a:solidFill>
                <a:latin typeface="Verdana"/>
                <a:cs typeface="Verdana"/>
              </a:rPr>
              <a:t> </a:t>
            </a:r>
            <a:r>
              <a:rPr sz="1600" i="1" dirty="0">
                <a:solidFill>
                  <a:srgbClr val="0E5393"/>
                </a:solidFill>
                <a:latin typeface="Verdana"/>
                <a:cs typeface="Verdana"/>
              </a:rPr>
              <a:t>image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6989064" y="6184391"/>
            <a:ext cx="627887" cy="39014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7039864" y="6212954"/>
            <a:ext cx="527685" cy="287655"/>
          </a:xfrm>
          <a:custGeom>
            <a:avLst/>
            <a:gdLst/>
            <a:ahLst/>
            <a:cxnLst/>
            <a:rect l="l" t="t" r="r" b="b"/>
            <a:pathLst>
              <a:path w="527684" h="287654">
                <a:moveTo>
                  <a:pt x="71881" y="0"/>
                </a:moveTo>
                <a:lnTo>
                  <a:pt x="0" y="0"/>
                </a:lnTo>
                <a:lnTo>
                  <a:pt x="0" y="125717"/>
                </a:lnTo>
                <a:lnTo>
                  <a:pt x="9876" y="174649"/>
                </a:lnTo>
                <a:lnTo>
                  <a:pt x="36814" y="214606"/>
                </a:lnTo>
                <a:lnTo>
                  <a:pt x="76777" y="241544"/>
                </a:lnTo>
                <a:lnTo>
                  <a:pt x="125729" y="251421"/>
                </a:lnTo>
                <a:lnTo>
                  <a:pt x="455675" y="251421"/>
                </a:lnTo>
                <a:lnTo>
                  <a:pt x="455675" y="287337"/>
                </a:lnTo>
                <a:lnTo>
                  <a:pt x="527557" y="215506"/>
                </a:lnTo>
                <a:lnTo>
                  <a:pt x="491617" y="179590"/>
                </a:lnTo>
                <a:lnTo>
                  <a:pt x="125729" y="179590"/>
                </a:lnTo>
                <a:lnTo>
                  <a:pt x="104778" y="175357"/>
                </a:lnTo>
                <a:lnTo>
                  <a:pt x="87661" y="163812"/>
                </a:lnTo>
                <a:lnTo>
                  <a:pt x="76116" y="146688"/>
                </a:lnTo>
                <a:lnTo>
                  <a:pt x="71881" y="125717"/>
                </a:lnTo>
                <a:lnTo>
                  <a:pt x="71881" y="0"/>
                </a:lnTo>
                <a:close/>
              </a:path>
              <a:path w="527684" h="287654">
                <a:moveTo>
                  <a:pt x="455675" y="143675"/>
                </a:moveTo>
                <a:lnTo>
                  <a:pt x="455675" y="179590"/>
                </a:lnTo>
                <a:lnTo>
                  <a:pt x="491617" y="179590"/>
                </a:lnTo>
                <a:lnTo>
                  <a:pt x="455675" y="143675"/>
                </a:lnTo>
                <a:close/>
              </a:path>
            </a:pathLst>
          </a:custGeom>
          <a:solidFill>
            <a:srgbClr val="12307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039864" y="6212954"/>
            <a:ext cx="527685" cy="287655"/>
          </a:xfrm>
          <a:custGeom>
            <a:avLst/>
            <a:gdLst/>
            <a:ahLst/>
            <a:cxnLst/>
            <a:rect l="l" t="t" r="r" b="b"/>
            <a:pathLst>
              <a:path w="527684" h="287654">
                <a:moveTo>
                  <a:pt x="0" y="0"/>
                </a:moveTo>
                <a:lnTo>
                  <a:pt x="0" y="125717"/>
                </a:lnTo>
                <a:lnTo>
                  <a:pt x="9876" y="174649"/>
                </a:lnTo>
                <a:lnTo>
                  <a:pt x="36814" y="214606"/>
                </a:lnTo>
                <a:lnTo>
                  <a:pt x="76777" y="241544"/>
                </a:lnTo>
                <a:lnTo>
                  <a:pt x="125729" y="251421"/>
                </a:lnTo>
                <a:lnTo>
                  <a:pt x="455675" y="251421"/>
                </a:lnTo>
                <a:lnTo>
                  <a:pt x="455675" y="287337"/>
                </a:lnTo>
                <a:lnTo>
                  <a:pt x="527557" y="215506"/>
                </a:lnTo>
                <a:lnTo>
                  <a:pt x="455675" y="143675"/>
                </a:lnTo>
                <a:lnTo>
                  <a:pt x="455675" y="179590"/>
                </a:lnTo>
                <a:lnTo>
                  <a:pt x="125729" y="179590"/>
                </a:lnTo>
                <a:lnTo>
                  <a:pt x="104778" y="175357"/>
                </a:lnTo>
                <a:lnTo>
                  <a:pt x="87661" y="163812"/>
                </a:lnTo>
                <a:lnTo>
                  <a:pt x="76116" y="146688"/>
                </a:lnTo>
                <a:lnTo>
                  <a:pt x="71881" y="125717"/>
                </a:lnTo>
                <a:lnTo>
                  <a:pt x="71881" y="0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12307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8241199"/>
      </p:ext>
    </p:extLst>
  </p:cSld>
  <p:clrMapOvr>
    <a:masterClrMapping/>
  </p:clrMapOvr>
  <p:transition spd="slow">
    <p:pull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4212335" y="6641590"/>
            <a:ext cx="697991" cy="2164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279391" y="6669022"/>
            <a:ext cx="594360" cy="1889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262501" y="6669086"/>
            <a:ext cx="596900" cy="189230"/>
          </a:xfrm>
          <a:custGeom>
            <a:avLst/>
            <a:gdLst/>
            <a:ahLst/>
            <a:cxnLst/>
            <a:rect l="l" t="t" r="r" b="b"/>
            <a:pathLst>
              <a:path w="596900" h="189229">
                <a:moveTo>
                  <a:pt x="596900" y="188910"/>
                </a:moveTo>
                <a:lnTo>
                  <a:pt x="596900" y="0"/>
                </a:lnTo>
                <a:lnTo>
                  <a:pt x="0" y="0"/>
                </a:lnTo>
                <a:lnTo>
                  <a:pt x="0" y="188910"/>
                </a:lnTo>
                <a:lnTo>
                  <a:pt x="596900" y="188910"/>
                </a:lnTo>
                <a:close/>
              </a:path>
            </a:pathLst>
          </a:custGeom>
          <a:solidFill>
            <a:srgbClr val="12307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262501" y="6669086"/>
            <a:ext cx="596900" cy="189230"/>
          </a:xfrm>
          <a:custGeom>
            <a:avLst/>
            <a:gdLst/>
            <a:ahLst/>
            <a:cxnLst/>
            <a:rect l="l" t="t" r="r" b="b"/>
            <a:pathLst>
              <a:path w="596900" h="189229">
                <a:moveTo>
                  <a:pt x="596900" y="188910"/>
                </a:moveTo>
                <a:lnTo>
                  <a:pt x="596900" y="0"/>
                </a:lnTo>
                <a:lnTo>
                  <a:pt x="0" y="0"/>
                </a:lnTo>
                <a:lnTo>
                  <a:pt x="0" y="188910"/>
                </a:lnTo>
              </a:path>
            </a:pathLst>
          </a:custGeom>
          <a:ln w="9525">
            <a:solidFill>
              <a:srgbClr val="12307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81483" y="1296542"/>
            <a:ext cx="442976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5" dirty="0">
                <a:solidFill>
                  <a:srgbClr val="0E5393"/>
                </a:solidFill>
              </a:rPr>
              <a:t>The </a:t>
            </a:r>
            <a:r>
              <a:rPr sz="2000" spc="-10" dirty="0">
                <a:solidFill>
                  <a:srgbClr val="0E5393"/>
                </a:solidFill>
              </a:rPr>
              <a:t>essence </a:t>
            </a:r>
            <a:r>
              <a:rPr sz="2000" spc="-5" dirty="0">
                <a:solidFill>
                  <a:srgbClr val="0E5393"/>
                </a:solidFill>
              </a:rPr>
              <a:t>of </a:t>
            </a:r>
            <a:r>
              <a:rPr sz="2000" spc="-10" dirty="0">
                <a:solidFill>
                  <a:srgbClr val="0E5393"/>
                </a:solidFill>
              </a:rPr>
              <a:t>visual</a:t>
            </a:r>
            <a:r>
              <a:rPr sz="2000" spc="95" dirty="0">
                <a:solidFill>
                  <a:srgbClr val="0E5393"/>
                </a:solidFill>
              </a:rPr>
              <a:t> </a:t>
            </a:r>
            <a:r>
              <a:rPr sz="2000" spc="-10" dirty="0">
                <a:solidFill>
                  <a:srgbClr val="0E5393"/>
                </a:solidFill>
              </a:rPr>
              <a:t>analytics</a:t>
            </a:r>
            <a:endParaRPr sz="2000"/>
          </a:p>
        </p:txBody>
      </p:sp>
      <p:sp>
        <p:nvSpPr>
          <p:cNvPr id="8" name="object 8"/>
          <p:cNvSpPr txBox="1"/>
          <p:nvPr/>
        </p:nvSpPr>
        <p:spPr>
          <a:xfrm>
            <a:off x="192430" y="1772920"/>
            <a:ext cx="8719185" cy="20358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358140">
              <a:lnSpc>
                <a:spcPct val="100000"/>
              </a:lnSpc>
            </a:pPr>
            <a:r>
              <a:rPr sz="2000" spc="-10" dirty="0">
                <a:solidFill>
                  <a:srgbClr val="0E5393"/>
                </a:solidFill>
                <a:latin typeface="Verdana"/>
                <a:cs typeface="Verdana"/>
              </a:rPr>
              <a:t>The </a:t>
            </a:r>
            <a:r>
              <a:rPr sz="2000" spc="-5" dirty="0">
                <a:solidFill>
                  <a:srgbClr val="0E5393"/>
                </a:solidFill>
                <a:latin typeface="Verdana"/>
                <a:cs typeface="Verdana"/>
              </a:rPr>
              <a:t>(</a:t>
            </a:r>
            <a:r>
              <a:rPr sz="2000" i="1" spc="-5" dirty="0">
                <a:solidFill>
                  <a:srgbClr val="0E5393"/>
                </a:solidFill>
                <a:latin typeface="Verdana"/>
                <a:cs typeface="Verdana"/>
              </a:rPr>
              <a:t>visual</a:t>
            </a:r>
            <a:r>
              <a:rPr sz="2000" spc="-5" dirty="0">
                <a:solidFill>
                  <a:srgbClr val="0E5393"/>
                </a:solidFill>
                <a:latin typeface="Verdana"/>
                <a:cs typeface="Verdana"/>
              </a:rPr>
              <a:t>) </a:t>
            </a:r>
            <a:r>
              <a:rPr sz="2000" dirty="0">
                <a:solidFill>
                  <a:srgbClr val="0E5393"/>
                </a:solidFill>
                <a:latin typeface="Verdana"/>
                <a:cs typeface="Verdana"/>
              </a:rPr>
              <a:t>analytics </a:t>
            </a:r>
            <a:r>
              <a:rPr sz="2000" spc="-15" dirty="0">
                <a:solidFill>
                  <a:srgbClr val="0E5393"/>
                </a:solidFill>
                <a:latin typeface="Verdana"/>
                <a:cs typeface="Verdana"/>
              </a:rPr>
              <a:t>process </a:t>
            </a:r>
            <a:r>
              <a:rPr sz="2000" spc="-10" dirty="0">
                <a:solidFill>
                  <a:srgbClr val="0E5393"/>
                </a:solidFill>
                <a:latin typeface="Verdana"/>
                <a:cs typeface="Verdana"/>
              </a:rPr>
              <a:t>can </a:t>
            </a:r>
            <a:r>
              <a:rPr sz="2000" spc="-5" dirty="0">
                <a:solidFill>
                  <a:srgbClr val="0E5393"/>
                </a:solidFill>
                <a:latin typeface="Verdana"/>
                <a:cs typeface="Verdana"/>
              </a:rPr>
              <a:t>be </a:t>
            </a:r>
            <a:r>
              <a:rPr sz="2000" spc="-15" dirty="0">
                <a:solidFill>
                  <a:srgbClr val="0E5393"/>
                </a:solidFill>
                <a:latin typeface="Verdana"/>
                <a:cs typeface="Verdana"/>
              </a:rPr>
              <a:t>seen </a:t>
            </a:r>
            <a:r>
              <a:rPr sz="2000" spc="-5" dirty="0">
                <a:solidFill>
                  <a:srgbClr val="0E5393"/>
                </a:solidFill>
                <a:latin typeface="Verdana"/>
                <a:cs typeface="Verdana"/>
              </a:rPr>
              <a:t>as the </a:t>
            </a:r>
            <a:r>
              <a:rPr sz="2000" dirty="0">
                <a:solidFill>
                  <a:srgbClr val="0E5393"/>
                </a:solidFill>
                <a:latin typeface="Verdana"/>
                <a:cs typeface="Verdana"/>
              </a:rPr>
              <a:t>combination </a:t>
            </a:r>
            <a:r>
              <a:rPr sz="2000" spc="-10" dirty="0">
                <a:solidFill>
                  <a:srgbClr val="0E5393"/>
                </a:solidFill>
                <a:latin typeface="Verdana"/>
                <a:cs typeface="Verdana"/>
              </a:rPr>
              <a:t>of  </a:t>
            </a:r>
            <a:r>
              <a:rPr sz="2000" spc="-5" dirty="0">
                <a:solidFill>
                  <a:srgbClr val="0E5393"/>
                </a:solidFill>
                <a:latin typeface="Verdana"/>
                <a:cs typeface="Verdana"/>
              </a:rPr>
              <a:t>two human </a:t>
            </a:r>
            <a:r>
              <a:rPr sz="2000" dirty="0">
                <a:solidFill>
                  <a:srgbClr val="0E5393"/>
                </a:solidFill>
                <a:latin typeface="Verdana"/>
                <a:cs typeface="Verdana"/>
              </a:rPr>
              <a:t>activities </a:t>
            </a:r>
            <a:r>
              <a:rPr sz="2000" spc="-5" dirty="0">
                <a:solidFill>
                  <a:srgbClr val="0E5393"/>
                </a:solidFill>
                <a:latin typeface="Verdana"/>
                <a:cs typeface="Verdana"/>
              </a:rPr>
              <a:t>that enable to </a:t>
            </a:r>
            <a:r>
              <a:rPr sz="2000" spc="-15" dirty="0">
                <a:solidFill>
                  <a:srgbClr val="0E5393"/>
                </a:solidFill>
                <a:latin typeface="Verdana"/>
                <a:cs typeface="Verdana"/>
              </a:rPr>
              <a:t>discovery </a:t>
            </a:r>
            <a:r>
              <a:rPr sz="2000" spc="-5" dirty="0">
                <a:solidFill>
                  <a:srgbClr val="0E5393"/>
                </a:solidFill>
                <a:latin typeface="Verdana"/>
                <a:cs typeface="Verdana"/>
              </a:rPr>
              <a:t>knowledge </a:t>
            </a:r>
            <a:r>
              <a:rPr sz="2000" spc="5" dirty="0">
                <a:solidFill>
                  <a:srgbClr val="0E5393"/>
                </a:solidFill>
                <a:latin typeface="Verdana"/>
                <a:cs typeface="Verdana"/>
              </a:rPr>
              <a:t>into </a:t>
            </a:r>
            <a:r>
              <a:rPr sz="2000" dirty="0">
                <a:solidFill>
                  <a:srgbClr val="0E5393"/>
                </a:solidFill>
                <a:latin typeface="Verdana"/>
                <a:cs typeface="Verdana"/>
              </a:rPr>
              <a:t>the  </a:t>
            </a:r>
            <a:r>
              <a:rPr sz="2000" spc="-5" dirty="0">
                <a:solidFill>
                  <a:srgbClr val="0E5393"/>
                </a:solidFill>
                <a:latin typeface="Verdana"/>
                <a:cs typeface="Verdana"/>
              </a:rPr>
              <a:t>world </a:t>
            </a:r>
            <a:r>
              <a:rPr sz="2000" spc="-10" dirty="0">
                <a:solidFill>
                  <a:srgbClr val="0E5393"/>
                </a:solidFill>
                <a:latin typeface="Verdana"/>
                <a:cs typeface="Verdana"/>
              </a:rPr>
              <a:t>complex </a:t>
            </a:r>
            <a:r>
              <a:rPr sz="2000" spc="-5" dirty="0">
                <a:solidFill>
                  <a:srgbClr val="0E5393"/>
                </a:solidFill>
                <a:latin typeface="Verdana"/>
                <a:cs typeface="Verdana"/>
              </a:rPr>
              <a:t>information </a:t>
            </a:r>
            <a:r>
              <a:rPr sz="2000" spc="-10" dirty="0">
                <a:solidFill>
                  <a:srgbClr val="0E5393"/>
                </a:solidFill>
                <a:latin typeface="Verdana"/>
                <a:cs typeface="Verdana"/>
              </a:rPr>
              <a:t>space: </a:t>
            </a:r>
            <a:r>
              <a:rPr sz="2000" i="1" u="heavy" spc="-5" dirty="0">
                <a:solidFill>
                  <a:srgbClr val="0E5393"/>
                </a:solidFill>
                <a:latin typeface="Verdana"/>
                <a:cs typeface="Verdana"/>
              </a:rPr>
              <a:t>to </a:t>
            </a:r>
            <a:r>
              <a:rPr sz="2000" i="1" u="heavy" spc="-15" dirty="0">
                <a:solidFill>
                  <a:srgbClr val="0E5393"/>
                </a:solidFill>
                <a:latin typeface="Verdana"/>
                <a:cs typeface="Verdana"/>
              </a:rPr>
              <a:t>see </a:t>
            </a:r>
            <a:r>
              <a:rPr sz="2000" i="1" spc="-5" dirty="0">
                <a:solidFill>
                  <a:srgbClr val="0E5393"/>
                </a:solidFill>
                <a:latin typeface="Verdana"/>
                <a:cs typeface="Verdana"/>
              </a:rPr>
              <a:t>and </a:t>
            </a:r>
            <a:r>
              <a:rPr sz="2000" i="1" u="heavy" spc="-5" dirty="0">
                <a:solidFill>
                  <a:srgbClr val="0E5393"/>
                </a:solidFill>
                <a:latin typeface="Verdana"/>
                <a:cs typeface="Verdana"/>
              </a:rPr>
              <a:t>to</a:t>
            </a:r>
            <a:r>
              <a:rPr sz="2000" i="1" u="heavy" spc="135" dirty="0">
                <a:solidFill>
                  <a:srgbClr val="0E5393"/>
                </a:solidFill>
                <a:latin typeface="Verdana"/>
                <a:cs typeface="Verdana"/>
              </a:rPr>
              <a:t> </a:t>
            </a:r>
            <a:r>
              <a:rPr sz="2000" i="1" u="heavy" dirty="0">
                <a:solidFill>
                  <a:srgbClr val="0E5393"/>
                </a:solidFill>
                <a:latin typeface="Verdana"/>
                <a:cs typeface="Verdana"/>
              </a:rPr>
              <a:t>think</a:t>
            </a:r>
            <a:endParaRPr sz="20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9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000" b="1" spc="-10" dirty="0">
                <a:solidFill>
                  <a:srgbClr val="C00000"/>
                </a:solidFill>
                <a:latin typeface="Verdana"/>
                <a:cs typeface="Verdana"/>
              </a:rPr>
              <a:t>“Discovery consists </a:t>
            </a:r>
            <a:r>
              <a:rPr sz="2000" b="1" spc="-5" dirty="0">
                <a:solidFill>
                  <a:srgbClr val="C00000"/>
                </a:solidFill>
                <a:latin typeface="Verdana"/>
                <a:cs typeface="Verdana"/>
              </a:rPr>
              <a:t>of </a:t>
            </a:r>
            <a:r>
              <a:rPr sz="2000" b="1" spc="-15" dirty="0">
                <a:solidFill>
                  <a:srgbClr val="0E5393"/>
                </a:solidFill>
                <a:latin typeface="Verdana"/>
                <a:cs typeface="Verdana"/>
              </a:rPr>
              <a:t>seeing </a:t>
            </a:r>
            <a:r>
              <a:rPr sz="2000" b="1" spc="-15" dirty="0">
                <a:solidFill>
                  <a:srgbClr val="C00000"/>
                </a:solidFill>
                <a:latin typeface="Verdana"/>
                <a:cs typeface="Verdana"/>
              </a:rPr>
              <a:t>what </a:t>
            </a:r>
            <a:r>
              <a:rPr sz="2000" b="1" spc="-10" dirty="0">
                <a:solidFill>
                  <a:srgbClr val="C00000"/>
                </a:solidFill>
                <a:latin typeface="Verdana"/>
                <a:cs typeface="Verdana"/>
              </a:rPr>
              <a:t>everybody </a:t>
            </a:r>
            <a:r>
              <a:rPr sz="2000" b="1" spc="-15" dirty="0">
                <a:solidFill>
                  <a:srgbClr val="C00000"/>
                </a:solidFill>
                <a:latin typeface="Verdana"/>
                <a:cs typeface="Verdana"/>
              </a:rPr>
              <a:t>has seen</a:t>
            </a:r>
            <a:r>
              <a:rPr sz="2000" b="1" spc="484" dirty="0">
                <a:solidFill>
                  <a:srgbClr val="C00000"/>
                </a:solidFill>
                <a:latin typeface="Verdana"/>
                <a:cs typeface="Verdana"/>
              </a:rPr>
              <a:t> </a:t>
            </a:r>
            <a:r>
              <a:rPr sz="2000" b="1" spc="-15" dirty="0">
                <a:solidFill>
                  <a:srgbClr val="C00000"/>
                </a:solidFill>
                <a:latin typeface="Verdana"/>
                <a:cs typeface="Verdana"/>
              </a:rPr>
              <a:t>and</a:t>
            </a:r>
            <a:endParaRPr sz="2000">
              <a:latin typeface="Verdana"/>
              <a:cs typeface="Verdana"/>
            </a:endParaRPr>
          </a:p>
          <a:p>
            <a:pPr marL="12700">
              <a:lnSpc>
                <a:spcPts val="2215"/>
              </a:lnSpc>
            </a:pPr>
            <a:r>
              <a:rPr sz="2000" b="1" spc="-10" dirty="0">
                <a:solidFill>
                  <a:srgbClr val="0E5393"/>
                </a:solidFill>
                <a:latin typeface="Verdana"/>
                <a:cs typeface="Verdana"/>
              </a:rPr>
              <a:t>thinking </a:t>
            </a:r>
            <a:r>
              <a:rPr sz="2000" b="1" spc="-15" dirty="0">
                <a:solidFill>
                  <a:srgbClr val="C00000"/>
                </a:solidFill>
                <a:latin typeface="Verdana"/>
                <a:cs typeface="Verdana"/>
              </a:rPr>
              <a:t>what </a:t>
            </a:r>
            <a:r>
              <a:rPr sz="2000" b="1" spc="-10" dirty="0">
                <a:solidFill>
                  <a:srgbClr val="C00000"/>
                </a:solidFill>
                <a:latin typeface="Verdana"/>
                <a:cs typeface="Verdana"/>
              </a:rPr>
              <a:t>nobody </a:t>
            </a:r>
            <a:r>
              <a:rPr sz="2000" b="1" spc="-15" dirty="0">
                <a:solidFill>
                  <a:srgbClr val="C00000"/>
                </a:solidFill>
                <a:latin typeface="Verdana"/>
                <a:cs typeface="Verdana"/>
              </a:rPr>
              <a:t>has</a:t>
            </a:r>
            <a:r>
              <a:rPr sz="2000" b="1" spc="200" dirty="0">
                <a:solidFill>
                  <a:srgbClr val="C00000"/>
                </a:solidFill>
                <a:latin typeface="Verdana"/>
                <a:cs typeface="Verdana"/>
              </a:rPr>
              <a:t> </a:t>
            </a:r>
            <a:r>
              <a:rPr sz="2000" b="1" spc="-10" dirty="0">
                <a:solidFill>
                  <a:srgbClr val="C00000"/>
                </a:solidFill>
                <a:latin typeface="Verdana"/>
                <a:cs typeface="Verdana"/>
              </a:rPr>
              <a:t>thought.”</a:t>
            </a:r>
            <a:endParaRPr sz="2000">
              <a:latin typeface="Verdana"/>
              <a:cs typeface="Verdana"/>
            </a:endParaRPr>
          </a:p>
          <a:p>
            <a:pPr marR="5080" algn="r">
              <a:lnSpc>
                <a:spcPts val="1855"/>
              </a:lnSpc>
            </a:pPr>
            <a:r>
              <a:rPr sz="1700" i="1" spc="-5" dirty="0">
                <a:solidFill>
                  <a:srgbClr val="375F92"/>
                </a:solidFill>
                <a:latin typeface="Garamond"/>
                <a:cs typeface="Garamond"/>
              </a:rPr>
              <a:t>(A.</a:t>
            </a:r>
            <a:r>
              <a:rPr sz="1700" i="1" spc="-40" dirty="0">
                <a:solidFill>
                  <a:srgbClr val="375F92"/>
                </a:solidFill>
                <a:latin typeface="Garamond"/>
                <a:cs typeface="Garamond"/>
              </a:rPr>
              <a:t> </a:t>
            </a:r>
            <a:r>
              <a:rPr sz="1700" i="1" spc="455" dirty="0">
                <a:solidFill>
                  <a:srgbClr val="375F92"/>
                </a:solidFill>
                <a:latin typeface="Garamond"/>
                <a:cs typeface="Garamond"/>
              </a:rPr>
              <a:t>von</a:t>
            </a:r>
            <a:r>
              <a:rPr sz="1700" i="1" spc="-60" dirty="0">
                <a:solidFill>
                  <a:srgbClr val="375F92"/>
                </a:solidFill>
                <a:latin typeface="Garamond"/>
                <a:cs typeface="Garamond"/>
              </a:rPr>
              <a:t> </a:t>
            </a:r>
            <a:r>
              <a:rPr sz="1700" i="1" spc="315" dirty="0">
                <a:solidFill>
                  <a:srgbClr val="375F92"/>
                </a:solidFill>
                <a:latin typeface="Garamond"/>
                <a:cs typeface="Garamond"/>
              </a:rPr>
              <a:t>Szent-Gyorgyi</a:t>
            </a:r>
            <a:r>
              <a:rPr sz="1700" i="1" spc="-55" dirty="0">
                <a:solidFill>
                  <a:srgbClr val="375F92"/>
                </a:solidFill>
                <a:latin typeface="Garamond"/>
                <a:cs typeface="Garamond"/>
              </a:rPr>
              <a:t> </a:t>
            </a:r>
            <a:r>
              <a:rPr sz="1700" i="1" spc="45" dirty="0">
                <a:solidFill>
                  <a:srgbClr val="375F92"/>
                </a:solidFill>
                <a:latin typeface="Garamond"/>
                <a:cs typeface="Garamond"/>
              </a:rPr>
              <a:t>)</a:t>
            </a:r>
            <a:endParaRPr sz="1700">
              <a:latin typeface="Garamond"/>
              <a:cs typeface="Garamond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538152" y="3991546"/>
            <a:ext cx="2901823" cy="166792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313432" y="4422647"/>
            <a:ext cx="630936" cy="70103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543301" y="4834763"/>
            <a:ext cx="169545" cy="214629"/>
          </a:xfrm>
          <a:custGeom>
            <a:avLst/>
            <a:gdLst/>
            <a:ahLst/>
            <a:cxnLst/>
            <a:rect l="l" t="t" r="r" b="b"/>
            <a:pathLst>
              <a:path w="169544" h="214629">
                <a:moveTo>
                  <a:pt x="169545" y="0"/>
                </a:moveTo>
                <a:lnTo>
                  <a:pt x="0" y="0"/>
                </a:lnTo>
                <a:lnTo>
                  <a:pt x="0" y="214503"/>
                </a:lnTo>
                <a:lnTo>
                  <a:pt x="169545" y="214503"/>
                </a:lnTo>
                <a:lnTo>
                  <a:pt x="169545" y="0"/>
                </a:lnTo>
                <a:close/>
              </a:path>
            </a:pathLst>
          </a:custGeom>
          <a:solidFill>
            <a:srgbClr val="12307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363216" y="4665217"/>
            <a:ext cx="530225" cy="169545"/>
          </a:xfrm>
          <a:custGeom>
            <a:avLst/>
            <a:gdLst/>
            <a:ahLst/>
            <a:cxnLst/>
            <a:rect l="l" t="t" r="r" b="b"/>
            <a:pathLst>
              <a:path w="530225" h="169545">
                <a:moveTo>
                  <a:pt x="529716" y="0"/>
                </a:moveTo>
                <a:lnTo>
                  <a:pt x="0" y="0"/>
                </a:lnTo>
                <a:lnTo>
                  <a:pt x="0" y="169544"/>
                </a:lnTo>
                <a:lnTo>
                  <a:pt x="529716" y="169544"/>
                </a:lnTo>
                <a:lnTo>
                  <a:pt x="529716" y="0"/>
                </a:lnTo>
                <a:close/>
              </a:path>
            </a:pathLst>
          </a:custGeom>
          <a:solidFill>
            <a:srgbClr val="12307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543301" y="4450715"/>
            <a:ext cx="169545" cy="214629"/>
          </a:xfrm>
          <a:custGeom>
            <a:avLst/>
            <a:gdLst/>
            <a:ahLst/>
            <a:cxnLst/>
            <a:rect l="l" t="t" r="r" b="b"/>
            <a:pathLst>
              <a:path w="169544" h="214629">
                <a:moveTo>
                  <a:pt x="169545" y="0"/>
                </a:moveTo>
                <a:lnTo>
                  <a:pt x="0" y="0"/>
                </a:lnTo>
                <a:lnTo>
                  <a:pt x="0" y="214503"/>
                </a:lnTo>
                <a:lnTo>
                  <a:pt x="169545" y="214503"/>
                </a:lnTo>
                <a:lnTo>
                  <a:pt x="169545" y="0"/>
                </a:lnTo>
                <a:close/>
              </a:path>
            </a:pathLst>
          </a:custGeom>
          <a:solidFill>
            <a:srgbClr val="12307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363216" y="4450715"/>
            <a:ext cx="530225" cy="598805"/>
          </a:xfrm>
          <a:custGeom>
            <a:avLst/>
            <a:gdLst/>
            <a:ahLst/>
            <a:cxnLst/>
            <a:rect l="l" t="t" r="r" b="b"/>
            <a:pathLst>
              <a:path w="530225" h="598804">
                <a:moveTo>
                  <a:pt x="0" y="214503"/>
                </a:moveTo>
                <a:lnTo>
                  <a:pt x="180085" y="214503"/>
                </a:lnTo>
                <a:lnTo>
                  <a:pt x="180085" y="0"/>
                </a:lnTo>
                <a:lnTo>
                  <a:pt x="349631" y="0"/>
                </a:lnTo>
                <a:lnTo>
                  <a:pt x="349631" y="214503"/>
                </a:lnTo>
                <a:lnTo>
                  <a:pt x="529716" y="214503"/>
                </a:lnTo>
                <a:lnTo>
                  <a:pt x="529716" y="384048"/>
                </a:lnTo>
                <a:lnTo>
                  <a:pt x="349631" y="384048"/>
                </a:lnTo>
                <a:lnTo>
                  <a:pt x="349631" y="598551"/>
                </a:lnTo>
                <a:lnTo>
                  <a:pt x="180085" y="598551"/>
                </a:lnTo>
                <a:lnTo>
                  <a:pt x="180085" y="384048"/>
                </a:lnTo>
                <a:lnTo>
                  <a:pt x="0" y="384048"/>
                </a:lnTo>
                <a:lnTo>
                  <a:pt x="0" y="214503"/>
                </a:lnTo>
                <a:close/>
              </a:path>
            </a:pathLst>
          </a:custGeom>
          <a:ln w="9525">
            <a:solidFill>
              <a:srgbClr val="12307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645152" y="4562855"/>
            <a:ext cx="646176" cy="39319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696205" y="4589653"/>
            <a:ext cx="544195" cy="116839"/>
          </a:xfrm>
          <a:custGeom>
            <a:avLst/>
            <a:gdLst/>
            <a:ahLst/>
            <a:cxnLst/>
            <a:rect l="l" t="t" r="r" b="b"/>
            <a:pathLst>
              <a:path w="544195" h="116839">
                <a:moveTo>
                  <a:pt x="543687" y="0"/>
                </a:moveTo>
                <a:lnTo>
                  <a:pt x="0" y="0"/>
                </a:lnTo>
                <a:lnTo>
                  <a:pt x="0" y="116840"/>
                </a:lnTo>
                <a:lnTo>
                  <a:pt x="543687" y="116840"/>
                </a:lnTo>
                <a:lnTo>
                  <a:pt x="543687" y="0"/>
                </a:lnTo>
                <a:close/>
              </a:path>
            </a:pathLst>
          </a:custGeom>
          <a:solidFill>
            <a:srgbClr val="12307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696205" y="4764913"/>
            <a:ext cx="544195" cy="116839"/>
          </a:xfrm>
          <a:custGeom>
            <a:avLst/>
            <a:gdLst/>
            <a:ahLst/>
            <a:cxnLst/>
            <a:rect l="l" t="t" r="r" b="b"/>
            <a:pathLst>
              <a:path w="544195" h="116839">
                <a:moveTo>
                  <a:pt x="543687" y="0"/>
                </a:moveTo>
                <a:lnTo>
                  <a:pt x="0" y="0"/>
                </a:lnTo>
                <a:lnTo>
                  <a:pt x="0" y="116839"/>
                </a:lnTo>
                <a:lnTo>
                  <a:pt x="543687" y="116839"/>
                </a:lnTo>
                <a:lnTo>
                  <a:pt x="543687" y="0"/>
                </a:lnTo>
                <a:close/>
              </a:path>
            </a:pathLst>
          </a:custGeom>
          <a:solidFill>
            <a:srgbClr val="12307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696205" y="4589653"/>
            <a:ext cx="544195" cy="116839"/>
          </a:xfrm>
          <a:custGeom>
            <a:avLst/>
            <a:gdLst/>
            <a:ahLst/>
            <a:cxnLst/>
            <a:rect l="l" t="t" r="r" b="b"/>
            <a:pathLst>
              <a:path w="544195" h="116839">
                <a:moveTo>
                  <a:pt x="0" y="0"/>
                </a:moveTo>
                <a:lnTo>
                  <a:pt x="543687" y="0"/>
                </a:lnTo>
                <a:lnTo>
                  <a:pt x="543687" y="116840"/>
                </a:lnTo>
                <a:lnTo>
                  <a:pt x="0" y="11684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12307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696205" y="4764913"/>
            <a:ext cx="544195" cy="116839"/>
          </a:xfrm>
          <a:custGeom>
            <a:avLst/>
            <a:gdLst/>
            <a:ahLst/>
            <a:cxnLst/>
            <a:rect l="l" t="t" r="r" b="b"/>
            <a:pathLst>
              <a:path w="544195" h="116839">
                <a:moveTo>
                  <a:pt x="0" y="0"/>
                </a:moveTo>
                <a:lnTo>
                  <a:pt x="543687" y="0"/>
                </a:lnTo>
                <a:lnTo>
                  <a:pt x="543687" y="116839"/>
                </a:lnTo>
                <a:lnTo>
                  <a:pt x="0" y="116839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12307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273040" y="4099559"/>
            <a:ext cx="3139440" cy="93268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614415" y="4645152"/>
            <a:ext cx="1383791" cy="28956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614159" y="4645152"/>
            <a:ext cx="1453896" cy="28956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684007" y="4645152"/>
            <a:ext cx="451103" cy="28956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809234" y="4444491"/>
            <a:ext cx="2057146" cy="22021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944880" y="5416296"/>
            <a:ext cx="1207008" cy="51511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13816" y="5690615"/>
            <a:ext cx="1472184" cy="51511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871727" y="5964935"/>
            <a:ext cx="1271016" cy="51511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831848" y="5964935"/>
            <a:ext cx="390144" cy="515112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946810" y="5490667"/>
            <a:ext cx="1104265" cy="838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635" algn="ctr">
              <a:lnSpc>
                <a:spcPct val="100000"/>
              </a:lnSpc>
            </a:pPr>
            <a:r>
              <a:rPr sz="1800" b="1" spc="-5" dirty="0">
                <a:solidFill>
                  <a:srgbClr val="3D6ED2"/>
                </a:solidFill>
                <a:latin typeface="Verdana"/>
                <a:cs typeface="Verdana"/>
              </a:rPr>
              <a:t>Static,  </a:t>
            </a:r>
            <a:r>
              <a:rPr sz="1800" b="1" spc="-10" dirty="0">
                <a:solidFill>
                  <a:srgbClr val="3D6ED2"/>
                </a:solidFill>
                <a:latin typeface="Verdana"/>
                <a:cs typeface="Verdana"/>
              </a:rPr>
              <a:t>r</a:t>
            </a:r>
            <a:r>
              <a:rPr sz="1800" b="1" dirty="0">
                <a:solidFill>
                  <a:srgbClr val="3D6ED2"/>
                </a:solidFill>
                <a:latin typeface="Verdana"/>
                <a:cs typeface="Verdana"/>
              </a:rPr>
              <a:t>a</a:t>
            </a:r>
            <a:r>
              <a:rPr sz="1800" b="1" spc="-10" dirty="0">
                <a:solidFill>
                  <a:srgbClr val="3D6ED2"/>
                </a:solidFill>
                <a:latin typeface="Verdana"/>
                <a:cs typeface="Verdana"/>
              </a:rPr>
              <a:t>t</a:t>
            </a:r>
            <a:r>
              <a:rPr sz="1800" b="1" spc="5" dirty="0">
                <a:solidFill>
                  <a:srgbClr val="3D6ED2"/>
                </a:solidFill>
                <a:latin typeface="Verdana"/>
                <a:cs typeface="Verdana"/>
              </a:rPr>
              <a:t>i</a:t>
            </a:r>
            <a:r>
              <a:rPr sz="1800" b="1" spc="-15" dirty="0">
                <a:solidFill>
                  <a:srgbClr val="3D6ED2"/>
                </a:solidFill>
                <a:latin typeface="Verdana"/>
                <a:cs typeface="Verdana"/>
              </a:rPr>
              <a:t>o</a:t>
            </a:r>
            <a:r>
              <a:rPr sz="1800" b="1" spc="-10" dirty="0">
                <a:solidFill>
                  <a:srgbClr val="3D6ED2"/>
                </a:solidFill>
                <a:latin typeface="Verdana"/>
                <a:cs typeface="Verdana"/>
              </a:rPr>
              <a:t>n</a:t>
            </a:r>
            <a:r>
              <a:rPr sz="1800" b="1" dirty="0">
                <a:solidFill>
                  <a:srgbClr val="3D6ED2"/>
                </a:solidFill>
                <a:latin typeface="Verdana"/>
                <a:cs typeface="Verdana"/>
              </a:rPr>
              <a:t>al,  </a:t>
            </a:r>
            <a:r>
              <a:rPr sz="1800" b="1" spc="-5" dirty="0">
                <a:solidFill>
                  <a:srgbClr val="3D6ED2"/>
                </a:solidFill>
                <a:latin typeface="Verdana"/>
                <a:cs typeface="Verdana"/>
              </a:rPr>
              <a:t>passive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2910839" y="5379720"/>
            <a:ext cx="1499615" cy="515112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099559" y="5379720"/>
            <a:ext cx="393191" cy="515112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2795016" y="5654040"/>
            <a:ext cx="1813559" cy="515112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2813304" y="5928359"/>
            <a:ext cx="1691640" cy="515112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4194047" y="5928359"/>
            <a:ext cx="390144" cy="515112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2928873" y="5453176"/>
            <a:ext cx="1445260" cy="838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635" algn="ctr">
              <a:lnSpc>
                <a:spcPct val="100000"/>
              </a:lnSpc>
            </a:pPr>
            <a:r>
              <a:rPr sz="1800" b="1" spc="-5" dirty="0">
                <a:solidFill>
                  <a:srgbClr val="EDB500"/>
                </a:solidFill>
                <a:latin typeface="Verdana"/>
                <a:cs typeface="Verdana"/>
              </a:rPr>
              <a:t>Dynamic,  </a:t>
            </a:r>
            <a:r>
              <a:rPr sz="1800" b="1" spc="5" dirty="0">
                <a:solidFill>
                  <a:srgbClr val="EDB500"/>
                </a:solidFill>
                <a:latin typeface="Verdana"/>
                <a:cs typeface="Verdana"/>
              </a:rPr>
              <a:t>i</a:t>
            </a:r>
            <a:r>
              <a:rPr sz="1800" b="1" spc="-10" dirty="0">
                <a:solidFill>
                  <a:srgbClr val="EDB500"/>
                </a:solidFill>
                <a:latin typeface="Verdana"/>
                <a:cs typeface="Verdana"/>
              </a:rPr>
              <a:t>n</a:t>
            </a:r>
            <a:r>
              <a:rPr sz="1800" b="1" spc="-15" dirty="0">
                <a:solidFill>
                  <a:srgbClr val="EDB500"/>
                </a:solidFill>
                <a:latin typeface="Verdana"/>
                <a:cs typeface="Verdana"/>
              </a:rPr>
              <a:t>s</a:t>
            </a:r>
            <a:r>
              <a:rPr sz="1800" b="1" dirty="0">
                <a:solidFill>
                  <a:srgbClr val="EDB500"/>
                </a:solidFill>
                <a:latin typeface="Verdana"/>
                <a:cs typeface="Verdana"/>
              </a:rPr>
              <a:t>ti</a:t>
            </a:r>
            <a:r>
              <a:rPr sz="1800" b="1" spc="-10" dirty="0">
                <a:solidFill>
                  <a:srgbClr val="EDB500"/>
                </a:solidFill>
                <a:latin typeface="Verdana"/>
                <a:cs typeface="Verdana"/>
              </a:rPr>
              <a:t>n</a:t>
            </a:r>
            <a:r>
              <a:rPr sz="1800" b="1" spc="-5" dirty="0">
                <a:solidFill>
                  <a:srgbClr val="EDB500"/>
                </a:solidFill>
                <a:latin typeface="Verdana"/>
                <a:cs typeface="Verdana"/>
              </a:rPr>
              <a:t>c</a:t>
            </a:r>
            <a:r>
              <a:rPr sz="1800" b="1" spc="-10" dirty="0">
                <a:solidFill>
                  <a:srgbClr val="EDB500"/>
                </a:solidFill>
                <a:latin typeface="Verdana"/>
                <a:cs typeface="Verdana"/>
              </a:rPr>
              <a:t>t</a:t>
            </a:r>
            <a:r>
              <a:rPr sz="1800" b="1" spc="5" dirty="0">
                <a:solidFill>
                  <a:srgbClr val="EDB500"/>
                </a:solidFill>
                <a:latin typeface="Verdana"/>
                <a:cs typeface="Verdana"/>
              </a:rPr>
              <a:t>i</a:t>
            </a:r>
            <a:r>
              <a:rPr sz="1800" b="1" dirty="0">
                <a:solidFill>
                  <a:srgbClr val="EDB500"/>
                </a:solidFill>
                <a:latin typeface="Verdana"/>
                <a:cs typeface="Verdana"/>
              </a:rPr>
              <a:t>v</a:t>
            </a:r>
            <a:r>
              <a:rPr sz="1800" b="1" spc="-5" dirty="0">
                <a:solidFill>
                  <a:srgbClr val="EDB500"/>
                </a:solidFill>
                <a:latin typeface="Verdana"/>
                <a:cs typeface="Verdana"/>
              </a:rPr>
              <a:t>e,  interactive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946505" y="3900042"/>
            <a:ext cx="1099477" cy="1567307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3098419" y="3887851"/>
            <a:ext cx="1125372" cy="1579499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>
            <a:spLocks noGrp="1"/>
          </p:cNvSpPr>
          <p:nvPr>
            <p:ph type="ftr" sz="quarter" idx="5"/>
          </p:nvPr>
        </p:nvSpPr>
        <p:spPr>
          <a:xfrm>
            <a:off x="4364863" y="6704921"/>
            <a:ext cx="392429" cy="1333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700" b="0" i="1" kern="1200">
                <a:solidFill>
                  <a:schemeClr val="bg1"/>
                </a:solidFill>
                <a:latin typeface="Verdana"/>
                <a:ea typeface="+mn-ea"/>
                <a:cs typeface="Verdana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15"/>
              <a:t>Eur</a:t>
            </a:r>
            <a:r>
              <a:rPr lang="en-US"/>
              <a:t>o</a:t>
            </a:r>
            <a:r>
              <a:rPr lang="en-US" spc="-10"/>
              <a:t>s</a:t>
            </a:r>
            <a:r>
              <a:rPr lang="en-US" spc="-20"/>
              <a:t>ta</a:t>
            </a:r>
            <a:r>
              <a:rPr lang="en-US" spc="-5"/>
              <a:t>t</a:t>
            </a:r>
            <a:endParaRPr spc="-5" dirty="0"/>
          </a:p>
        </p:txBody>
      </p:sp>
    </p:spTree>
    <p:extLst>
      <p:ext uri="{BB962C8B-B14F-4D97-AF65-F5344CB8AC3E}">
        <p14:creationId xmlns:p14="http://schemas.microsoft.com/office/powerpoint/2010/main" val="1533905599"/>
      </p:ext>
    </p:extLst>
  </p:cSld>
  <p:clrMapOvr>
    <a:masterClrMapping/>
  </p:clrMapOvr>
  <p:transition spd="slow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dirty="0"/>
              <a:t>Senses</a:t>
            </a:r>
          </a:p>
        </p:txBody>
      </p:sp>
      <p:sp>
        <p:nvSpPr>
          <p:cNvPr id="22533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9pPr>
          </a:lstStyle>
          <a:p>
            <a:fld id="{26165CF8-88F9-4D07-AE00-7A5B76F22A5D}" type="slidenum">
              <a:rPr lang="en-GB" sz="1400" smtClean="0"/>
              <a:pPr/>
              <a:t>6</a:t>
            </a:fld>
            <a:endParaRPr lang="en-GB" sz="1400"/>
          </a:p>
        </p:txBody>
      </p:sp>
      <p:sp>
        <p:nvSpPr>
          <p:cNvPr id="22531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685800" y="1428750"/>
            <a:ext cx="3810000" cy="466725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GB"/>
              <a:t>      Human</a:t>
            </a:r>
          </a:p>
          <a:p>
            <a:pPr eaLnBrk="1" hangingPunct="1">
              <a:buFontTx/>
              <a:buNone/>
            </a:pPr>
            <a:endParaRPr lang="en-GB"/>
          </a:p>
          <a:p>
            <a:pPr lvl="1" eaLnBrk="1" hangingPunct="1"/>
            <a:r>
              <a:rPr lang="en-GB"/>
              <a:t>Vision</a:t>
            </a:r>
          </a:p>
          <a:p>
            <a:pPr lvl="1" eaLnBrk="1" hangingPunct="1"/>
            <a:r>
              <a:rPr lang="en-GB"/>
              <a:t>Hearing </a:t>
            </a:r>
          </a:p>
          <a:p>
            <a:pPr lvl="1" eaLnBrk="1" hangingPunct="1"/>
            <a:r>
              <a:rPr lang="en-GB"/>
              <a:t>Smell</a:t>
            </a:r>
          </a:p>
          <a:p>
            <a:pPr lvl="1" eaLnBrk="1" hangingPunct="1"/>
            <a:r>
              <a:rPr lang="en-GB"/>
              <a:t>Taste </a:t>
            </a:r>
          </a:p>
          <a:p>
            <a:pPr lvl="1" eaLnBrk="1" hangingPunct="1"/>
            <a:r>
              <a:rPr lang="en-GB"/>
              <a:t>Touch</a:t>
            </a:r>
          </a:p>
          <a:p>
            <a:pPr lvl="1" eaLnBrk="1" hangingPunct="1"/>
            <a:r>
              <a:rPr lang="en-GB"/>
              <a:t>Kinaesthetic / </a:t>
            </a:r>
            <a:r>
              <a:rPr lang="en-NZ"/>
              <a:t>proprioception </a:t>
            </a:r>
            <a:endParaRPr lang="en-GB"/>
          </a:p>
          <a:p>
            <a:pPr eaLnBrk="1" hangingPunct="1"/>
            <a:endParaRPr lang="en-GB"/>
          </a:p>
        </p:txBody>
      </p:sp>
      <p:sp>
        <p:nvSpPr>
          <p:cNvPr id="22532" name="Content Placeholder 8"/>
          <p:cNvSpPr>
            <a:spLocks noGrp="1"/>
          </p:cNvSpPr>
          <p:nvPr>
            <p:ph sz="quarter" idx="2"/>
          </p:nvPr>
        </p:nvSpPr>
        <p:spPr>
          <a:xfrm>
            <a:off x="4427984" y="692696"/>
            <a:ext cx="4100512" cy="49530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sz="36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Computer devices</a:t>
            </a:r>
          </a:p>
          <a:p>
            <a:pPr eaLnBrk="1" hangingPunct="1">
              <a:buFontTx/>
              <a:buNone/>
            </a:pPr>
            <a:r>
              <a:rPr lang="en-US" dirty="0"/>
              <a:t>Input            output</a:t>
            </a:r>
            <a:endParaRPr lang="en-NZ" dirty="0"/>
          </a:p>
        </p:txBody>
      </p:sp>
    </p:spTree>
  </p:cSld>
  <p:clrMapOvr>
    <a:masterClrMapping/>
  </p:clrMapOvr>
  <p:transition spd="slow">
    <p:pull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4212335" y="6641590"/>
            <a:ext cx="697991" cy="2164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279391" y="6669022"/>
            <a:ext cx="594360" cy="1889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262501" y="6669086"/>
            <a:ext cx="596900" cy="189230"/>
          </a:xfrm>
          <a:custGeom>
            <a:avLst/>
            <a:gdLst/>
            <a:ahLst/>
            <a:cxnLst/>
            <a:rect l="l" t="t" r="r" b="b"/>
            <a:pathLst>
              <a:path w="596900" h="189229">
                <a:moveTo>
                  <a:pt x="596900" y="188910"/>
                </a:moveTo>
                <a:lnTo>
                  <a:pt x="596900" y="0"/>
                </a:lnTo>
                <a:lnTo>
                  <a:pt x="0" y="0"/>
                </a:lnTo>
                <a:lnTo>
                  <a:pt x="0" y="188910"/>
                </a:lnTo>
                <a:lnTo>
                  <a:pt x="596900" y="188910"/>
                </a:lnTo>
                <a:close/>
              </a:path>
            </a:pathLst>
          </a:custGeom>
          <a:solidFill>
            <a:srgbClr val="12307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262501" y="6669086"/>
            <a:ext cx="596900" cy="189230"/>
          </a:xfrm>
          <a:custGeom>
            <a:avLst/>
            <a:gdLst/>
            <a:ahLst/>
            <a:cxnLst/>
            <a:rect l="l" t="t" r="r" b="b"/>
            <a:pathLst>
              <a:path w="596900" h="189229">
                <a:moveTo>
                  <a:pt x="596900" y="188910"/>
                </a:moveTo>
                <a:lnTo>
                  <a:pt x="596900" y="0"/>
                </a:lnTo>
                <a:lnTo>
                  <a:pt x="0" y="0"/>
                </a:lnTo>
                <a:lnTo>
                  <a:pt x="0" y="188910"/>
                </a:lnTo>
              </a:path>
            </a:pathLst>
          </a:custGeom>
          <a:ln w="9525">
            <a:solidFill>
              <a:srgbClr val="12307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331640" y="476672"/>
            <a:ext cx="6264696" cy="923330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>
                <a:solidFill>
                  <a:srgbClr val="0E5393"/>
                </a:solidFill>
              </a:rPr>
              <a:t>Goals underlying visual</a:t>
            </a:r>
            <a:r>
              <a:rPr spc="280" dirty="0">
                <a:solidFill>
                  <a:srgbClr val="0E5393"/>
                </a:solidFill>
              </a:rPr>
              <a:t> </a:t>
            </a:r>
            <a:r>
              <a:rPr spc="-15" dirty="0">
                <a:solidFill>
                  <a:srgbClr val="0E5393"/>
                </a:solidFill>
              </a:rPr>
              <a:t>analytics</a:t>
            </a:r>
            <a:endParaRPr dirty="0"/>
          </a:p>
        </p:txBody>
      </p:sp>
      <p:sp>
        <p:nvSpPr>
          <p:cNvPr id="8" name="object 8"/>
          <p:cNvSpPr txBox="1"/>
          <p:nvPr/>
        </p:nvSpPr>
        <p:spPr>
          <a:xfrm>
            <a:off x="329590" y="1888235"/>
            <a:ext cx="8251825" cy="4178300"/>
          </a:xfrm>
          <a:prstGeom prst="rect">
            <a:avLst/>
          </a:prstGeom>
          <a:pattFill prst="pct25">
            <a:fgClr>
              <a:schemeClr val="accent1"/>
            </a:fgClr>
            <a:bgClr>
              <a:schemeClr val="bg1"/>
            </a:bgClr>
          </a:pattFill>
        </p:spPr>
        <p:txBody>
          <a:bodyPr vert="horz" wrap="square" lIns="0" tIns="0" rIns="0" bIns="0" rtlCol="0">
            <a:spAutoFit/>
          </a:bodyPr>
          <a:lstStyle/>
          <a:p>
            <a:pPr marL="12700" marR="528955">
              <a:lnSpc>
                <a:spcPct val="100000"/>
              </a:lnSpc>
            </a:pPr>
            <a:r>
              <a:rPr sz="2400" dirty="0">
                <a:solidFill>
                  <a:srgbClr val="0E5393"/>
                </a:solidFill>
                <a:latin typeface="Verdana"/>
                <a:cs typeface="Verdana"/>
              </a:rPr>
              <a:t>The goal of </a:t>
            </a:r>
            <a:r>
              <a:rPr sz="2400" spc="-5" dirty="0">
                <a:solidFill>
                  <a:srgbClr val="0E5393"/>
                </a:solidFill>
                <a:latin typeface="Verdana"/>
                <a:cs typeface="Verdana"/>
              </a:rPr>
              <a:t>visual </a:t>
            </a:r>
            <a:r>
              <a:rPr sz="2400" spc="-10" dirty="0">
                <a:solidFill>
                  <a:srgbClr val="0E5393"/>
                </a:solidFill>
                <a:latin typeface="Verdana"/>
                <a:cs typeface="Verdana"/>
              </a:rPr>
              <a:t>analytics is </a:t>
            </a:r>
            <a:r>
              <a:rPr sz="2400" spc="-5" dirty="0">
                <a:solidFill>
                  <a:srgbClr val="0E5393"/>
                </a:solidFill>
                <a:latin typeface="Verdana"/>
                <a:cs typeface="Verdana"/>
              </a:rPr>
              <a:t>the creation </a:t>
            </a:r>
            <a:r>
              <a:rPr sz="2400" dirty="0">
                <a:solidFill>
                  <a:srgbClr val="0E5393"/>
                </a:solidFill>
                <a:latin typeface="Verdana"/>
                <a:cs typeface="Verdana"/>
              </a:rPr>
              <a:t>of </a:t>
            </a:r>
            <a:r>
              <a:rPr sz="2400" spc="-5" dirty="0">
                <a:solidFill>
                  <a:srgbClr val="0E5393"/>
                </a:solidFill>
                <a:latin typeface="Verdana"/>
                <a:cs typeface="Verdana"/>
              </a:rPr>
              <a:t>tools  </a:t>
            </a:r>
            <a:r>
              <a:rPr sz="2400" dirty="0">
                <a:solidFill>
                  <a:srgbClr val="0E5393"/>
                </a:solidFill>
                <a:latin typeface="Verdana"/>
                <a:cs typeface="Verdana"/>
              </a:rPr>
              <a:t>and </a:t>
            </a:r>
            <a:r>
              <a:rPr sz="2400" spc="-5" dirty="0">
                <a:solidFill>
                  <a:srgbClr val="0E5393"/>
                </a:solidFill>
                <a:latin typeface="Verdana"/>
                <a:cs typeface="Verdana"/>
              </a:rPr>
              <a:t>techniques to enable people</a:t>
            </a:r>
            <a:r>
              <a:rPr sz="2400" spc="75" dirty="0">
                <a:solidFill>
                  <a:srgbClr val="0E5393"/>
                </a:solidFill>
                <a:latin typeface="Verdana"/>
                <a:cs typeface="Verdana"/>
              </a:rPr>
              <a:t> </a:t>
            </a:r>
            <a:r>
              <a:rPr sz="2400" spc="-5" dirty="0">
                <a:solidFill>
                  <a:srgbClr val="0E5393"/>
                </a:solidFill>
                <a:latin typeface="Verdana"/>
                <a:cs typeface="Verdana"/>
              </a:rPr>
              <a:t>to:</a:t>
            </a:r>
            <a:endParaRPr sz="2400" dirty="0">
              <a:latin typeface="Verdana"/>
              <a:cs typeface="Verdana"/>
            </a:endParaRPr>
          </a:p>
          <a:p>
            <a:pPr marL="356870" marR="8890" indent="-344170">
              <a:lnSpc>
                <a:spcPct val="100000"/>
              </a:lnSpc>
              <a:spcBef>
                <a:spcPts val="575"/>
              </a:spcBef>
              <a:buClr>
                <a:srgbClr val="0E5393"/>
              </a:buClr>
              <a:buFont typeface="Arial"/>
              <a:buChar char="•"/>
              <a:tabLst>
                <a:tab pos="356870" algn="l"/>
                <a:tab pos="357505" algn="l"/>
              </a:tabLst>
            </a:pPr>
            <a:r>
              <a:rPr sz="2400" b="1" spc="-5" dirty="0">
                <a:solidFill>
                  <a:srgbClr val="C00000"/>
                </a:solidFill>
                <a:latin typeface="Verdana"/>
                <a:cs typeface="Verdana"/>
              </a:rPr>
              <a:t>Synthesize </a:t>
            </a:r>
            <a:r>
              <a:rPr sz="2400" spc="-5" dirty="0">
                <a:solidFill>
                  <a:srgbClr val="0E5393"/>
                </a:solidFill>
                <a:latin typeface="Verdana"/>
                <a:cs typeface="Verdana"/>
              </a:rPr>
              <a:t>information and derive </a:t>
            </a:r>
            <a:r>
              <a:rPr sz="2400" spc="-10" dirty="0">
                <a:solidFill>
                  <a:srgbClr val="0E5393"/>
                </a:solidFill>
                <a:latin typeface="Verdana"/>
                <a:cs typeface="Verdana"/>
              </a:rPr>
              <a:t>insight </a:t>
            </a:r>
            <a:r>
              <a:rPr sz="2400" dirty="0">
                <a:solidFill>
                  <a:srgbClr val="0E5393"/>
                </a:solidFill>
                <a:latin typeface="Verdana"/>
                <a:cs typeface="Verdana"/>
              </a:rPr>
              <a:t>from  </a:t>
            </a:r>
            <a:r>
              <a:rPr sz="2400" spc="-5" dirty="0">
                <a:solidFill>
                  <a:srgbClr val="0E5393"/>
                </a:solidFill>
                <a:latin typeface="Verdana"/>
                <a:cs typeface="Verdana"/>
              </a:rPr>
              <a:t>massive, dynamic, ambiguous </a:t>
            </a:r>
            <a:r>
              <a:rPr sz="2400" dirty="0">
                <a:solidFill>
                  <a:srgbClr val="0E5393"/>
                </a:solidFill>
                <a:latin typeface="Verdana"/>
                <a:cs typeface="Verdana"/>
              </a:rPr>
              <a:t>and often </a:t>
            </a:r>
            <a:r>
              <a:rPr sz="2400" spc="-10" dirty="0">
                <a:solidFill>
                  <a:srgbClr val="0E5393"/>
                </a:solidFill>
                <a:latin typeface="Verdana"/>
                <a:cs typeface="Verdana"/>
              </a:rPr>
              <a:t>conflicting  </a:t>
            </a:r>
            <a:r>
              <a:rPr sz="2400" spc="-5" dirty="0">
                <a:solidFill>
                  <a:srgbClr val="0E5393"/>
                </a:solidFill>
                <a:latin typeface="Verdana"/>
                <a:cs typeface="Verdana"/>
              </a:rPr>
              <a:t>data.</a:t>
            </a:r>
            <a:endParaRPr sz="2400" dirty="0">
              <a:latin typeface="Verdana"/>
              <a:cs typeface="Verdana"/>
            </a:endParaRPr>
          </a:p>
          <a:p>
            <a:pPr marL="356870" indent="-344170">
              <a:lnSpc>
                <a:spcPct val="100000"/>
              </a:lnSpc>
              <a:spcBef>
                <a:spcPts val="575"/>
              </a:spcBef>
              <a:buClr>
                <a:srgbClr val="0E5393"/>
              </a:buClr>
              <a:buFont typeface="Arial"/>
              <a:buChar char="•"/>
              <a:tabLst>
                <a:tab pos="356870" algn="l"/>
                <a:tab pos="357505" algn="l"/>
              </a:tabLst>
            </a:pPr>
            <a:r>
              <a:rPr sz="2400" b="1" spc="-5" dirty="0">
                <a:solidFill>
                  <a:srgbClr val="C00000"/>
                </a:solidFill>
                <a:latin typeface="Verdana"/>
                <a:cs typeface="Verdana"/>
              </a:rPr>
              <a:t>Detect </a:t>
            </a:r>
            <a:r>
              <a:rPr sz="2400" spc="-5" dirty="0">
                <a:solidFill>
                  <a:srgbClr val="0E5393"/>
                </a:solidFill>
                <a:latin typeface="Verdana"/>
                <a:cs typeface="Verdana"/>
              </a:rPr>
              <a:t>the </a:t>
            </a:r>
            <a:r>
              <a:rPr sz="2400" dirty="0">
                <a:solidFill>
                  <a:srgbClr val="0E5393"/>
                </a:solidFill>
                <a:latin typeface="Verdana"/>
                <a:cs typeface="Verdana"/>
              </a:rPr>
              <a:t>expected and </a:t>
            </a:r>
            <a:r>
              <a:rPr sz="2400" spc="-5" dirty="0">
                <a:solidFill>
                  <a:srgbClr val="0E5393"/>
                </a:solidFill>
                <a:latin typeface="Verdana"/>
                <a:cs typeface="Verdana"/>
              </a:rPr>
              <a:t>discover the</a:t>
            </a:r>
            <a:r>
              <a:rPr sz="2400" spc="114" dirty="0">
                <a:solidFill>
                  <a:srgbClr val="0E5393"/>
                </a:solidFill>
                <a:latin typeface="Verdana"/>
                <a:cs typeface="Verdana"/>
              </a:rPr>
              <a:t> </a:t>
            </a:r>
            <a:r>
              <a:rPr sz="2400" spc="-5" dirty="0">
                <a:solidFill>
                  <a:srgbClr val="0E5393"/>
                </a:solidFill>
                <a:latin typeface="Verdana"/>
                <a:cs typeface="Verdana"/>
              </a:rPr>
              <a:t>unexpected.</a:t>
            </a:r>
            <a:endParaRPr sz="2400" dirty="0">
              <a:latin typeface="Verdana"/>
              <a:cs typeface="Verdana"/>
            </a:endParaRPr>
          </a:p>
          <a:p>
            <a:pPr marL="356870" indent="-344170">
              <a:lnSpc>
                <a:spcPct val="100000"/>
              </a:lnSpc>
              <a:spcBef>
                <a:spcPts val="575"/>
              </a:spcBef>
              <a:buClr>
                <a:srgbClr val="0E5393"/>
              </a:buClr>
              <a:buFont typeface="Arial"/>
              <a:buChar char="•"/>
              <a:tabLst>
                <a:tab pos="356870" algn="l"/>
                <a:tab pos="357505" algn="l"/>
              </a:tabLst>
            </a:pPr>
            <a:r>
              <a:rPr sz="2400" b="1" dirty="0">
                <a:solidFill>
                  <a:srgbClr val="C00000"/>
                </a:solidFill>
                <a:latin typeface="Verdana"/>
                <a:cs typeface="Verdana"/>
              </a:rPr>
              <a:t>Provide </a:t>
            </a:r>
            <a:r>
              <a:rPr sz="2400" b="1" spc="-10" dirty="0">
                <a:solidFill>
                  <a:srgbClr val="C00000"/>
                </a:solidFill>
                <a:latin typeface="Verdana"/>
                <a:cs typeface="Verdana"/>
              </a:rPr>
              <a:t>assessments </a:t>
            </a:r>
            <a:r>
              <a:rPr sz="2400" spc="-5" dirty="0">
                <a:solidFill>
                  <a:srgbClr val="0E5393"/>
                </a:solidFill>
                <a:latin typeface="Verdana"/>
                <a:cs typeface="Verdana"/>
              </a:rPr>
              <a:t>that </a:t>
            </a:r>
            <a:r>
              <a:rPr sz="2400" dirty="0">
                <a:solidFill>
                  <a:srgbClr val="0E5393"/>
                </a:solidFill>
                <a:latin typeface="Verdana"/>
                <a:cs typeface="Verdana"/>
              </a:rPr>
              <a:t>can </a:t>
            </a:r>
            <a:r>
              <a:rPr sz="2400" spc="-5" dirty="0">
                <a:solidFill>
                  <a:srgbClr val="0E5393"/>
                </a:solidFill>
                <a:latin typeface="Verdana"/>
                <a:cs typeface="Verdana"/>
              </a:rPr>
              <a:t>be</a:t>
            </a:r>
            <a:r>
              <a:rPr sz="2400" spc="100" dirty="0">
                <a:solidFill>
                  <a:srgbClr val="0E5393"/>
                </a:solidFill>
                <a:latin typeface="Verdana"/>
                <a:cs typeface="Verdana"/>
              </a:rPr>
              <a:t> </a:t>
            </a:r>
            <a:r>
              <a:rPr sz="2400" spc="-10" dirty="0">
                <a:solidFill>
                  <a:srgbClr val="0E5393"/>
                </a:solidFill>
                <a:latin typeface="Verdana"/>
                <a:cs typeface="Verdana"/>
              </a:rPr>
              <a:t>timely,</a:t>
            </a:r>
            <a:endParaRPr sz="2400" dirty="0">
              <a:latin typeface="Verdana"/>
              <a:cs typeface="Verdana"/>
            </a:endParaRPr>
          </a:p>
          <a:p>
            <a:pPr marL="356870">
              <a:lnSpc>
                <a:spcPct val="100000"/>
              </a:lnSpc>
            </a:pPr>
            <a:r>
              <a:rPr sz="2400" spc="-5" dirty="0">
                <a:solidFill>
                  <a:srgbClr val="0E5393"/>
                </a:solidFill>
                <a:latin typeface="Verdana"/>
                <a:cs typeface="Verdana"/>
              </a:rPr>
              <a:t>defensible, and</a:t>
            </a:r>
            <a:r>
              <a:rPr sz="2400" dirty="0">
                <a:solidFill>
                  <a:srgbClr val="0E5393"/>
                </a:solidFill>
                <a:latin typeface="Verdana"/>
                <a:cs typeface="Verdana"/>
              </a:rPr>
              <a:t> </a:t>
            </a:r>
            <a:r>
              <a:rPr sz="2400" spc="-5" dirty="0">
                <a:solidFill>
                  <a:srgbClr val="0E5393"/>
                </a:solidFill>
                <a:latin typeface="Verdana"/>
                <a:cs typeface="Verdana"/>
              </a:rPr>
              <a:t>understandable.</a:t>
            </a:r>
            <a:endParaRPr sz="2400" dirty="0">
              <a:latin typeface="Verdana"/>
              <a:cs typeface="Verdana"/>
            </a:endParaRPr>
          </a:p>
          <a:p>
            <a:pPr marL="356870" indent="-344170">
              <a:lnSpc>
                <a:spcPct val="100000"/>
              </a:lnSpc>
              <a:spcBef>
                <a:spcPts val="575"/>
              </a:spcBef>
              <a:buClr>
                <a:srgbClr val="0E5393"/>
              </a:buClr>
              <a:buFont typeface="Arial"/>
              <a:buChar char="•"/>
              <a:tabLst>
                <a:tab pos="356870" algn="l"/>
                <a:tab pos="357505" algn="l"/>
              </a:tabLst>
            </a:pPr>
            <a:r>
              <a:rPr sz="2400" b="1" spc="-5" dirty="0">
                <a:solidFill>
                  <a:srgbClr val="C00000"/>
                </a:solidFill>
                <a:latin typeface="Verdana"/>
                <a:cs typeface="Verdana"/>
              </a:rPr>
              <a:t>Communicate </a:t>
            </a:r>
            <a:r>
              <a:rPr sz="2400" dirty="0">
                <a:solidFill>
                  <a:srgbClr val="0E5393"/>
                </a:solidFill>
                <a:latin typeface="Verdana"/>
                <a:cs typeface="Verdana"/>
              </a:rPr>
              <a:t>assessment </a:t>
            </a:r>
            <a:r>
              <a:rPr sz="2400" spc="-5" dirty="0">
                <a:solidFill>
                  <a:srgbClr val="0E5393"/>
                </a:solidFill>
                <a:latin typeface="Verdana"/>
                <a:cs typeface="Verdana"/>
              </a:rPr>
              <a:t>effectively </a:t>
            </a:r>
            <a:r>
              <a:rPr sz="2400" dirty="0">
                <a:solidFill>
                  <a:srgbClr val="0E5393"/>
                </a:solidFill>
                <a:latin typeface="Verdana"/>
                <a:cs typeface="Verdana"/>
              </a:rPr>
              <a:t>for</a:t>
            </a:r>
            <a:r>
              <a:rPr sz="2400" spc="65" dirty="0">
                <a:solidFill>
                  <a:srgbClr val="0E5393"/>
                </a:solidFill>
                <a:latin typeface="Verdana"/>
                <a:cs typeface="Verdana"/>
              </a:rPr>
              <a:t> </a:t>
            </a:r>
            <a:r>
              <a:rPr sz="2400" spc="-5" dirty="0">
                <a:solidFill>
                  <a:srgbClr val="0E5393"/>
                </a:solidFill>
                <a:latin typeface="Verdana"/>
                <a:cs typeface="Verdana"/>
              </a:rPr>
              <a:t>action</a:t>
            </a:r>
            <a:endParaRPr sz="2400" dirty="0">
              <a:latin typeface="Verdana"/>
              <a:cs typeface="Verdana"/>
            </a:endParaRPr>
          </a:p>
          <a:p>
            <a:pPr marL="12700" marR="5080">
              <a:lnSpc>
                <a:spcPct val="101000"/>
              </a:lnSpc>
              <a:spcBef>
                <a:spcPts val="1935"/>
              </a:spcBef>
            </a:pPr>
            <a:r>
              <a:rPr sz="1150" i="1" spc="165" dirty="0">
                <a:solidFill>
                  <a:srgbClr val="375F92"/>
                </a:solidFill>
                <a:latin typeface="Garamond"/>
                <a:cs typeface="Garamond"/>
              </a:rPr>
              <a:t>J.J.</a:t>
            </a:r>
            <a:r>
              <a:rPr sz="1150" i="1" spc="-15" dirty="0">
                <a:solidFill>
                  <a:srgbClr val="375F92"/>
                </a:solidFill>
                <a:latin typeface="Garamond"/>
                <a:cs typeface="Garamond"/>
              </a:rPr>
              <a:t> </a:t>
            </a:r>
            <a:r>
              <a:rPr sz="1150" i="1" spc="210" dirty="0">
                <a:solidFill>
                  <a:srgbClr val="375F92"/>
                </a:solidFill>
                <a:latin typeface="Garamond"/>
                <a:cs typeface="Garamond"/>
              </a:rPr>
              <a:t>Thomas,</a:t>
            </a:r>
            <a:r>
              <a:rPr sz="1150" i="1" spc="-45" dirty="0">
                <a:solidFill>
                  <a:srgbClr val="375F92"/>
                </a:solidFill>
                <a:latin typeface="Garamond"/>
                <a:cs typeface="Garamond"/>
              </a:rPr>
              <a:t> </a:t>
            </a:r>
            <a:r>
              <a:rPr sz="1150" i="1" spc="45" dirty="0">
                <a:solidFill>
                  <a:srgbClr val="375F92"/>
                </a:solidFill>
                <a:latin typeface="Garamond"/>
                <a:cs typeface="Garamond"/>
              </a:rPr>
              <a:t>K.A.</a:t>
            </a:r>
            <a:r>
              <a:rPr sz="1150" i="1" spc="-15" dirty="0">
                <a:solidFill>
                  <a:srgbClr val="375F92"/>
                </a:solidFill>
                <a:latin typeface="Garamond"/>
                <a:cs typeface="Garamond"/>
              </a:rPr>
              <a:t> </a:t>
            </a:r>
            <a:r>
              <a:rPr sz="1150" i="1" spc="229" dirty="0">
                <a:solidFill>
                  <a:srgbClr val="375F92"/>
                </a:solidFill>
                <a:latin typeface="Garamond"/>
                <a:cs typeface="Garamond"/>
              </a:rPr>
              <a:t>Cook</a:t>
            </a:r>
            <a:r>
              <a:rPr sz="1100" spc="229" dirty="0">
                <a:solidFill>
                  <a:srgbClr val="123076"/>
                </a:solidFill>
                <a:latin typeface="Verdana"/>
                <a:cs typeface="Verdana"/>
              </a:rPr>
              <a:t>,</a:t>
            </a:r>
            <a:r>
              <a:rPr sz="1100" spc="-20" dirty="0">
                <a:solidFill>
                  <a:srgbClr val="123076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123076"/>
                </a:solidFill>
                <a:latin typeface="Verdana"/>
                <a:cs typeface="Verdana"/>
              </a:rPr>
              <a:t>eds.</a:t>
            </a:r>
            <a:r>
              <a:rPr sz="1100" spc="10" dirty="0">
                <a:solidFill>
                  <a:srgbClr val="123076"/>
                </a:solidFill>
                <a:latin typeface="Verdana"/>
                <a:cs typeface="Verdana"/>
              </a:rPr>
              <a:t> </a:t>
            </a:r>
            <a:r>
              <a:rPr sz="1100" i="1" dirty="0">
                <a:solidFill>
                  <a:srgbClr val="123076"/>
                </a:solidFill>
                <a:latin typeface="Verdana"/>
                <a:cs typeface="Verdana"/>
              </a:rPr>
              <a:t>Illuminating</a:t>
            </a:r>
            <a:r>
              <a:rPr sz="1100" i="1" spc="-45" dirty="0">
                <a:solidFill>
                  <a:srgbClr val="123076"/>
                </a:solidFill>
                <a:latin typeface="Verdana"/>
                <a:cs typeface="Verdana"/>
              </a:rPr>
              <a:t> </a:t>
            </a:r>
            <a:r>
              <a:rPr sz="1100" i="1" spc="-5" dirty="0">
                <a:solidFill>
                  <a:srgbClr val="123076"/>
                </a:solidFill>
                <a:latin typeface="Verdana"/>
                <a:cs typeface="Verdana"/>
              </a:rPr>
              <a:t>the</a:t>
            </a:r>
            <a:r>
              <a:rPr sz="1100" i="1" spc="-10" dirty="0">
                <a:solidFill>
                  <a:srgbClr val="123076"/>
                </a:solidFill>
                <a:latin typeface="Verdana"/>
                <a:cs typeface="Verdana"/>
              </a:rPr>
              <a:t> </a:t>
            </a:r>
            <a:r>
              <a:rPr sz="1100" i="1" dirty="0">
                <a:solidFill>
                  <a:srgbClr val="123076"/>
                </a:solidFill>
                <a:latin typeface="Verdana"/>
                <a:cs typeface="Verdana"/>
              </a:rPr>
              <a:t>path:</a:t>
            </a:r>
            <a:r>
              <a:rPr sz="1100" i="1" spc="5" dirty="0">
                <a:solidFill>
                  <a:srgbClr val="123076"/>
                </a:solidFill>
                <a:latin typeface="Verdana"/>
                <a:cs typeface="Verdana"/>
              </a:rPr>
              <a:t> </a:t>
            </a:r>
            <a:r>
              <a:rPr sz="1100" i="1" spc="-5" dirty="0">
                <a:solidFill>
                  <a:srgbClr val="123076"/>
                </a:solidFill>
                <a:latin typeface="Verdana"/>
                <a:cs typeface="Verdana"/>
              </a:rPr>
              <a:t>The</a:t>
            </a:r>
            <a:r>
              <a:rPr sz="1100" i="1" spc="10" dirty="0">
                <a:solidFill>
                  <a:srgbClr val="123076"/>
                </a:solidFill>
                <a:latin typeface="Verdana"/>
                <a:cs typeface="Verdana"/>
              </a:rPr>
              <a:t> </a:t>
            </a:r>
            <a:r>
              <a:rPr sz="1100" i="1" dirty="0">
                <a:solidFill>
                  <a:srgbClr val="123076"/>
                </a:solidFill>
                <a:latin typeface="Verdana"/>
                <a:cs typeface="Verdana"/>
              </a:rPr>
              <a:t>research</a:t>
            </a:r>
            <a:r>
              <a:rPr sz="1100" i="1" spc="-25" dirty="0">
                <a:solidFill>
                  <a:srgbClr val="123076"/>
                </a:solidFill>
                <a:latin typeface="Verdana"/>
                <a:cs typeface="Verdana"/>
              </a:rPr>
              <a:t> </a:t>
            </a:r>
            <a:r>
              <a:rPr sz="1100" i="1" dirty="0">
                <a:solidFill>
                  <a:srgbClr val="123076"/>
                </a:solidFill>
                <a:latin typeface="Verdana"/>
                <a:cs typeface="Verdana"/>
              </a:rPr>
              <a:t>and</a:t>
            </a:r>
            <a:r>
              <a:rPr sz="1100" i="1" spc="5" dirty="0">
                <a:solidFill>
                  <a:srgbClr val="123076"/>
                </a:solidFill>
                <a:latin typeface="Verdana"/>
                <a:cs typeface="Verdana"/>
              </a:rPr>
              <a:t> </a:t>
            </a:r>
            <a:r>
              <a:rPr sz="1100" i="1" dirty="0">
                <a:solidFill>
                  <a:srgbClr val="123076"/>
                </a:solidFill>
                <a:latin typeface="Verdana"/>
                <a:cs typeface="Verdana"/>
              </a:rPr>
              <a:t>development</a:t>
            </a:r>
            <a:r>
              <a:rPr sz="1100" i="1" spc="-30" dirty="0">
                <a:solidFill>
                  <a:srgbClr val="123076"/>
                </a:solidFill>
                <a:latin typeface="Verdana"/>
                <a:cs typeface="Verdana"/>
              </a:rPr>
              <a:t> </a:t>
            </a:r>
            <a:r>
              <a:rPr sz="1100" i="1" dirty="0">
                <a:solidFill>
                  <a:srgbClr val="123076"/>
                </a:solidFill>
                <a:latin typeface="Verdana"/>
                <a:cs typeface="Verdana"/>
              </a:rPr>
              <a:t>agenda</a:t>
            </a:r>
            <a:r>
              <a:rPr sz="1100" i="1" spc="-15" dirty="0">
                <a:solidFill>
                  <a:srgbClr val="123076"/>
                </a:solidFill>
                <a:latin typeface="Verdana"/>
                <a:cs typeface="Verdana"/>
              </a:rPr>
              <a:t> </a:t>
            </a:r>
            <a:r>
              <a:rPr sz="1100" i="1" dirty="0">
                <a:solidFill>
                  <a:srgbClr val="123076"/>
                </a:solidFill>
                <a:latin typeface="Verdana"/>
                <a:cs typeface="Verdana"/>
              </a:rPr>
              <a:t>for</a:t>
            </a:r>
            <a:r>
              <a:rPr sz="1100" i="1" spc="-15" dirty="0">
                <a:solidFill>
                  <a:srgbClr val="123076"/>
                </a:solidFill>
                <a:latin typeface="Verdana"/>
                <a:cs typeface="Verdana"/>
              </a:rPr>
              <a:t> </a:t>
            </a:r>
            <a:r>
              <a:rPr sz="1100" i="1" dirty="0">
                <a:solidFill>
                  <a:srgbClr val="123076"/>
                </a:solidFill>
                <a:latin typeface="Verdana"/>
                <a:cs typeface="Verdana"/>
              </a:rPr>
              <a:t>visual</a:t>
            </a:r>
            <a:r>
              <a:rPr sz="1100" i="1" spc="-15" dirty="0">
                <a:solidFill>
                  <a:srgbClr val="123076"/>
                </a:solidFill>
                <a:latin typeface="Verdana"/>
                <a:cs typeface="Verdana"/>
              </a:rPr>
              <a:t> </a:t>
            </a:r>
            <a:r>
              <a:rPr sz="1100" i="1" spc="5" dirty="0">
                <a:solidFill>
                  <a:srgbClr val="123076"/>
                </a:solidFill>
                <a:latin typeface="Verdana"/>
                <a:cs typeface="Verdana"/>
              </a:rPr>
              <a:t>analytics</a:t>
            </a:r>
            <a:r>
              <a:rPr sz="1100" spc="5" dirty="0">
                <a:solidFill>
                  <a:srgbClr val="123076"/>
                </a:solidFill>
                <a:latin typeface="Verdana"/>
                <a:cs typeface="Verdana"/>
              </a:rPr>
              <a:t>.</a:t>
            </a:r>
            <a:r>
              <a:rPr sz="1100" spc="-20" dirty="0">
                <a:solidFill>
                  <a:srgbClr val="123076"/>
                </a:solidFill>
                <a:latin typeface="Verdana"/>
                <a:cs typeface="Verdana"/>
              </a:rPr>
              <a:t> </a:t>
            </a:r>
            <a:r>
              <a:rPr sz="1100" spc="-10" dirty="0">
                <a:solidFill>
                  <a:srgbClr val="123076"/>
                </a:solidFill>
                <a:latin typeface="Verdana"/>
                <a:cs typeface="Verdana"/>
              </a:rPr>
              <a:t>IEEE  </a:t>
            </a:r>
            <a:r>
              <a:rPr sz="1100" dirty="0">
                <a:solidFill>
                  <a:srgbClr val="123076"/>
                </a:solidFill>
                <a:latin typeface="Verdana"/>
                <a:cs typeface="Verdana"/>
              </a:rPr>
              <a:t>Computer </a:t>
            </a:r>
            <a:r>
              <a:rPr sz="1100" spc="-5" dirty="0">
                <a:solidFill>
                  <a:srgbClr val="123076"/>
                </a:solidFill>
                <a:latin typeface="Verdana"/>
                <a:cs typeface="Verdana"/>
              </a:rPr>
              <a:t>Society </a:t>
            </a:r>
            <a:r>
              <a:rPr sz="1100" dirty="0">
                <a:solidFill>
                  <a:srgbClr val="123076"/>
                </a:solidFill>
                <a:latin typeface="Verdana"/>
                <a:cs typeface="Verdana"/>
              </a:rPr>
              <a:t>Press,</a:t>
            </a:r>
            <a:r>
              <a:rPr sz="1100" spc="-105" dirty="0">
                <a:solidFill>
                  <a:srgbClr val="123076"/>
                </a:solidFill>
                <a:latin typeface="Verdana"/>
                <a:cs typeface="Verdana"/>
              </a:rPr>
              <a:t> </a:t>
            </a:r>
            <a:r>
              <a:rPr sz="1100" spc="-5" dirty="0">
                <a:solidFill>
                  <a:srgbClr val="123076"/>
                </a:solidFill>
                <a:latin typeface="Verdana"/>
                <a:cs typeface="Verdana"/>
              </a:rPr>
              <a:t>2005</a:t>
            </a:r>
            <a:endParaRPr sz="1100" dirty="0"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1974469781"/>
      </p:ext>
    </p:extLst>
  </p:cSld>
  <p:clrMapOvr>
    <a:masterClrMapping/>
  </p:clrMapOvr>
  <p:transition spd="slow">
    <p:pull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4212335" y="6641590"/>
            <a:ext cx="697991" cy="2164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279391" y="6669022"/>
            <a:ext cx="594360" cy="1889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262501" y="6669086"/>
            <a:ext cx="596900" cy="189230"/>
          </a:xfrm>
          <a:custGeom>
            <a:avLst/>
            <a:gdLst/>
            <a:ahLst/>
            <a:cxnLst/>
            <a:rect l="l" t="t" r="r" b="b"/>
            <a:pathLst>
              <a:path w="596900" h="189229">
                <a:moveTo>
                  <a:pt x="596900" y="188910"/>
                </a:moveTo>
                <a:lnTo>
                  <a:pt x="596900" y="0"/>
                </a:lnTo>
                <a:lnTo>
                  <a:pt x="0" y="0"/>
                </a:lnTo>
                <a:lnTo>
                  <a:pt x="0" y="188910"/>
                </a:lnTo>
                <a:lnTo>
                  <a:pt x="596900" y="188910"/>
                </a:lnTo>
                <a:close/>
              </a:path>
            </a:pathLst>
          </a:custGeom>
          <a:solidFill>
            <a:srgbClr val="12307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262501" y="6669086"/>
            <a:ext cx="596900" cy="189230"/>
          </a:xfrm>
          <a:custGeom>
            <a:avLst/>
            <a:gdLst/>
            <a:ahLst/>
            <a:cxnLst/>
            <a:rect l="l" t="t" r="r" b="b"/>
            <a:pathLst>
              <a:path w="596900" h="189229">
                <a:moveTo>
                  <a:pt x="596900" y="188910"/>
                </a:moveTo>
                <a:lnTo>
                  <a:pt x="596900" y="0"/>
                </a:lnTo>
                <a:lnTo>
                  <a:pt x="0" y="0"/>
                </a:lnTo>
                <a:lnTo>
                  <a:pt x="0" y="188910"/>
                </a:lnTo>
              </a:path>
            </a:pathLst>
          </a:custGeom>
          <a:ln w="9525">
            <a:solidFill>
              <a:srgbClr val="12307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280160" y="4538471"/>
            <a:ext cx="2694431" cy="57607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432560" y="4885944"/>
            <a:ext cx="2389631" cy="7010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148839" y="5209032"/>
            <a:ext cx="1712976" cy="57607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301239" y="5556503"/>
            <a:ext cx="1408176" cy="7010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329590" y="5297296"/>
            <a:ext cx="3477895" cy="3200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15" dirty="0">
                <a:solidFill>
                  <a:srgbClr val="C00000"/>
                </a:solidFill>
                <a:latin typeface="Verdana"/>
                <a:cs typeface="Verdana"/>
              </a:rPr>
              <a:t>Its </a:t>
            </a:r>
            <a:r>
              <a:rPr sz="2000" spc="-10" dirty="0">
                <a:solidFill>
                  <a:srgbClr val="C00000"/>
                </a:solidFill>
                <a:latin typeface="Verdana"/>
                <a:cs typeface="Verdana"/>
              </a:rPr>
              <a:t>imperative</a:t>
            </a:r>
            <a:r>
              <a:rPr sz="2000" b="1" spc="-10" dirty="0">
                <a:solidFill>
                  <a:srgbClr val="C00000"/>
                </a:solidFill>
                <a:latin typeface="Verdana"/>
                <a:cs typeface="Verdana"/>
              </a:rPr>
              <a:t>: </a:t>
            </a:r>
            <a:r>
              <a:rPr sz="2000" b="1" u="heavy" spc="-10" dirty="0">
                <a:solidFill>
                  <a:srgbClr val="C00000"/>
                </a:solidFill>
                <a:latin typeface="Verdana"/>
                <a:cs typeface="Verdana"/>
              </a:rPr>
              <a:t>simplicity</a:t>
            </a:r>
            <a:r>
              <a:rPr sz="2000" spc="-10" dirty="0">
                <a:solidFill>
                  <a:srgbClr val="C00000"/>
                </a:solidFill>
                <a:latin typeface="Verdana"/>
                <a:cs typeface="Verdana"/>
              </a:rPr>
              <a:t>”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611560" y="911354"/>
            <a:ext cx="5338445" cy="3200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5" dirty="0">
                <a:solidFill>
                  <a:srgbClr val="0E5393"/>
                </a:solidFill>
              </a:rPr>
              <a:t>The </a:t>
            </a:r>
            <a:r>
              <a:rPr sz="2000" spc="-15" dirty="0">
                <a:solidFill>
                  <a:srgbClr val="0E5393"/>
                </a:solidFill>
              </a:rPr>
              <a:t>essence </a:t>
            </a:r>
            <a:r>
              <a:rPr sz="2000" spc="-5" dirty="0">
                <a:solidFill>
                  <a:srgbClr val="0E5393"/>
                </a:solidFill>
              </a:rPr>
              <a:t>of </a:t>
            </a:r>
            <a:r>
              <a:rPr sz="2000" spc="-15" dirty="0">
                <a:solidFill>
                  <a:srgbClr val="0E5393"/>
                </a:solidFill>
              </a:rPr>
              <a:t>visual</a:t>
            </a:r>
            <a:r>
              <a:rPr sz="2000" spc="150" dirty="0">
                <a:solidFill>
                  <a:srgbClr val="0E5393"/>
                </a:solidFill>
              </a:rPr>
              <a:t> </a:t>
            </a:r>
            <a:r>
              <a:rPr sz="2000" spc="-10" dirty="0">
                <a:solidFill>
                  <a:srgbClr val="0E5393"/>
                </a:solidFill>
              </a:rPr>
              <a:t>communication</a:t>
            </a:r>
            <a:endParaRPr sz="2000" dirty="0"/>
          </a:p>
        </p:txBody>
      </p:sp>
      <p:sp>
        <p:nvSpPr>
          <p:cNvPr id="13" name="object 13"/>
          <p:cNvSpPr txBox="1"/>
          <p:nvPr/>
        </p:nvSpPr>
        <p:spPr>
          <a:xfrm>
            <a:off x="7766684" y="5359780"/>
            <a:ext cx="1050925" cy="2774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i="1" spc="265" dirty="0">
                <a:solidFill>
                  <a:srgbClr val="375F92"/>
                </a:solidFill>
                <a:latin typeface="Garamond"/>
                <a:cs typeface="Garamond"/>
              </a:rPr>
              <a:t>(J.Bertin)</a:t>
            </a:r>
            <a:endParaRPr sz="1700">
              <a:latin typeface="Garamond"/>
              <a:cs typeface="Garamond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29590" y="2034413"/>
            <a:ext cx="8523605" cy="321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174625">
              <a:lnSpc>
                <a:spcPct val="100000"/>
              </a:lnSpc>
            </a:pPr>
            <a:r>
              <a:rPr sz="2000" spc="-10" dirty="0">
                <a:solidFill>
                  <a:srgbClr val="0E5393"/>
                </a:solidFill>
                <a:latin typeface="Verdana"/>
                <a:cs typeface="Verdana"/>
              </a:rPr>
              <a:t>Our sense of pattern </a:t>
            </a:r>
            <a:r>
              <a:rPr sz="2000" spc="5" dirty="0">
                <a:solidFill>
                  <a:srgbClr val="0E5393"/>
                </a:solidFill>
                <a:latin typeface="Verdana"/>
                <a:cs typeface="Verdana"/>
              </a:rPr>
              <a:t>is </a:t>
            </a:r>
            <a:r>
              <a:rPr sz="2000" spc="-5" dirty="0">
                <a:solidFill>
                  <a:srgbClr val="0E5393"/>
                </a:solidFill>
                <a:latin typeface="Verdana"/>
                <a:cs typeface="Verdana"/>
              </a:rPr>
              <a:t>an </a:t>
            </a:r>
            <a:r>
              <a:rPr sz="2000" spc="-10" dirty="0">
                <a:solidFill>
                  <a:srgbClr val="0E5393"/>
                </a:solidFill>
                <a:latin typeface="Verdana"/>
                <a:cs typeface="Verdana"/>
              </a:rPr>
              <a:t>extremely </a:t>
            </a:r>
            <a:r>
              <a:rPr sz="2000" spc="-5" dirty="0">
                <a:solidFill>
                  <a:srgbClr val="0E5393"/>
                </a:solidFill>
                <a:latin typeface="Verdana"/>
                <a:cs typeface="Verdana"/>
              </a:rPr>
              <a:t>important </a:t>
            </a:r>
            <a:r>
              <a:rPr sz="2000" spc="-10" dirty="0">
                <a:solidFill>
                  <a:srgbClr val="0E5393"/>
                </a:solidFill>
                <a:latin typeface="Verdana"/>
                <a:cs typeface="Verdana"/>
              </a:rPr>
              <a:t>part </a:t>
            </a:r>
            <a:r>
              <a:rPr sz="2000" spc="-15" dirty="0">
                <a:solidFill>
                  <a:srgbClr val="0E5393"/>
                </a:solidFill>
                <a:latin typeface="Verdana"/>
                <a:cs typeface="Verdana"/>
              </a:rPr>
              <a:t>of </a:t>
            </a:r>
            <a:r>
              <a:rPr sz="2000" spc="5" dirty="0">
                <a:solidFill>
                  <a:srgbClr val="0E5393"/>
                </a:solidFill>
                <a:latin typeface="Verdana"/>
                <a:cs typeface="Verdana"/>
              </a:rPr>
              <a:t>all  </a:t>
            </a:r>
            <a:r>
              <a:rPr sz="2000" dirty="0">
                <a:solidFill>
                  <a:srgbClr val="0E5393"/>
                </a:solidFill>
                <a:latin typeface="Verdana"/>
                <a:cs typeface="Verdana"/>
              </a:rPr>
              <a:t>intellectual </a:t>
            </a:r>
            <a:r>
              <a:rPr sz="2000" spc="-20" dirty="0">
                <a:solidFill>
                  <a:srgbClr val="0E5393"/>
                </a:solidFill>
                <a:latin typeface="Verdana"/>
                <a:cs typeface="Verdana"/>
              </a:rPr>
              <a:t>activity, </a:t>
            </a:r>
            <a:r>
              <a:rPr sz="2000" spc="-5" dirty="0">
                <a:solidFill>
                  <a:srgbClr val="0E5393"/>
                </a:solidFill>
                <a:latin typeface="Verdana"/>
                <a:cs typeface="Verdana"/>
              </a:rPr>
              <a:t>and </a:t>
            </a:r>
            <a:r>
              <a:rPr sz="2000" dirty="0">
                <a:solidFill>
                  <a:srgbClr val="0E5393"/>
                </a:solidFill>
                <a:latin typeface="Verdana"/>
                <a:cs typeface="Verdana"/>
              </a:rPr>
              <a:t>the </a:t>
            </a:r>
            <a:r>
              <a:rPr sz="2000" spc="-5" dirty="0">
                <a:solidFill>
                  <a:srgbClr val="0E5393"/>
                </a:solidFill>
                <a:latin typeface="Verdana"/>
                <a:cs typeface="Verdana"/>
              </a:rPr>
              <a:t>externalization and </a:t>
            </a:r>
            <a:r>
              <a:rPr sz="2000" spc="-10" dirty="0">
                <a:solidFill>
                  <a:srgbClr val="0E5393"/>
                </a:solidFill>
                <a:latin typeface="Verdana"/>
                <a:cs typeface="Verdana"/>
              </a:rPr>
              <a:t>representation of  pattern </a:t>
            </a:r>
            <a:r>
              <a:rPr sz="2000" spc="5" dirty="0">
                <a:solidFill>
                  <a:srgbClr val="0E5393"/>
                </a:solidFill>
                <a:latin typeface="Verdana"/>
                <a:cs typeface="Verdana"/>
              </a:rPr>
              <a:t>in </a:t>
            </a:r>
            <a:r>
              <a:rPr sz="2000" dirty="0">
                <a:solidFill>
                  <a:srgbClr val="0E5393"/>
                </a:solidFill>
                <a:latin typeface="Verdana"/>
                <a:cs typeface="Verdana"/>
              </a:rPr>
              <a:t>visual </a:t>
            </a:r>
            <a:r>
              <a:rPr sz="2000" spc="-5" dirty="0">
                <a:solidFill>
                  <a:srgbClr val="0E5393"/>
                </a:solidFill>
                <a:latin typeface="Verdana"/>
                <a:cs typeface="Verdana"/>
              </a:rPr>
              <a:t>communication </a:t>
            </a:r>
            <a:r>
              <a:rPr sz="2000" dirty="0">
                <a:solidFill>
                  <a:srgbClr val="0E5393"/>
                </a:solidFill>
                <a:latin typeface="Verdana"/>
                <a:cs typeface="Verdana"/>
              </a:rPr>
              <a:t>is... </a:t>
            </a:r>
            <a:r>
              <a:rPr sz="2000" spc="-5" dirty="0">
                <a:solidFill>
                  <a:srgbClr val="0E5393"/>
                </a:solidFill>
                <a:latin typeface="Verdana"/>
                <a:cs typeface="Verdana"/>
              </a:rPr>
              <a:t>at the </a:t>
            </a:r>
            <a:r>
              <a:rPr sz="2000" spc="-15" dirty="0">
                <a:solidFill>
                  <a:srgbClr val="0E5393"/>
                </a:solidFill>
                <a:latin typeface="Verdana"/>
                <a:cs typeface="Verdana"/>
              </a:rPr>
              <a:t>core </a:t>
            </a:r>
            <a:r>
              <a:rPr sz="2000" spc="-10" dirty="0">
                <a:solidFill>
                  <a:srgbClr val="0E5393"/>
                </a:solidFill>
                <a:latin typeface="Verdana"/>
                <a:cs typeface="Verdana"/>
              </a:rPr>
              <a:t>of many  </a:t>
            </a:r>
            <a:r>
              <a:rPr sz="2000" spc="-15" dirty="0">
                <a:solidFill>
                  <a:srgbClr val="0E5393"/>
                </a:solidFill>
                <a:latin typeface="Verdana"/>
                <a:cs typeface="Verdana"/>
              </a:rPr>
              <a:t>advances.</a:t>
            </a:r>
            <a:endParaRPr sz="2000" dirty="0">
              <a:latin typeface="Verdana"/>
              <a:cs typeface="Verdana"/>
            </a:endParaRPr>
          </a:p>
          <a:p>
            <a:pPr marL="7414895">
              <a:lnSpc>
                <a:spcPct val="100000"/>
              </a:lnSpc>
              <a:spcBef>
                <a:spcPts val="265"/>
              </a:spcBef>
            </a:pPr>
            <a:r>
              <a:rPr sz="1700" i="1" spc="70" dirty="0">
                <a:solidFill>
                  <a:srgbClr val="375F92"/>
                </a:solidFill>
                <a:latin typeface="Garamond"/>
                <a:cs typeface="Garamond"/>
              </a:rPr>
              <a:t>(D. </a:t>
            </a:r>
            <a:r>
              <a:rPr sz="1700" i="1" spc="459" dirty="0">
                <a:solidFill>
                  <a:srgbClr val="375F92"/>
                </a:solidFill>
                <a:latin typeface="Garamond"/>
                <a:cs typeface="Garamond"/>
              </a:rPr>
              <a:t>Sless</a:t>
            </a:r>
            <a:r>
              <a:rPr sz="1700" i="1" spc="-210" dirty="0">
                <a:solidFill>
                  <a:srgbClr val="375F92"/>
                </a:solidFill>
                <a:latin typeface="Garamond"/>
                <a:cs typeface="Garamond"/>
              </a:rPr>
              <a:t> </a:t>
            </a:r>
            <a:r>
              <a:rPr sz="1700" i="1" spc="45" dirty="0">
                <a:solidFill>
                  <a:srgbClr val="375F92"/>
                </a:solidFill>
                <a:latin typeface="Garamond"/>
                <a:cs typeface="Garamond"/>
              </a:rPr>
              <a:t>)</a:t>
            </a:r>
            <a:endParaRPr sz="1700" dirty="0">
              <a:latin typeface="Garamond"/>
              <a:cs typeface="Garamond"/>
            </a:endParaRPr>
          </a:p>
          <a:p>
            <a:pPr>
              <a:lnSpc>
                <a:spcPct val="100000"/>
              </a:lnSpc>
            </a:pPr>
            <a:endParaRPr sz="18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145"/>
              </a:spcBef>
            </a:pPr>
            <a:r>
              <a:rPr sz="2000" spc="-5" dirty="0">
                <a:solidFill>
                  <a:srgbClr val="C00000"/>
                </a:solidFill>
                <a:latin typeface="Verdana"/>
                <a:cs typeface="Verdana"/>
              </a:rPr>
              <a:t>“Graphic communication </a:t>
            </a:r>
            <a:r>
              <a:rPr sz="2000" spc="-15" dirty="0">
                <a:solidFill>
                  <a:srgbClr val="C00000"/>
                </a:solidFill>
                <a:latin typeface="Verdana"/>
                <a:cs typeface="Verdana"/>
              </a:rPr>
              <a:t>involves </a:t>
            </a:r>
            <a:r>
              <a:rPr sz="2000" spc="-5" dirty="0">
                <a:solidFill>
                  <a:srgbClr val="C00000"/>
                </a:solidFill>
                <a:latin typeface="Verdana"/>
                <a:cs typeface="Verdana"/>
              </a:rPr>
              <a:t>transcribing and </a:t>
            </a:r>
            <a:r>
              <a:rPr sz="2000" dirty="0">
                <a:solidFill>
                  <a:srgbClr val="C00000"/>
                </a:solidFill>
                <a:latin typeface="Verdana"/>
                <a:cs typeface="Verdana"/>
              </a:rPr>
              <a:t>telling</a:t>
            </a:r>
            <a:r>
              <a:rPr sz="2000" spc="-65" dirty="0">
                <a:solidFill>
                  <a:srgbClr val="C00000"/>
                </a:solidFill>
                <a:latin typeface="Verdana"/>
                <a:cs typeface="Verdana"/>
              </a:rPr>
              <a:t> </a:t>
            </a:r>
            <a:r>
              <a:rPr sz="2000" spc="-10" dirty="0">
                <a:solidFill>
                  <a:srgbClr val="C00000"/>
                </a:solidFill>
                <a:latin typeface="Verdana"/>
                <a:cs typeface="Verdana"/>
              </a:rPr>
              <a:t>others</a:t>
            </a:r>
            <a:endParaRPr sz="2000" dirty="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sz="2000" spc="-5" dirty="0">
                <a:solidFill>
                  <a:srgbClr val="C00000"/>
                </a:solidFill>
                <a:latin typeface="Verdana"/>
                <a:cs typeface="Verdana"/>
              </a:rPr>
              <a:t>what </a:t>
            </a:r>
            <a:r>
              <a:rPr sz="2000" spc="-20" dirty="0">
                <a:solidFill>
                  <a:srgbClr val="C00000"/>
                </a:solidFill>
                <a:latin typeface="Verdana"/>
                <a:cs typeface="Verdana"/>
              </a:rPr>
              <a:t>you have</a:t>
            </a:r>
            <a:r>
              <a:rPr sz="2000" dirty="0">
                <a:solidFill>
                  <a:srgbClr val="C00000"/>
                </a:solidFill>
                <a:latin typeface="Verdana"/>
                <a:cs typeface="Verdana"/>
              </a:rPr>
              <a:t> </a:t>
            </a:r>
            <a:r>
              <a:rPr sz="2000" spc="-15" dirty="0">
                <a:solidFill>
                  <a:srgbClr val="C00000"/>
                </a:solidFill>
                <a:latin typeface="Verdana"/>
                <a:cs typeface="Verdana"/>
              </a:rPr>
              <a:t>discovered.</a:t>
            </a:r>
            <a:endParaRPr sz="2000" dirty="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475"/>
              </a:spcBef>
            </a:pPr>
            <a:r>
              <a:rPr sz="2000" spc="-15" dirty="0">
                <a:solidFill>
                  <a:srgbClr val="C00000"/>
                </a:solidFill>
                <a:latin typeface="Verdana"/>
                <a:cs typeface="Verdana"/>
              </a:rPr>
              <a:t>Its </a:t>
            </a:r>
            <a:r>
              <a:rPr sz="2000" dirty="0">
                <a:solidFill>
                  <a:srgbClr val="C00000"/>
                </a:solidFill>
                <a:latin typeface="Verdana"/>
                <a:cs typeface="Verdana"/>
              </a:rPr>
              <a:t>aim: </a:t>
            </a:r>
            <a:r>
              <a:rPr sz="2000" b="1" u="heavy" spc="-15" dirty="0">
                <a:solidFill>
                  <a:srgbClr val="C00000"/>
                </a:solidFill>
                <a:latin typeface="Verdana"/>
                <a:cs typeface="Verdana"/>
              </a:rPr>
              <a:t>rapid </a:t>
            </a:r>
            <a:r>
              <a:rPr sz="2000" b="1" u="heavy" spc="-10" dirty="0">
                <a:solidFill>
                  <a:srgbClr val="C00000"/>
                </a:solidFill>
                <a:latin typeface="Verdana"/>
                <a:cs typeface="Verdana"/>
              </a:rPr>
              <a:t>perception </a:t>
            </a:r>
            <a:r>
              <a:rPr sz="2000" spc="-5" dirty="0">
                <a:solidFill>
                  <a:srgbClr val="C00000"/>
                </a:solidFill>
                <a:latin typeface="Verdana"/>
                <a:cs typeface="Verdana"/>
              </a:rPr>
              <a:t>and, </a:t>
            </a:r>
            <a:r>
              <a:rPr sz="2000" spc="-15" dirty="0">
                <a:solidFill>
                  <a:srgbClr val="C00000"/>
                </a:solidFill>
                <a:latin typeface="Verdana"/>
                <a:cs typeface="Verdana"/>
              </a:rPr>
              <a:t>potentially, </a:t>
            </a:r>
            <a:r>
              <a:rPr sz="2000" spc="-5" dirty="0">
                <a:solidFill>
                  <a:srgbClr val="C00000"/>
                </a:solidFill>
                <a:latin typeface="Verdana"/>
                <a:cs typeface="Verdana"/>
              </a:rPr>
              <a:t>memorization </a:t>
            </a:r>
            <a:r>
              <a:rPr sz="2000" spc="-10" dirty="0">
                <a:solidFill>
                  <a:srgbClr val="C00000"/>
                </a:solidFill>
                <a:latin typeface="Verdana"/>
                <a:cs typeface="Verdana"/>
              </a:rPr>
              <a:t>of</a:t>
            </a:r>
            <a:r>
              <a:rPr sz="2000" spc="175" dirty="0">
                <a:solidFill>
                  <a:srgbClr val="C00000"/>
                </a:solidFill>
                <a:latin typeface="Verdana"/>
                <a:cs typeface="Verdana"/>
              </a:rPr>
              <a:t> </a:t>
            </a:r>
            <a:r>
              <a:rPr sz="2000" dirty="0">
                <a:solidFill>
                  <a:srgbClr val="C00000"/>
                </a:solidFill>
                <a:latin typeface="Verdana"/>
                <a:cs typeface="Verdana"/>
              </a:rPr>
              <a:t>the</a:t>
            </a:r>
            <a:endParaRPr sz="2000" dirty="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sz="2000" spc="-20" dirty="0">
                <a:solidFill>
                  <a:srgbClr val="C00000"/>
                </a:solidFill>
                <a:latin typeface="Verdana"/>
                <a:cs typeface="Verdana"/>
              </a:rPr>
              <a:t>overall</a:t>
            </a:r>
            <a:r>
              <a:rPr sz="2000" spc="-10" dirty="0">
                <a:solidFill>
                  <a:srgbClr val="C00000"/>
                </a:solidFill>
                <a:latin typeface="Verdana"/>
                <a:cs typeface="Verdana"/>
              </a:rPr>
              <a:t> </a:t>
            </a:r>
            <a:r>
              <a:rPr sz="2000" spc="-5" dirty="0">
                <a:solidFill>
                  <a:srgbClr val="C00000"/>
                </a:solidFill>
                <a:latin typeface="Verdana"/>
                <a:cs typeface="Verdana"/>
              </a:rPr>
              <a:t>information.</a:t>
            </a:r>
            <a:endParaRPr sz="2000" dirty="0"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4234919399"/>
      </p:ext>
    </p:extLst>
  </p:cSld>
  <p:clrMapOvr>
    <a:masterClrMapping/>
  </p:clrMapOvr>
  <p:transition spd="slow">
    <p:pull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4212335" y="6641590"/>
            <a:ext cx="697991" cy="2164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279391" y="6669022"/>
            <a:ext cx="594360" cy="1889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262501" y="6669086"/>
            <a:ext cx="596900" cy="189230"/>
          </a:xfrm>
          <a:custGeom>
            <a:avLst/>
            <a:gdLst/>
            <a:ahLst/>
            <a:cxnLst/>
            <a:rect l="l" t="t" r="r" b="b"/>
            <a:pathLst>
              <a:path w="596900" h="189229">
                <a:moveTo>
                  <a:pt x="596900" y="188910"/>
                </a:moveTo>
                <a:lnTo>
                  <a:pt x="596900" y="0"/>
                </a:lnTo>
                <a:lnTo>
                  <a:pt x="0" y="0"/>
                </a:lnTo>
                <a:lnTo>
                  <a:pt x="0" y="188910"/>
                </a:lnTo>
                <a:lnTo>
                  <a:pt x="596900" y="188910"/>
                </a:lnTo>
                <a:close/>
              </a:path>
            </a:pathLst>
          </a:custGeom>
          <a:solidFill>
            <a:srgbClr val="12307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262501" y="6669086"/>
            <a:ext cx="596900" cy="189230"/>
          </a:xfrm>
          <a:custGeom>
            <a:avLst/>
            <a:gdLst/>
            <a:ahLst/>
            <a:cxnLst/>
            <a:rect l="l" t="t" r="r" b="b"/>
            <a:pathLst>
              <a:path w="596900" h="189229">
                <a:moveTo>
                  <a:pt x="596900" y="188910"/>
                </a:moveTo>
                <a:lnTo>
                  <a:pt x="596900" y="0"/>
                </a:lnTo>
                <a:lnTo>
                  <a:pt x="0" y="0"/>
                </a:lnTo>
                <a:lnTo>
                  <a:pt x="0" y="188910"/>
                </a:lnTo>
              </a:path>
            </a:pathLst>
          </a:custGeom>
          <a:ln w="9525">
            <a:solidFill>
              <a:srgbClr val="12307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411348" y="1419161"/>
            <a:ext cx="3308350" cy="5104130"/>
          </a:xfrm>
          <a:custGeom>
            <a:avLst/>
            <a:gdLst/>
            <a:ahLst/>
            <a:cxnLst/>
            <a:rect l="l" t="t" r="r" b="b"/>
            <a:pathLst>
              <a:path w="3308350" h="5104130">
                <a:moveTo>
                  <a:pt x="0" y="5103876"/>
                </a:moveTo>
                <a:lnTo>
                  <a:pt x="3308350" y="5103876"/>
                </a:lnTo>
                <a:lnTo>
                  <a:pt x="3308350" y="0"/>
                </a:lnTo>
                <a:lnTo>
                  <a:pt x="0" y="0"/>
                </a:lnTo>
                <a:lnTo>
                  <a:pt x="0" y="5103876"/>
                </a:lnTo>
                <a:close/>
              </a:path>
            </a:pathLst>
          </a:custGeom>
          <a:ln w="9525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313432" y="1158239"/>
            <a:ext cx="1127759" cy="30297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313432" y="984503"/>
            <a:ext cx="1127759" cy="84429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2460759" y="1498958"/>
            <a:ext cx="644525" cy="2386965"/>
          </a:xfrm>
          <a:prstGeom prst="rect">
            <a:avLst/>
          </a:prstGeom>
        </p:spPr>
        <p:txBody>
          <a:bodyPr vert="vert270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4000" b="1" dirty="0">
                <a:solidFill>
                  <a:srgbClr val="FFFF00"/>
                </a:solidFill>
                <a:latin typeface="Verdana"/>
                <a:cs typeface="Verdana"/>
              </a:rPr>
              <a:t>Machine</a:t>
            </a:r>
            <a:endParaRPr sz="4000">
              <a:latin typeface="Verdana"/>
              <a:cs typeface="Verdana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719826" y="1401825"/>
            <a:ext cx="3310254" cy="5104130"/>
          </a:xfrm>
          <a:custGeom>
            <a:avLst/>
            <a:gdLst/>
            <a:ahLst/>
            <a:cxnLst/>
            <a:rect l="l" t="t" r="r" b="b"/>
            <a:pathLst>
              <a:path w="3310254" h="5104130">
                <a:moveTo>
                  <a:pt x="0" y="5103749"/>
                </a:moveTo>
                <a:lnTo>
                  <a:pt x="3309874" y="5103749"/>
                </a:lnTo>
                <a:lnTo>
                  <a:pt x="3309874" y="0"/>
                </a:lnTo>
                <a:lnTo>
                  <a:pt x="0" y="0"/>
                </a:lnTo>
                <a:lnTo>
                  <a:pt x="0" y="5103749"/>
                </a:lnTo>
                <a:close/>
              </a:path>
            </a:pathLst>
          </a:custGeom>
          <a:ln w="9525">
            <a:solidFill>
              <a:srgbClr val="3066C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001000" y="1176527"/>
            <a:ext cx="1127759" cy="270357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001000" y="3209544"/>
            <a:ext cx="1127759" cy="84429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8340150" y="1481074"/>
            <a:ext cx="644525" cy="2058670"/>
          </a:xfrm>
          <a:prstGeom prst="rect">
            <a:avLst/>
          </a:prstGeom>
        </p:spPr>
        <p:txBody>
          <a:bodyPr vert="vert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4000" b="1" spc="-5" dirty="0">
                <a:solidFill>
                  <a:srgbClr val="3066CF"/>
                </a:solidFill>
                <a:latin typeface="Verdana"/>
                <a:cs typeface="Verdana"/>
              </a:rPr>
              <a:t>H</a:t>
            </a:r>
            <a:r>
              <a:rPr sz="4000" b="1" spc="5" dirty="0">
                <a:solidFill>
                  <a:srgbClr val="3066CF"/>
                </a:solidFill>
                <a:latin typeface="Verdana"/>
                <a:cs typeface="Verdana"/>
              </a:rPr>
              <a:t>u</a:t>
            </a:r>
            <a:r>
              <a:rPr sz="4000" b="1" spc="-5" dirty="0">
                <a:solidFill>
                  <a:srgbClr val="3066CF"/>
                </a:solidFill>
                <a:latin typeface="Verdana"/>
                <a:cs typeface="Verdana"/>
              </a:rPr>
              <a:t>m</a:t>
            </a:r>
            <a:r>
              <a:rPr sz="4000" b="1" spc="20" dirty="0">
                <a:solidFill>
                  <a:srgbClr val="3066CF"/>
                </a:solidFill>
                <a:latin typeface="Verdana"/>
                <a:cs typeface="Verdana"/>
              </a:rPr>
              <a:t>a</a:t>
            </a:r>
            <a:r>
              <a:rPr sz="4000" b="1" dirty="0">
                <a:solidFill>
                  <a:srgbClr val="3066CF"/>
                </a:solidFill>
                <a:latin typeface="Verdana"/>
                <a:cs typeface="Verdana"/>
              </a:rPr>
              <a:t>n</a:t>
            </a:r>
            <a:endParaRPr sz="4000">
              <a:latin typeface="Verdana"/>
              <a:cs typeface="Verdana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619375" y="5076825"/>
            <a:ext cx="6375400" cy="113188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646933" y="4768977"/>
            <a:ext cx="4905375" cy="46672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823842" y="5963373"/>
            <a:ext cx="5114925" cy="56197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987675" y="1727073"/>
            <a:ext cx="5400675" cy="303060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323528" y="620688"/>
            <a:ext cx="2299335" cy="33140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200"/>
              </a:lnSpc>
            </a:pPr>
            <a:r>
              <a:rPr sz="2400" b="1" spc="-10" dirty="0">
                <a:solidFill>
                  <a:srgbClr val="0E5393"/>
                </a:solidFill>
                <a:latin typeface="Arial"/>
                <a:cs typeface="Arial"/>
              </a:rPr>
              <a:t>Visual</a:t>
            </a:r>
            <a:r>
              <a:rPr sz="2400" b="1" spc="-75" dirty="0">
                <a:solidFill>
                  <a:srgbClr val="0E5393"/>
                </a:solidFill>
                <a:latin typeface="Arial"/>
                <a:cs typeface="Arial"/>
              </a:rPr>
              <a:t> </a:t>
            </a:r>
            <a:r>
              <a:rPr sz="2400" b="1" spc="-10" dirty="0">
                <a:solidFill>
                  <a:srgbClr val="0E5393"/>
                </a:solidFill>
                <a:latin typeface="Arial"/>
                <a:cs typeface="Arial"/>
              </a:rPr>
              <a:t>analytics  </a:t>
            </a:r>
            <a:r>
              <a:rPr sz="2400" b="1" dirty="0">
                <a:solidFill>
                  <a:srgbClr val="0E5393"/>
                </a:solidFill>
                <a:latin typeface="Arial"/>
                <a:cs typeface="Arial"/>
              </a:rPr>
              <a:t>integrates  scientific  disciplines </a:t>
            </a:r>
            <a:r>
              <a:rPr sz="2400" b="1" spc="-5" dirty="0">
                <a:solidFill>
                  <a:srgbClr val="0E5393"/>
                </a:solidFill>
                <a:latin typeface="Arial"/>
                <a:cs typeface="Arial"/>
              </a:rPr>
              <a:t>to  </a:t>
            </a:r>
            <a:r>
              <a:rPr sz="2400" b="1" spc="-10" dirty="0">
                <a:solidFill>
                  <a:srgbClr val="0E5393"/>
                </a:solidFill>
                <a:latin typeface="Arial"/>
                <a:cs typeface="Arial"/>
              </a:rPr>
              <a:t>improve </a:t>
            </a:r>
            <a:r>
              <a:rPr sz="2400" b="1" spc="-5" dirty="0">
                <a:solidFill>
                  <a:srgbClr val="0E5393"/>
                </a:solidFill>
                <a:latin typeface="Arial"/>
                <a:cs typeface="Arial"/>
              </a:rPr>
              <a:t>the  division </a:t>
            </a:r>
            <a:r>
              <a:rPr sz="2400" b="1" dirty="0">
                <a:solidFill>
                  <a:srgbClr val="0E5393"/>
                </a:solidFill>
                <a:latin typeface="Arial"/>
                <a:cs typeface="Arial"/>
              </a:rPr>
              <a:t>of  labor </a:t>
            </a:r>
            <a:r>
              <a:rPr sz="2400" b="1" spc="5" dirty="0">
                <a:solidFill>
                  <a:srgbClr val="0E5393"/>
                </a:solidFill>
                <a:latin typeface="Arial"/>
                <a:cs typeface="Arial"/>
              </a:rPr>
              <a:t>between  </a:t>
            </a:r>
            <a:r>
              <a:rPr sz="2400" b="1" dirty="0">
                <a:solidFill>
                  <a:srgbClr val="0E5393"/>
                </a:solidFill>
                <a:latin typeface="Arial"/>
                <a:cs typeface="Arial"/>
              </a:rPr>
              <a:t>human and  machine.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title"/>
          </p:nvPr>
        </p:nvSpPr>
        <p:spPr>
          <a:xfrm>
            <a:off x="163448" y="83437"/>
            <a:ext cx="2247900" cy="3200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15" dirty="0">
                <a:solidFill>
                  <a:srgbClr val="0E5393"/>
                </a:solidFill>
              </a:rPr>
              <a:t>Visual</a:t>
            </a:r>
            <a:r>
              <a:rPr sz="2000" spc="15" dirty="0">
                <a:solidFill>
                  <a:srgbClr val="0E5393"/>
                </a:solidFill>
              </a:rPr>
              <a:t> </a:t>
            </a:r>
            <a:r>
              <a:rPr sz="2000" spc="-15" dirty="0">
                <a:solidFill>
                  <a:srgbClr val="0E5393"/>
                </a:solidFill>
              </a:rPr>
              <a:t>analytics</a:t>
            </a:r>
            <a:endParaRPr sz="2000" dirty="0"/>
          </a:p>
        </p:txBody>
      </p:sp>
    </p:spTree>
    <p:extLst>
      <p:ext uri="{BB962C8B-B14F-4D97-AF65-F5344CB8AC3E}">
        <p14:creationId xmlns:p14="http://schemas.microsoft.com/office/powerpoint/2010/main" val="3529261897"/>
      </p:ext>
    </p:extLst>
  </p:cSld>
  <p:clrMapOvr>
    <a:masterClrMapping/>
  </p:clrMapOvr>
  <p:transition spd="slow">
    <p:pull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4212335" y="6641590"/>
            <a:ext cx="697991" cy="2164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279391" y="6669022"/>
            <a:ext cx="594360" cy="1889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262501" y="6669086"/>
            <a:ext cx="596900" cy="189230"/>
          </a:xfrm>
          <a:custGeom>
            <a:avLst/>
            <a:gdLst/>
            <a:ahLst/>
            <a:cxnLst/>
            <a:rect l="l" t="t" r="r" b="b"/>
            <a:pathLst>
              <a:path w="596900" h="189229">
                <a:moveTo>
                  <a:pt x="596900" y="188910"/>
                </a:moveTo>
                <a:lnTo>
                  <a:pt x="596900" y="0"/>
                </a:lnTo>
                <a:lnTo>
                  <a:pt x="0" y="0"/>
                </a:lnTo>
                <a:lnTo>
                  <a:pt x="0" y="188910"/>
                </a:lnTo>
                <a:lnTo>
                  <a:pt x="596900" y="188910"/>
                </a:lnTo>
                <a:close/>
              </a:path>
            </a:pathLst>
          </a:custGeom>
          <a:solidFill>
            <a:srgbClr val="12307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262501" y="6669086"/>
            <a:ext cx="596900" cy="189230"/>
          </a:xfrm>
          <a:custGeom>
            <a:avLst/>
            <a:gdLst/>
            <a:ahLst/>
            <a:cxnLst/>
            <a:rect l="l" t="t" r="r" b="b"/>
            <a:pathLst>
              <a:path w="596900" h="189229">
                <a:moveTo>
                  <a:pt x="596900" y="188910"/>
                </a:moveTo>
                <a:lnTo>
                  <a:pt x="596900" y="0"/>
                </a:lnTo>
                <a:lnTo>
                  <a:pt x="0" y="0"/>
                </a:lnTo>
                <a:lnTo>
                  <a:pt x="0" y="188910"/>
                </a:lnTo>
              </a:path>
            </a:pathLst>
          </a:custGeom>
          <a:ln w="9525">
            <a:solidFill>
              <a:srgbClr val="12307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51520" y="167100"/>
            <a:ext cx="224790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15" dirty="0">
                <a:solidFill>
                  <a:srgbClr val="0E5393"/>
                </a:solidFill>
              </a:rPr>
              <a:t>Visual</a:t>
            </a:r>
            <a:r>
              <a:rPr sz="2000" spc="15" dirty="0">
                <a:solidFill>
                  <a:srgbClr val="0E5393"/>
                </a:solidFill>
              </a:rPr>
              <a:t> </a:t>
            </a:r>
            <a:r>
              <a:rPr sz="2000" spc="-15" dirty="0">
                <a:solidFill>
                  <a:srgbClr val="0E5393"/>
                </a:solidFill>
              </a:rPr>
              <a:t>analytics</a:t>
            </a:r>
            <a:endParaRPr sz="2000" dirty="0"/>
          </a:p>
        </p:txBody>
      </p:sp>
      <p:sp>
        <p:nvSpPr>
          <p:cNvPr id="8" name="object 8"/>
          <p:cNvSpPr/>
          <p:nvPr/>
        </p:nvSpPr>
        <p:spPr>
          <a:xfrm>
            <a:off x="1807464" y="1386839"/>
            <a:ext cx="2718816" cy="256031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858264" y="1412875"/>
            <a:ext cx="2617470" cy="2460625"/>
          </a:xfrm>
          <a:custGeom>
            <a:avLst/>
            <a:gdLst/>
            <a:ahLst/>
            <a:cxnLst/>
            <a:rect l="l" t="t" r="r" b="b"/>
            <a:pathLst>
              <a:path w="2617470" h="2460625">
                <a:moveTo>
                  <a:pt x="2616962" y="0"/>
                </a:moveTo>
                <a:lnTo>
                  <a:pt x="2567339" y="433"/>
                </a:lnTo>
                <a:lnTo>
                  <a:pt x="2517940" y="1729"/>
                </a:lnTo>
                <a:lnTo>
                  <a:pt x="2468773" y="3879"/>
                </a:lnTo>
                <a:lnTo>
                  <a:pt x="2419846" y="6877"/>
                </a:lnTo>
                <a:lnTo>
                  <a:pt x="2371167" y="10713"/>
                </a:lnTo>
                <a:lnTo>
                  <a:pt x="2322744" y="15381"/>
                </a:lnTo>
                <a:lnTo>
                  <a:pt x="2274586" y="20873"/>
                </a:lnTo>
                <a:lnTo>
                  <a:pt x="2226699" y="27182"/>
                </a:lnTo>
                <a:lnTo>
                  <a:pt x="2179094" y="34299"/>
                </a:lnTo>
                <a:lnTo>
                  <a:pt x="2131777" y="42217"/>
                </a:lnTo>
                <a:lnTo>
                  <a:pt x="2084757" y="50929"/>
                </a:lnTo>
                <a:lnTo>
                  <a:pt x="2038043" y="60426"/>
                </a:lnTo>
                <a:lnTo>
                  <a:pt x="1991641" y="70702"/>
                </a:lnTo>
                <a:lnTo>
                  <a:pt x="1945561" y="81748"/>
                </a:lnTo>
                <a:lnTo>
                  <a:pt x="1899811" y="93557"/>
                </a:lnTo>
                <a:lnTo>
                  <a:pt x="1854398" y="106121"/>
                </a:lnTo>
                <a:lnTo>
                  <a:pt x="1809331" y="119433"/>
                </a:lnTo>
                <a:lnTo>
                  <a:pt x="1764618" y="133485"/>
                </a:lnTo>
                <a:lnTo>
                  <a:pt x="1720267" y="148269"/>
                </a:lnTo>
                <a:lnTo>
                  <a:pt x="1676286" y="163778"/>
                </a:lnTo>
                <a:lnTo>
                  <a:pt x="1632684" y="180003"/>
                </a:lnTo>
                <a:lnTo>
                  <a:pt x="1589468" y="196939"/>
                </a:lnTo>
                <a:lnTo>
                  <a:pt x="1546647" y="214575"/>
                </a:lnTo>
                <a:lnTo>
                  <a:pt x="1504229" y="232906"/>
                </a:lnTo>
                <a:lnTo>
                  <a:pt x="1462222" y="251924"/>
                </a:lnTo>
                <a:lnTo>
                  <a:pt x="1420634" y="271620"/>
                </a:lnTo>
                <a:lnTo>
                  <a:pt x="1379473" y="291988"/>
                </a:lnTo>
                <a:lnTo>
                  <a:pt x="1338748" y="313019"/>
                </a:lnTo>
                <a:lnTo>
                  <a:pt x="1298466" y="334706"/>
                </a:lnTo>
                <a:lnTo>
                  <a:pt x="1258636" y="357041"/>
                </a:lnTo>
                <a:lnTo>
                  <a:pt x="1219267" y="380017"/>
                </a:lnTo>
                <a:lnTo>
                  <a:pt x="1180365" y="403626"/>
                </a:lnTo>
                <a:lnTo>
                  <a:pt x="1141939" y="427860"/>
                </a:lnTo>
                <a:lnTo>
                  <a:pt x="1103998" y="452712"/>
                </a:lnTo>
                <a:lnTo>
                  <a:pt x="1066549" y="478174"/>
                </a:lnTo>
                <a:lnTo>
                  <a:pt x="1029601" y="504238"/>
                </a:lnTo>
                <a:lnTo>
                  <a:pt x="993161" y="530897"/>
                </a:lnTo>
                <a:lnTo>
                  <a:pt x="957239" y="558144"/>
                </a:lnTo>
                <a:lnTo>
                  <a:pt x="921842" y="585970"/>
                </a:lnTo>
                <a:lnTo>
                  <a:pt x="886978" y="614367"/>
                </a:lnTo>
                <a:lnTo>
                  <a:pt x="852655" y="643329"/>
                </a:lnTo>
                <a:lnTo>
                  <a:pt x="818882" y="672848"/>
                </a:lnTo>
                <a:lnTo>
                  <a:pt x="785666" y="702916"/>
                </a:lnTo>
                <a:lnTo>
                  <a:pt x="753017" y="733524"/>
                </a:lnTo>
                <a:lnTo>
                  <a:pt x="720941" y="764667"/>
                </a:lnTo>
                <a:lnTo>
                  <a:pt x="689448" y="796336"/>
                </a:lnTo>
                <a:lnTo>
                  <a:pt x="658544" y="828522"/>
                </a:lnTo>
                <a:lnTo>
                  <a:pt x="628240" y="861220"/>
                </a:lnTo>
                <a:lnTo>
                  <a:pt x="598541" y="894421"/>
                </a:lnTo>
                <a:lnTo>
                  <a:pt x="569458" y="928117"/>
                </a:lnTo>
                <a:lnTo>
                  <a:pt x="540997" y="962302"/>
                </a:lnTo>
                <a:lnTo>
                  <a:pt x="513168" y="996966"/>
                </a:lnTo>
                <a:lnTo>
                  <a:pt x="485978" y="1032103"/>
                </a:lnTo>
                <a:lnTo>
                  <a:pt x="459435" y="1067705"/>
                </a:lnTo>
                <a:lnTo>
                  <a:pt x="433547" y="1103764"/>
                </a:lnTo>
                <a:lnTo>
                  <a:pt x="408323" y="1140273"/>
                </a:lnTo>
                <a:lnTo>
                  <a:pt x="383771" y="1177224"/>
                </a:lnTo>
                <a:lnTo>
                  <a:pt x="359899" y="1214609"/>
                </a:lnTo>
                <a:lnTo>
                  <a:pt x="336715" y="1252421"/>
                </a:lnTo>
                <a:lnTo>
                  <a:pt x="314227" y="1290652"/>
                </a:lnTo>
                <a:lnTo>
                  <a:pt x="292443" y="1329294"/>
                </a:lnTo>
                <a:lnTo>
                  <a:pt x="271372" y="1368340"/>
                </a:lnTo>
                <a:lnTo>
                  <a:pt x="251022" y="1407782"/>
                </a:lnTo>
                <a:lnTo>
                  <a:pt x="231400" y="1447613"/>
                </a:lnTo>
                <a:lnTo>
                  <a:pt x="212515" y="1487825"/>
                </a:lnTo>
                <a:lnTo>
                  <a:pt x="194376" y="1528410"/>
                </a:lnTo>
                <a:lnTo>
                  <a:pt x="176990" y="1569361"/>
                </a:lnTo>
                <a:lnTo>
                  <a:pt x="160365" y="1610669"/>
                </a:lnTo>
                <a:lnTo>
                  <a:pt x="144510" y="1652328"/>
                </a:lnTo>
                <a:lnTo>
                  <a:pt x="129432" y="1694330"/>
                </a:lnTo>
                <a:lnTo>
                  <a:pt x="115140" y="1736667"/>
                </a:lnTo>
                <a:lnTo>
                  <a:pt x="101643" y="1779331"/>
                </a:lnTo>
                <a:lnTo>
                  <a:pt x="88947" y="1822314"/>
                </a:lnTo>
                <a:lnTo>
                  <a:pt x="77062" y="1865610"/>
                </a:lnTo>
                <a:lnTo>
                  <a:pt x="65995" y="1909211"/>
                </a:lnTo>
                <a:lnTo>
                  <a:pt x="55755" y="1953108"/>
                </a:lnTo>
                <a:lnTo>
                  <a:pt x="46350" y="1997295"/>
                </a:lnTo>
                <a:lnTo>
                  <a:pt x="37787" y="2041763"/>
                </a:lnTo>
                <a:lnTo>
                  <a:pt x="30076" y="2086505"/>
                </a:lnTo>
                <a:lnTo>
                  <a:pt x="23223" y="2131513"/>
                </a:lnTo>
                <a:lnTo>
                  <a:pt x="17238" y="2176780"/>
                </a:lnTo>
                <a:lnTo>
                  <a:pt x="12129" y="2222298"/>
                </a:lnTo>
                <a:lnTo>
                  <a:pt x="7903" y="2268059"/>
                </a:lnTo>
                <a:lnTo>
                  <a:pt x="4569" y="2314056"/>
                </a:lnTo>
                <a:lnTo>
                  <a:pt x="2135" y="2360281"/>
                </a:lnTo>
                <a:lnTo>
                  <a:pt x="609" y="2406727"/>
                </a:lnTo>
                <a:lnTo>
                  <a:pt x="0" y="2453386"/>
                </a:lnTo>
                <a:lnTo>
                  <a:pt x="2616962" y="2460625"/>
                </a:lnTo>
                <a:lnTo>
                  <a:pt x="2616962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858264" y="1412875"/>
            <a:ext cx="2617470" cy="2460625"/>
          </a:xfrm>
          <a:custGeom>
            <a:avLst/>
            <a:gdLst/>
            <a:ahLst/>
            <a:cxnLst/>
            <a:rect l="l" t="t" r="r" b="b"/>
            <a:pathLst>
              <a:path w="2617470" h="2460625">
                <a:moveTo>
                  <a:pt x="0" y="2453386"/>
                </a:moveTo>
                <a:lnTo>
                  <a:pt x="609" y="2406727"/>
                </a:lnTo>
                <a:lnTo>
                  <a:pt x="2135" y="2360281"/>
                </a:lnTo>
                <a:lnTo>
                  <a:pt x="4569" y="2314056"/>
                </a:lnTo>
                <a:lnTo>
                  <a:pt x="7903" y="2268059"/>
                </a:lnTo>
                <a:lnTo>
                  <a:pt x="12129" y="2222298"/>
                </a:lnTo>
                <a:lnTo>
                  <a:pt x="17238" y="2176780"/>
                </a:lnTo>
                <a:lnTo>
                  <a:pt x="23223" y="2131513"/>
                </a:lnTo>
                <a:lnTo>
                  <a:pt x="30076" y="2086505"/>
                </a:lnTo>
                <a:lnTo>
                  <a:pt x="37787" y="2041763"/>
                </a:lnTo>
                <a:lnTo>
                  <a:pt x="46350" y="1997295"/>
                </a:lnTo>
                <a:lnTo>
                  <a:pt x="55755" y="1953108"/>
                </a:lnTo>
                <a:lnTo>
                  <a:pt x="65995" y="1909211"/>
                </a:lnTo>
                <a:lnTo>
                  <a:pt x="77062" y="1865610"/>
                </a:lnTo>
                <a:lnTo>
                  <a:pt x="88947" y="1822314"/>
                </a:lnTo>
                <a:lnTo>
                  <a:pt x="101643" y="1779331"/>
                </a:lnTo>
                <a:lnTo>
                  <a:pt x="115140" y="1736667"/>
                </a:lnTo>
                <a:lnTo>
                  <a:pt x="129432" y="1694330"/>
                </a:lnTo>
                <a:lnTo>
                  <a:pt x="144510" y="1652328"/>
                </a:lnTo>
                <a:lnTo>
                  <a:pt x="160365" y="1610669"/>
                </a:lnTo>
                <a:lnTo>
                  <a:pt x="176990" y="1569361"/>
                </a:lnTo>
                <a:lnTo>
                  <a:pt x="194376" y="1528410"/>
                </a:lnTo>
                <a:lnTo>
                  <a:pt x="212515" y="1487825"/>
                </a:lnTo>
                <a:lnTo>
                  <a:pt x="231400" y="1447613"/>
                </a:lnTo>
                <a:lnTo>
                  <a:pt x="251022" y="1407782"/>
                </a:lnTo>
                <a:lnTo>
                  <a:pt x="271372" y="1368340"/>
                </a:lnTo>
                <a:lnTo>
                  <a:pt x="292443" y="1329294"/>
                </a:lnTo>
                <a:lnTo>
                  <a:pt x="314227" y="1290652"/>
                </a:lnTo>
                <a:lnTo>
                  <a:pt x="336715" y="1252421"/>
                </a:lnTo>
                <a:lnTo>
                  <a:pt x="359899" y="1214609"/>
                </a:lnTo>
                <a:lnTo>
                  <a:pt x="383771" y="1177224"/>
                </a:lnTo>
                <a:lnTo>
                  <a:pt x="408323" y="1140273"/>
                </a:lnTo>
                <a:lnTo>
                  <a:pt x="433547" y="1103764"/>
                </a:lnTo>
                <a:lnTo>
                  <a:pt x="459435" y="1067705"/>
                </a:lnTo>
                <a:lnTo>
                  <a:pt x="485978" y="1032103"/>
                </a:lnTo>
                <a:lnTo>
                  <a:pt x="513168" y="996966"/>
                </a:lnTo>
                <a:lnTo>
                  <a:pt x="540997" y="962302"/>
                </a:lnTo>
                <a:lnTo>
                  <a:pt x="569458" y="928117"/>
                </a:lnTo>
                <a:lnTo>
                  <a:pt x="598541" y="894421"/>
                </a:lnTo>
                <a:lnTo>
                  <a:pt x="628240" y="861220"/>
                </a:lnTo>
                <a:lnTo>
                  <a:pt x="658544" y="828522"/>
                </a:lnTo>
                <a:lnTo>
                  <a:pt x="689448" y="796336"/>
                </a:lnTo>
                <a:lnTo>
                  <a:pt x="720941" y="764667"/>
                </a:lnTo>
                <a:lnTo>
                  <a:pt x="753017" y="733524"/>
                </a:lnTo>
                <a:lnTo>
                  <a:pt x="785666" y="702916"/>
                </a:lnTo>
                <a:lnTo>
                  <a:pt x="818882" y="672848"/>
                </a:lnTo>
                <a:lnTo>
                  <a:pt x="852655" y="643329"/>
                </a:lnTo>
                <a:lnTo>
                  <a:pt x="886978" y="614367"/>
                </a:lnTo>
                <a:lnTo>
                  <a:pt x="921842" y="585970"/>
                </a:lnTo>
                <a:lnTo>
                  <a:pt x="957239" y="558144"/>
                </a:lnTo>
                <a:lnTo>
                  <a:pt x="993161" y="530897"/>
                </a:lnTo>
                <a:lnTo>
                  <a:pt x="1029601" y="504238"/>
                </a:lnTo>
                <a:lnTo>
                  <a:pt x="1066549" y="478174"/>
                </a:lnTo>
                <a:lnTo>
                  <a:pt x="1103998" y="452712"/>
                </a:lnTo>
                <a:lnTo>
                  <a:pt x="1141939" y="427860"/>
                </a:lnTo>
                <a:lnTo>
                  <a:pt x="1180365" y="403626"/>
                </a:lnTo>
                <a:lnTo>
                  <a:pt x="1219267" y="380017"/>
                </a:lnTo>
                <a:lnTo>
                  <a:pt x="1258636" y="357041"/>
                </a:lnTo>
                <a:lnTo>
                  <a:pt x="1298466" y="334706"/>
                </a:lnTo>
                <a:lnTo>
                  <a:pt x="1338748" y="313019"/>
                </a:lnTo>
                <a:lnTo>
                  <a:pt x="1379473" y="291988"/>
                </a:lnTo>
                <a:lnTo>
                  <a:pt x="1420634" y="271620"/>
                </a:lnTo>
                <a:lnTo>
                  <a:pt x="1462222" y="251924"/>
                </a:lnTo>
                <a:lnTo>
                  <a:pt x="1504229" y="232906"/>
                </a:lnTo>
                <a:lnTo>
                  <a:pt x="1546647" y="214575"/>
                </a:lnTo>
                <a:lnTo>
                  <a:pt x="1589468" y="196939"/>
                </a:lnTo>
                <a:lnTo>
                  <a:pt x="1632684" y="180003"/>
                </a:lnTo>
                <a:lnTo>
                  <a:pt x="1676286" y="163778"/>
                </a:lnTo>
                <a:lnTo>
                  <a:pt x="1720267" y="148269"/>
                </a:lnTo>
                <a:lnTo>
                  <a:pt x="1764618" y="133485"/>
                </a:lnTo>
                <a:lnTo>
                  <a:pt x="1809331" y="119433"/>
                </a:lnTo>
                <a:lnTo>
                  <a:pt x="1854398" y="106121"/>
                </a:lnTo>
                <a:lnTo>
                  <a:pt x="1899811" y="93557"/>
                </a:lnTo>
                <a:lnTo>
                  <a:pt x="1945561" y="81748"/>
                </a:lnTo>
                <a:lnTo>
                  <a:pt x="1991641" y="70702"/>
                </a:lnTo>
                <a:lnTo>
                  <a:pt x="2038043" y="60426"/>
                </a:lnTo>
                <a:lnTo>
                  <a:pt x="2084757" y="50929"/>
                </a:lnTo>
                <a:lnTo>
                  <a:pt x="2131777" y="42217"/>
                </a:lnTo>
                <a:lnTo>
                  <a:pt x="2179094" y="34299"/>
                </a:lnTo>
                <a:lnTo>
                  <a:pt x="2226699" y="27182"/>
                </a:lnTo>
                <a:lnTo>
                  <a:pt x="2274586" y="20873"/>
                </a:lnTo>
                <a:lnTo>
                  <a:pt x="2322744" y="15381"/>
                </a:lnTo>
                <a:lnTo>
                  <a:pt x="2371167" y="10713"/>
                </a:lnTo>
                <a:lnTo>
                  <a:pt x="2419846" y="6877"/>
                </a:lnTo>
                <a:lnTo>
                  <a:pt x="2468773" y="3879"/>
                </a:lnTo>
                <a:lnTo>
                  <a:pt x="2517940" y="1729"/>
                </a:lnTo>
                <a:lnTo>
                  <a:pt x="2567339" y="433"/>
                </a:lnTo>
                <a:lnTo>
                  <a:pt x="2616962" y="0"/>
                </a:lnTo>
                <a:lnTo>
                  <a:pt x="2616962" y="2460625"/>
                </a:lnTo>
                <a:lnTo>
                  <a:pt x="0" y="2453386"/>
                </a:lnTo>
                <a:close/>
              </a:path>
            </a:pathLst>
          </a:custGeom>
          <a:ln w="9525">
            <a:solidFill>
              <a:srgbClr val="12307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544567" y="1386839"/>
            <a:ext cx="2575560" cy="256031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594225" y="1412875"/>
            <a:ext cx="2475230" cy="2460625"/>
          </a:xfrm>
          <a:custGeom>
            <a:avLst/>
            <a:gdLst/>
            <a:ahLst/>
            <a:cxnLst/>
            <a:rect l="l" t="t" r="r" b="b"/>
            <a:pathLst>
              <a:path w="2475229" h="2460625">
                <a:moveTo>
                  <a:pt x="6858" y="0"/>
                </a:moveTo>
                <a:lnTo>
                  <a:pt x="0" y="2460625"/>
                </a:lnTo>
                <a:lnTo>
                  <a:pt x="2474976" y="2460625"/>
                </a:lnTo>
                <a:lnTo>
                  <a:pt x="2474508" y="2412293"/>
                </a:lnTo>
                <a:lnTo>
                  <a:pt x="2473109" y="2364188"/>
                </a:lnTo>
                <a:lnTo>
                  <a:pt x="2470789" y="2316317"/>
                </a:lnTo>
                <a:lnTo>
                  <a:pt x="2467556" y="2268690"/>
                </a:lnTo>
                <a:lnTo>
                  <a:pt x="2463419" y="2221313"/>
                </a:lnTo>
                <a:lnTo>
                  <a:pt x="2458385" y="2174197"/>
                </a:lnTo>
                <a:lnTo>
                  <a:pt x="2452464" y="2127350"/>
                </a:lnTo>
                <a:lnTo>
                  <a:pt x="2445663" y="2080780"/>
                </a:lnTo>
                <a:lnTo>
                  <a:pt x="2437993" y="2034495"/>
                </a:lnTo>
                <a:lnTo>
                  <a:pt x="2429460" y="1988504"/>
                </a:lnTo>
                <a:lnTo>
                  <a:pt x="2420074" y="1942816"/>
                </a:lnTo>
                <a:lnTo>
                  <a:pt x="2409843" y="1897439"/>
                </a:lnTo>
                <a:lnTo>
                  <a:pt x="2398776" y="1852382"/>
                </a:lnTo>
                <a:lnTo>
                  <a:pt x="2386882" y="1807653"/>
                </a:lnTo>
                <a:lnTo>
                  <a:pt x="2374168" y="1763261"/>
                </a:lnTo>
                <a:lnTo>
                  <a:pt x="2360643" y="1719214"/>
                </a:lnTo>
                <a:lnTo>
                  <a:pt x="2346316" y="1675521"/>
                </a:lnTo>
                <a:lnTo>
                  <a:pt x="2331196" y="1632190"/>
                </a:lnTo>
                <a:lnTo>
                  <a:pt x="2315291" y="1589230"/>
                </a:lnTo>
                <a:lnTo>
                  <a:pt x="2298609" y="1546649"/>
                </a:lnTo>
                <a:lnTo>
                  <a:pt x="2281160" y="1504455"/>
                </a:lnTo>
                <a:lnTo>
                  <a:pt x="2262951" y="1462659"/>
                </a:lnTo>
                <a:lnTo>
                  <a:pt x="2243991" y="1421266"/>
                </a:lnTo>
                <a:lnTo>
                  <a:pt x="2224289" y="1380288"/>
                </a:lnTo>
                <a:lnTo>
                  <a:pt x="2203853" y="1339731"/>
                </a:lnTo>
                <a:lnTo>
                  <a:pt x="2182692" y="1299604"/>
                </a:lnTo>
                <a:lnTo>
                  <a:pt x="2160814" y="1259917"/>
                </a:lnTo>
                <a:lnTo>
                  <a:pt x="2138228" y="1220676"/>
                </a:lnTo>
                <a:lnTo>
                  <a:pt x="2114942" y="1181892"/>
                </a:lnTo>
                <a:lnTo>
                  <a:pt x="2090966" y="1143572"/>
                </a:lnTo>
                <a:lnTo>
                  <a:pt x="2066307" y="1105725"/>
                </a:lnTo>
                <a:lnTo>
                  <a:pt x="2040974" y="1068360"/>
                </a:lnTo>
                <a:lnTo>
                  <a:pt x="2014976" y="1031484"/>
                </a:lnTo>
                <a:lnTo>
                  <a:pt x="1988320" y="995107"/>
                </a:lnTo>
                <a:lnTo>
                  <a:pt x="1961017" y="959237"/>
                </a:lnTo>
                <a:lnTo>
                  <a:pt x="1933074" y="923883"/>
                </a:lnTo>
                <a:lnTo>
                  <a:pt x="1904499" y="889052"/>
                </a:lnTo>
                <a:lnTo>
                  <a:pt x="1875302" y="854754"/>
                </a:lnTo>
                <a:lnTo>
                  <a:pt x="1845490" y="820997"/>
                </a:lnTo>
                <a:lnTo>
                  <a:pt x="1815073" y="787790"/>
                </a:lnTo>
                <a:lnTo>
                  <a:pt x="1784059" y="755141"/>
                </a:lnTo>
                <a:lnTo>
                  <a:pt x="1752457" y="723058"/>
                </a:lnTo>
                <a:lnTo>
                  <a:pt x="1720274" y="691551"/>
                </a:lnTo>
                <a:lnTo>
                  <a:pt x="1687520" y="660627"/>
                </a:lnTo>
                <a:lnTo>
                  <a:pt x="1654203" y="630295"/>
                </a:lnTo>
                <a:lnTo>
                  <a:pt x="1620332" y="600564"/>
                </a:lnTo>
                <a:lnTo>
                  <a:pt x="1585915" y="571442"/>
                </a:lnTo>
                <a:lnTo>
                  <a:pt x="1550961" y="542938"/>
                </a:lnTo>
                <a:lnTo>
                  <a:pt x="1515477" y="515060"/>
                </a:lnTo>
                <a:lnTo>
                  <a:pt x="1479474" y="487817"/>
                </a:lnTo>
                <a:lnTo>
                  <a:pt x="1442959" y="461217"/>
                </a:lnTo>
                <a:lnTo>
                  <a:pt x="1405942" y="435268"/>
                </a:lnTo>
                <a:lnTo>
                  <a:pt x="1368429" y="409980"/>
                </a:lnTo>
                <a:lnTo>
                  <a:pt x="1330431" y="385361"/>
                </a:lnTo>
                <a:lnTo>
                  <a:pt x="1291955" y="361419"/>
                </a:lnTo>
                <a:lnTo>
                  <a:pt x="1253010" y="338163"/>
                </a:lnTo>
                <a:lnTo>
                  <a:pt x="1213604" y="315601"/>
                </a:lnTo>
                <a:lnTo>
                  <a:pt x="1173747" y="293742"/>
                </a:lnTo>
                <a:lnTo>
                  <a:pt x="1133447" y="272594"/>
                </a:lnTo>
                <a:lnTo>
                  <a:pt x="1092712" y="252167"/>
                </a:lnTo>
                <a:lnTo>
                  <a:pt x="1051551" y="232467"/>
                </a:lnTo>
                <a:lnTo>
                  <a:pt x="1009972" y="213505"/>
                </a:lnTo>
                <a:lnTo>
                  <a:pt x="967984" y="195288"/>
                </a:lnTo>
                <a:lnTo>
                  <a:pt x="925595" y="177825"/>
                </a:lnTo>
                <a:lnTo>
                  <a:pt x="882814" y="161124"/>
                </a:lnTo>
                <a:lnTo>
                  <a:pt x="839650" y="145194"/>
                </a:lnTo>
                <a:lnTo>
                  <a:pt x="796111" y="130044"/>
                </a:lnTo>
                <a:lnTo>
                  <a:pt x="752205" y="115682"/>
                </a:lnTo>
                <a:lnTo>
                  <a:pt x="707942" y="102116"/>
                </a:lnTo>
                <a:lnTo>
                  <a:pt x="663329" y="89355"/>
                </a:lnTo>
                <a:lnTo>
                  <a:pt x="618376" y="77408"/>
                </a:lnTo>
                <a:lnTo>
                  <a:pt x="573090" y="66283"/>
                </a:lnTo>
                <a:lnTo>
                  <a:pt x="527481" y="55988"/>
                </a:lnTo>
                <a:lnTo>
                  <a:pt x="481556" y="46533"/>
                </a:lnTo>
                <a:lnTo>
                  <a:pt x="435325" y="37925"/>
                </a:lnTo>
                <a:lnTo>
                  <a:pt x="388796" y="30173"/>
                </a:lnTo>
                <a:lnTo>
                  <a:pt x="341977" y="23286"/>
                </a:lnTo>
                <a:lnTo>
                  <a:pt x="294878" y="17271"/>
                </a:lnTo>
                <a:lnTo>
                  <a:pt x="247505" y="12139"/>
                </a:lnTo>
                <a:lnTo>
                  <a:pt x="199869" y="7897"/>
                </a:lnTo>
                <a:lnTo>
                  <a:pt x="151978" y="4553"/>
                </a:lnTo>
                <a:lnTo>
                  <a:pt x="103840" y="2117"/>
                </a:lnTo>
                <a:lnTo>
                  <a:pt x="55464" y="596"/>
                </a:lnTo>
                <a:lnTo>
                  <a:pt x="6858" y="0"/>
                </a:lnTo>
                <a:close/>
              </a:path>
            </a:pathLst>
          </a:custGeom>
          <a:solidFill>
            <a:srgbClr val="CCEB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594225" y="1412875"/>
            <a:ext cx="2475230" cy="2460625"/>
          </a:xfrm>
          <a:custGeom>
            <a:avLst/>
            <a:gdLst/>
            <a:ahLst/>
            <a:cxnLst/>
            <a:rect l="l" t="t" r="r" b="b"/>
            <a:pathLst>
              <a:path w="2475229" h="2460625">
                <a:moveTo>
                  <a:pt x="6858" y="0"/>
                </a:moveTo>
                <a:lnTo>
                  <a:pt x="55464" y="596"/>
                </a:lnTo>
                <a:lnTo>
                  <a:pt x="103840" y="2117"/>
                </a:lnTo>
                <a:lnTo>
                  <a:pt x="151978" y="4553"/>
                </a:lnTo>
                <a:lnTo>
                  <a:pt x="199869" y="7897"/>
                </a:lnTo>
                <a:lnTo>
                  <a:pt x="247505" y="12139"/>
                </a:lnTo>
                <a:lnTo>
                  <a:pt x="294878" y="17271"/>
                </a:lnTo>
                <a:lnTo>
                  <a:pt x="341977" y="23286"/>
                </a:lnTo>
                <a:lnTo>
                  <a:pt x="388796" y="30173"/>
                </a:lnTo>
                <a:lnTo>
                  <a:pt x="435325" y="37925"/>
                </a:lnTo>
                <a:lnTo>
                  <a:pt x="481556" y="46533"/>
                </a:lnTo>
                <a:lnTo>
                  <a:pt x="527481" y="55988"/>
                </a:lnTo>
                <a:lnTo>
                  <a:pt x="573090" y="66283"/>
                </a:lnTo>
                <a:lnTo>
                  <a:pt x="618376" y="77408"/>
                </a:lnTo>
                <a:lnTo>
                  <a:pt x="663329" y="89355"/>
                </a:lnTo>
                <a:lnTo>
                  <a:pt x="707942" y="102116"/>
                </a:lnTo>
                <a:lnTo>
                  <a:pt x="752205" y="115682"/>
                </a:lnTo>
                <a:lnTo>
                  <a:pt x="796111" y="130044"/>
                </a:lnTo>
                <a:lnTo>
                  <a:pt x="839650" y="145194"/>
                </a:lnTo>
                <a:lnTo>
                  <a:pt x="882814" y="161124"/>
                </a:lnTo>
                <a:lnTo>
                  <a:pt x="925595" y="177825"/>
                </a:lnTo>
                <a:lnTo>
                  <a:pt x="967984" y="195288"/>
                </a:lnTo>
                <a:lnTo>
                  <a:pt x="1009972" y="213505"/>
                </a:lnTo>
                <a:lnTo>
                  <a:pt x="1051551" y="232467"/>
                </a:lnTo>
                <a:lnTo>
                  <a:pt x="1092712" y="252167"/>
                </a:lnTo>
                <a:lnTo>
                  <a:pt x="1133447" y="272594"/>
                </a:lnTo>
                <a:lnTo>
                  <a:pt x="1173747" y="293742"/>
                </a:lnTo>
                <a:lnTo>
                  <a:pt x="1213604" y="315601"/>
                </a:lnTo>
                <a:lnTo>
                  <a:pt x="1253010" y="338163"/>
                </a:lnTo>
                <a:lnTo>
                  <a:pt x="1291955" y="361419"/>
                </a:lnTo>
                <a:lnTo>
                  <a:pt x="1330431" y="385361"/>
                </a:lnTo>
                <a:lnTo>
                  <a:pt x="1368429" y="409980"/>
                </a:lnTo>
                <a:lnTo>
                  <a:pt x="1405942" y="435268"/>
                </a:lnTo>
                <a:lnTo>
                  <a:pt x="1442959" y="461217"/>
                </a:lnTo>
                <a:lnTo>
                  <a:pt x="1479474" y="487817"/>
                </a:lnTo>
                <a:lnTo>
                  <a:pt x="1515477" y="515060"/>
                </a:lnTo>
                <a:lnTo>
                  <a:pt x="1550961" y="542938"/>
                </a:lnTo>
                <a:lnTo>
                  <a:pt x="1585915" y="571442"/>
                </a:lnTo>
                <a:lnTo>
                  <a:pt x="1620332" y="600564"/>
                </a:lnTo>
                <a:lnTo>
                  <a:pt x="1654203" y="630295"/>
                </a:lnTo>
                <a:lnTo>
                  <a:pt x="1687520" y="660627"/>
                </a:lnTo>
                <a:lnTo>
                  <a:pt x="1720274" y="691551"/>
                </a:lnTo>
                <a:lnTo>
                  <a:pt x="1752457" y="723058"/>
                </a:lnTo>
                <a:lnTo>
                  <a:pt x="1784059" y="755141"/>
                </a:lnTo>
                <a:lnTo>
                  <a:pt x="1815073" y="787790"/>
                </a:lnTo>
                <a:lnTo>
                  <a:pt x="1845490" y="820997"/>
                </a:lnTo>
                <a:lnTo>
                  <a:pt x="1875302" y="854754"/>
                </a:lnTo>
                <a:lnTo>
                  <a:pt x="1904499" y="889052"/>
                </a:lnTo>
                <a:lnTo>
                  <a:pt x="1933074" y="923883"/>
                </a:lnTo>
                <a:lnTo>
                  <a:pt x="1961017" y="959237"/>
                </a:lnTo>
                <a:lnTo>
                  <a:pt x="1988320" y="995107"/>
                </a:lnTo>
                <a:lnTo>
                  <a:pt x="2014976" y="1031484"/>
                </a:lnTo>
                <a:lnTo>
                  <a:pt x="2040974" y="1068360"/>
                </a:lnTo>
                <a:lnTo>
                  <a:pt x="2066307" y="1105725"/>
                </a:lnTo>
                <a:lnTo>
                  <a:pt x="2090966" y="1143572"/>
                </a:lnTo>
                <a:lnTo>
                  <a:pt x="2114942" y="1181892"/>
                </a:lnTo>
                <a:lnTo>
                  <a:pt x="2138228" y="1220676"/>
                </a:lnTo>
                <a:lnTo>
                  <a:pt x="2160814" y="1259917"/>
                </a:lnTo>
                <a:lnTo>
                  <a:pt x="2182692" y="1299604"/>
                </a:lnTo>
                <a:lnTo>
                  <a:pt x="2203853" y="1339731"/>
                </a:lnTo>
                <a:lnTo>
                  <a:pt x="2224289" y="1380288"/>
                </a:lnTo>
                <a:lnTo>
                  <a:pt x="2243991" y="1421266"/>
                </a:lnTo>
                <a:lnTo>
                  <a:pt x="2262951" y="1462659"/>
                </a:lnTo>
                <a:lnTo>
                  <a:pt x="2281160" y="1504455"/>
                </a:lnTo>
                <a:lnTo>
                  <a:pt x="2298609" y="1546649"/>
                </a:lnTo>
                <a:lnTo>
                  <a:pt x="2315291" y="1589230"/>
                </a:lnTo>
                <a:lnTo>
                  <a:pt x="2331196" y="1632190"/>
                </a:lnTo>
                <a:lnTo>
                  <a:pt x="2346316" y="1675521"/>
                </a:lnTo>
                <a:lnTo>
                  <a:pt x="2360643" y="1719214"/>
                </a:lnTo>
                <a:lnTo>
                  <a:pt x="2374168" y="1763261"/>
                </a:lnTo>
                <a:lnTo>
                  <a:pt x="2386882" y="1807653"/>
                </a:lnTo>
                <a:lnTo>
                  <a:pt x="2398776" y="1852382"/>
                </a:lnTo>
                <a:lnTo>
                  <a:pt x="2409843" y="1897439"/>
                </a:lnTo>
                <a:lnTo>
                  <a:pt x="2420074" y="1942816"/>
                </a:lnTo>
                <a:lnTo>
                  <a:pt x="2429460" y="1988504"/>
                </a:lnTo>
                <a:lnTo>
                  <a:pt x="2437993" y="2034495"/>
                </a:lnTo>
                <a:lnTo>
                  <a:pt x="2445663" y="2080780"/>
                </a:lnTo>
                <a:lnTo>
                  <a:pt x="2452464" y="2127350"/>
                </a:lnTo>
                <a:lnTo>
                  <a:pt x="2458385" y="2174197"/>
                </a:lnTo>
                <a:lnTo>
                  <a:pt x="2463419" y="2221313"/>
                </a:lnTo>
                <a:lnTo>
                  <a:pt x="2467556" y="2268690"/>
                </a:lnTo>
                <a:lnTo>
                  <a:pt x="2470789" y="2316317"/>
                </a:lnTo>
                <a:lnTo>
                  <a:pt x="2473109" y="2364188"/>
                </a:lnTo>
                <a:lnTo>
                  <a:pt x="2474508" y="2412293"/>
                </a:lnTo>
                <a:lnTo>
                  <a:pt x="2474976" y="2460625"/>
                </a:lnTo>
                <a:lnTo>
                  <a:pt x="0" y="2460625"/>
                </a:lnTo>
                <a:lnTo>
                  <a:pt x="6858" y="0"/>
                </a:lnTo>
                <a:close/>
              </a:path>
            </a:pathLst>
          </a:custGeom>
          <a:ln w="9525">
            <a:solidFill>
              <a:srgbClr val="12307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550664" y="3986784"/>
            <a:ext cx="2575560" cy="256336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599813" y="4014723"/>
            <a:ext cx="2475865" cy="2461260"/>
          </a:xfrm>
          <a:custGeom>
            <a:avLst/>
            <a:gdLst/>
            <a:ahLst/>
            <a:cxnLst/>
            <a:rect l="l" t="t" r="r" b="b"/>
            <a:pathLst>
              <a:path w="2475865" h="2461260">
                <a:moveTo>
                  <a:pt x="0" y="0"/>
                </a:moveTo>
                <a:lnTo>
                  <a:pt x="0" y="2460688"/>
                </a:lnTo>
                <a:lnTo>
                  <a:pt x="48625" y="2460223"/>
                </a:lnTo>
                <a:lnTo>
                  <a:pt x="97023" y="2458833"/>
                </a:lnTo>
                <a:lnTo>
                  <a:pt x="145185" y="2456527"/>
                </a:lnTo>
                <a:lnTo>
                  <a:pt x="193102" y="2453313"/>
                </a:lnTo>
                <a:lnTo>
                  <a:pt x="240766" y="2449200"/>
                </a:lnTo>
                <a:lnTo>
                  <a:pt x="288168" y="2444196"/>
                </a:lnTo>
                <a:lnTo>
                  <a:pt x="335301" y="2438309"/>
                </a:lnTo>
                <a:lnTo>
                  <a:pt x="382154" y="2431549"/>
                </a:lnTo>
                <a:lnTo>
                  <a:pt x="428720" y="2423924"/>
                </a:lnTo>
                <a:lnTo>
                  <a:pt x="474990" y="2415442"/>
                </a:lnTo>
                <a:lnTo>
                  <a:pt x="520955" y="2406111"/>
                </a:lnTo>
                <a:lnTo>
                  <a:pt x="566607" y="2395941"/>
                </a:lnTo>
                <a:lnTo>
                  <a:pt x="611938" y="2384940"/>
                </a:lnTo>
                <a:lnTo>
                  <a:pt x="656938" y="2373115"/>
                </a:lnTo>
                <a:lnTo>
                  <a:pt x="701600" y="2360476"/>
                </a:lnTo>
                <a:lnTo>
                  <a:pt x="745914" y="2347031"/>
                </a:lnTo>
                <a:lnTo>
                  <a:pt x="789872" y="2332789"/>
                </a:lnTo>
                <a:lnTo>
                  <a:pt x="833466" y="2317758"/>
                </a:lnTo>
                <a:lnTo>
                  <a:pt x="876687" y="2301947"/>
                </a:lnTo>
                <a:lnTo>
                  <a:pt x="919526" y="2285364"/>
                </a:lnTo>
                <a:lnTo>
                  <a:pt x="961975" y="2268017"/>
                </a:lnTo>
                <a:lnTo>
                  <a:pt x="1004025" y="2249915"/>
                </a:lnTo>
                <a:lnTo>
                  <a:pt x="1045668" y="2231067"/>
                </a:lnTo>
                <a:lnTo>
                  <a:pt x="1086895" y="2211481"/>
                </a:lnTo>
                <a:lnTo>
                  <a:pt x="1127698" y="2191166"/>
                </a:lnTo>
                <a:lnTo>
                  <a:pt x="1168067" y="2170130"/>
                </a:lnTo>
                <a:lnTo>
                  <a:pt x="1207995" y="2148381"/>
                </a:lnTo>
                <a:lnTo>
                  <a:pt x="1247473" y="2125928"/>
                </a:lnTo>
                <a:lnTo>
                  <a:pt x="1286493" y="2102779"/>
                </a:lnTo>
                <a:lnTo>
                  <a:pt x="1325045" y="2078944"/>
                </a:lnTo>
                <a:lnTo>
                  <a:pt x="1363121" y="2054430"/>
                </a:lnTo>
                <a:lnTo>
                  <a:pt x="1400713" y="2029246"/>
                </a:lnTo>
                <a:lnTo>
                  <a:pt x="1437812" y="2003401"/>
                </a:lnTo>
                <a:lnTo>
                  <a:pt x="1474409" y="1976902"/>
                </a:lnTo>
                <a:lnTo>
                  <a:pt x="1510497" y="1949759"/>
                </a:lnTo>
                <a:lnTo>
                  <a:pt x="1546065" y="1921980"/>
                </a:lnTo>
                <a:lnTo>
                  <a:pt x="1581107" y="1893573"/>
                </a:lnTo>
                <a:lnTo>
                  <a:pt x="1615613" y="1864548"/>
                </a:lnTo>
                <a:lnTo>
                  <a:pt x="1649574" y="1834911"/>
                </a:lnTo>
                <a:lnTo>
                  <a:pt x="1682983" y="1804673"/>
                </a:lnTo>
                <a:lnTo>
                  <a:pt x="1715830" y="1773841"/>
                </a:lnTo>
                <a:lnTo>
                  <a:pt x="1748107" y="1742424"/>
                </a:lnTo>
                <a:lnTo>
                  <a:pt x="1779805" y="1710430"/>
                </a:lnTo>
                <a:lnTo>
                  <a:pt x="1810917" y="1677868"/>
                </a:lnTo>
                <a:lnTo>
                  <a:pt x="1841433" y="1644746"/>
                </a:lnTo>
                <a:lnTo>
                  <a:pt x="1871344" y="1611074"/>
                </a:lnTo>
                <a:lnTo>
                  <a:pt x="1900643" y="1576858"/>
                </a:lnTo>
                <a:lnTo>
                  <a:pt x="1929320" y="1542108"/>
                </a:lnTo>
                <a:lnTo>
                  <a:pt x="1957367" y="1506833"/>
                </a:lnTo>
                <a:lnTo>
                  <a:pt x="1984776" y="1471041"/>
                </a:lnTo>
                <a:lnTo>
                  <a:pt x="2011537" y="1434740"/>
                </a:lnTo>
                <a:lnTo>
                  <a:pt x="2037644" y="1397938"/>
                </a:lnTo>
                <a:lnTo>
                  <a:pt x="2063085" y="1360645"/>
                </a:lnTo>
                <a:lnTo>
                  <a:pt x="2087854" y="1322869"/>
                </a:lnTo>
                <a:lnTo>
                  <a:pt x="2111942" y="1284617"/>
                </a:lnTo>
                <a:lnTo>
                  <a:pt x="2135340" y="1245900"/>
                </a:lnTo>
                <a:lnTo>
                  <a:pt x="2158039" y="1206725"/>
                </a:lnTo>
                <a:lnTo>
                  <a:pt x="2180032" y="1167101"/>
                </a:lnTo>
                <a:lnTo>
                  <a:pt x="2201308" y="1127035"/>
                </a:lnTo>
                <a:lnTo>
                  <a:pt x="2221861" y="1086538"/>
                </a:lnTo>
                <a:lnTo>
                  <a:pt x="2241681" y="1045617"/>
                </a:lnTo>
                <a:lnTo>
                  <a:pt x="2260759" y="1004280"/>
                </a:lnTo>
                <a:lnTo>
                  <a:pt x="2279088" y="962536"/>
                </a:lnTo>
                <a:lnTo>
                  <a:pt x="2296658" y="920395"/>
                </a:lnTo>
                <a:lnTo>
                  <a:pt x="2313462" y="877863"/>
                </a:lnTo>
                <a:lnTo>
                  <a:pt x="2329489" y="834950"/>
                </a:lnTo>
                <a:lnTo>
                  <a:pt x="2344733" y="791664"/>
                </a:lnTo>
                <a:lnTo>
                  <a:pt x="2359184" y="748014"/>
                </a:lnTo>
                <a:lnTo>
                  <a:pt x="2372834" y="704008"/>
                </a:lnTo>
                <a:lnTo>
                  <a:pt x="2385674" y="659655"/>
                </a:lnTo>
                <a:lnTo>
                  <a:pt x="2397696" y="614962"/>
                </a:lnTo>
                <a:lnTo>
                  <a:pt x="2408890" y="569939"/>
                </a:lnTo>
                <a:lnTo>
                  <a:pt x="2419250" y="524595"/>
                </a:lnTo>
                <a:lnTo>
                  <a:pt x="2428765" y="478937"/>
                </a:lnTo>
                <a:lnTo>
                  <a:pt x="2437427" y="432973"/>
                </a:lnTo>
                <a:lnTo>
                  <a:pt x="2445229" y="386714"/>
                </a:lnTo>
                <a:lnTo>
                  <a:pt x="2452161" y="340167"/>
                </a:lnTo>
                <a:lnTo>
                  <a:pt x="2458214" y="293340"/>
                </a:lnTo>
                <a:lnTo>
                  <a:pt x="2463380" y="246242"/>
                </a:lnTo>
                <a:lnTo>
                  <a:pt x="2467652" y="198881"/>
                </a:lnTo>
                <a:lnTo>
                  <a:pt x="2471019" y="151267"/>
                </a:lnTo>
                <a:lnTo>
                  <a:pt x="2473473" y="103407"/>
                </a:lnTo>
                <a:lnTo>
                  <a:pt x="2475007" y="55310"/>
                </a:lnTo>
                <a:lnTo>
                  <a:pt x="2475611" y="6984"/>
                </a:lnTo>
                <a:lnTo>
                  <a:pt x="0" y="0"/>
                </a:lnTo>
                <a:close/>
              </a:path>
            </a:pathLst>
          </a:custGeom>
          <a:solidFill>
            <a:srgbClr val="FF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599813" y="4014723"/>
            <a:ext cx="2475865" cy="2461260"/>
          </a:xfrm>
          <a:custGeom>
            <a:avLst/>
            <a:gdLst/>
            <a:ahLst/>
            <a:cxnLst/>
            <a:rect l="l" t="t" r="r" b="b"/>
            <a:pathLst>
              <a:path w="2475865" h="2461260">
                <a:moveTo>
                  <a:pt x="2475611" y="6984"/>
                </a:moveTo>
                <a:lnTo>
                  <a:pt x="2475007" y="55310"/>
                </a:lnTo>
                <a:lnTo>
                  <a:pt x="2473473" y="103407"/>
                </a:lnTo>
                <a:lnTo>
                  <a:pt x="2471019" y="151267"/>
                </a:lnTo>
                <a:lnTo>
                  <a:pt x="2467652" y="198881"/>
                </a:lnTo>
                <a:lnTo>
                  <a:pt x="2463380" y="246242"/>
                </a:lnTo>
                <a:lnTo>
                  <a:pt x="2458214" y="293340"/>
                </a:lnTo>
                <a:lnTo>
                  <a:pt x="2452161" y="340167"/>
                </a:lnTo>
                <a:lnTo>
                  <a:pt x="2445229" y="386714"/>
                </a:lnTo>
                <a:lnTo>
                  <a:pt x="2437427" y="432973"/>
                </a:lnTo>
                <a:lnTo>
                  <a:pt x="2428765" y="478937"/>
                </a:lnTo>
                <a:lnTo>
                  <a:pt x="2419250" y="524595"/>
                </a:lnTo>
                <a:lnTo>
                  <a:pt x="2408890" y="569939"/>
                </a:lnTo>
                <a:lnTo>
                  <a:pt x="2397696" y="614962"/>
                </a:lnTo>
                <a:lnTo>
                  <a:pt x="2385674" y="659655"/>
                </a:lnTo>
                <a:lnTo>
                  <a:pt x="2372834" y="704008"/>
                </a:lnTo>
                <a:lnTo>
                  <a:pt x="2359184" y="748014"/>
                </a:lnTo>
                <a:lnTo>
                  <a:pt x="2344733" y="791664"/>
                </a:lnTo>
                <a:lnTo>
                  <a:pt x="2329489" y="834950"/>
                </a:lnTo>
                <a:lnTo>
                  <a:pt x="2313462" y="877863"/>
                </a:lnTo>
                <a:lnTo>
                  <a:pt x="2296658" y="920395"/>
                </a:lnTo>
                <a:lnTo>
                  <a:pt x="2279088" y="962536"/>
                </a:lnTo>
                <a:lnTo>
                  <a:pt x="2260759" y="1004280"/>
                </a:lnTo>
                <a:lnTo>
                  <a:pt x="2241681" y="1045617"/>
                </a:lnTo>
                <a:lnTo>
                  <a:pt x="2221861" y="1086538"/>
                </a:lnTo>
                <a:lnTo>
                  <a:pt x="2201308" y="1127035"/>
                </a:lnTo>
                <a:lnTo>
                  <a:pt x="2180032" y="1167101"/>
                </a:lnTo>
                <a:lnTo>
                  <a:pt x="2158039" y="1206725"/>
                </a:lnTo>
                <a:lnTo>
                  <a:pt x="2135340" y="1245900"/>
                </a:lnTo>
                <a:lnTo>
                  <a:pt x="2111942" y="1284617"/>
                </a:lnTo>
                <a:lnTo>
                  <a:pt x="2087854" y="1322869"/>
                </a:lnTo>
                <a:lnTo>
                  <a:pt x="2063085" y="1360645"/>
                </a:lnTo>
                <a:lnTo>
                  <a:pt x="2037644" y="1397938"/>
                </a:lnTo>
                <a:lnTo>
                  <a:pt x="2011537" y="1434740"/>
                </a:lnTo>
                <a:lnTo>
                  <a:pt x="1984776" y="1471041"/>
                </a:lnTo>
                <a:lnTo>
                  <a:pt x="1957367" y="1506833"/>
                </a:lnTo>
                <a:lnTo>
                  <a:pt x="1929320" y="1542108"/>
                </a:lnTo>
                <a:lnTo>
                  <a:pt x="1900643" y="1576858"/>
                </a:lnTo>
                <a:lnTo>
                  <a:pt x="1871344" y="1611074"/>
                </a:lnTo>
                <a:lnTo>
                  <a:pt x="1841433" y="1644746"/>
                </a:lnTo>
                <a:lnTo>
                  <a:pt x="1810917" y="1677868"/>
                </a:lnTo>
                <a:lnTo>
                  <a:pt x="1779805" y="1710430"/>
                </a:lnTo>
                <a:lnTo>
                  <a:pt x="1748107" y="1742424"/>
                </a:lnTo>
                <a:lnTo>
                  <a:pt x="1715830" y="1773841"/>
                </a:lnTo>
                <a:lnTo>
                  <a:pt x="1682983" y="1804673"/>
                </a:lnTo>
                <a:lnTo>
                  <a:pt x="1649574" y="1834911"/>
                </a:lnTo>
                <a:lnTo>
                  <a:pt x="1615613" y="1864548"/>
                </a:lnTo>
                <a:lnTo>
                  <a:pt x="1581107" y="1893573"/>
                </a:lnTo>
                <a:lnTo>
                  <a:pt x="1546065" y="1921980"/>
                </a:lnTo>
                <a:lnTo>
                  <a:pt x="1510497" y="1949759"/>
                </a:lnTo>
                <a:lnTo>
                  <a:pt x="1474409" y="1976902"/>
                </a:lnTo>
                <a:lnTo>
                  <a:pt x="1437812" y="2003401"/>
                </a:lnTo>
                <a:lnTo>
                  <a:pt x="1400713" y="2029246"/>
                </a:lnTo>
                <a:lnTo>
                  <a:pt x="1363121" y="2054430"/>
                </a:lnTo>
                <a:lnTo>
                  <a:pt x="1325045" y="2078944"/>
                </a:lnTo>
                <a:lnTo>
                  <a:pt x="1286493" y="2102779"/>
                </a:lnTo>
                <a:lnTo>
                  <a:pt x="1247473" y="2125928"/>
                </a:lnTo>
                <a:lnTo>
                  <a:pt x="1207995" y="2148381"/>
                </a:lnTo>
                <a:lnTo>
                  <a:pt x="1168067" y="2170130"/>
                </a:lnTo>
                <a:lnTo>
                  <a:pt x="1127698" y="2191166"/>
                </a:lnTo>
                <a:lnTo>
                  <a:pt x="1086895" y="2211481"/>
                </a:lnTo>
                <a:lnTo>
                  <a:pt x="1045668" y="2231067"/>
                </a:lnTo>
                <a:lnTo>
                  <a:pt x="1004025" y="2249915"/>
                </a:lnTo>
                <a:lnTo>
                  <a:pt x="961975" y="2268017"/>
                </a:lnTo>
                <a:lnTo>
                  <a:pt x="919526" y="2285364"/>
                </a:lnTo>
                <a:lnTo>
                  <a:pt x="876687" y="2301947"/>
                </a:lnTo>
                <a:lnTo>
                  <a:pt x="833466" y="2317758"/>
                </a:lnTo>
                <a:lnTo>
                  <a:pt x="789872" y="2332789"/>
                </a:lnTo>
                <a:lnTo>
                  <a:pt x="745914" y="2347031"/>
                </a:lnTo>
                <a:lnTo>
                  <a:pt x="701600" y="2360476"/>
                </a:lnTo>
                <a:lnTo>
                  <a:pt x="656938" y="2373115"/>
                </a:lnTo>
                <a:lnTo>
                  <a:pt x="611938" y="2384940"/>
                </a:lnTo>
                <a:lnTo>
                  <a:pt x="566607" y="2395941"/>
                </a:lnTo>
                <a:lnTo>
                  <a:pt x="520955" y="2406111"/>
                </a:lnTo>
                <a:lnTo>
                  <a:pt x="474990" y="2415442"/>
                </a:lnTo>
                <a:lnTo>
                  <a:pt x="428720" y="2423924"/>
                </a:lnTo>
                <a:lnTo>
                  <a:pt x="382154" y="2431549"/>
                </a:lnTo>
                <a:lnTo>
                  <a:pt x="335301" y="2438309"/>
                </a:lnTo>
                <a:lnTo>
                  <a:pt x="288168" y="2444196"/>
                </a:lnTo>
                <a:lnTo>
                  <a:pt x="240766" y="2449200"/>
                </a:lnTo>
                <a:lnTo>
                  <a:pt x="193102" y="2453313"/>
                </a:lnTo>
                <a:lnTo>
                  <a:pt x="145185" y="2456527"/>
                </a:lnTo>
                <a:lnTo>
                  <a:pt x="97023" y="2458833"/>
                </a:lnTo>
                <a:lnTo>
                  <a:pt x="48625" y="2460223"/>
                </a:lnTo>
                <a:lnTo>
                  <a:pt x="0" y="2460688"/>
                </a:lnTo>
                <a:lnTo>
                  <a:pt x="0" y="0"/>
                </a:lnTo>
                <a:lnTo>
                  <a:pt x="2475611" y="6984"/>
                </a:lnTo>
                <a:close/>
              </a:path>
            </a:pathLst>
          </a:custGeom>
          <a:ln w="9525">
            <a:solidFill>
              <a:srgbClr val="12307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786127" y="3986784"/>
            <a:ext cx="2715768" cy="256336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835150" y="4014723"/>
            <a:ext cx="2617470" cy="2461260"/>
          </a:xfrm>
          <a:custGeom>
            <a:avLst/>
            <a:gdLst/>
            <a:ahLst/>
            <a:cxnLst/>
            <a:rect l="l" t="t" r="r" b="b"/>
            <a:pathLst>
              <a:path w="2617470" h="2461260">
                <a:moveTo>
                  <a:pt x="2616962" y="0"/>
                </a:moveTo>
                <a:lnTo>
                  <a:pt x="0" y="126"/>
                </a:lnTo>
                <a:lnTo>
                  <a:pt x="461" y="46795"/>
                </a:lnTo>
                <a:lnTo>
                  <a:pt x="1840" y="93253"/>
                </a:lnTo>
                <a:lnTo>
                  <a:pt x="4128" y="139493"/>
                </a:lnTo>
                <a:lnTo>
                  <a:pt x="7317" y="185507"/>
                </a:lnTo>
                <a:lnTo>
                  <a:pt x="11399" y="231288"/>
                </a:lnTo>
                <a:lnTo>
                  <a:pt x="16366" y="276828"/>
                </a:lnTo>
                <a:lnTo>
                  <a:pt x="22209" y="322119"/>
                </a:lnTo>
                <a:lnTo>
                  <a:pt x="28922" y="367154"/>
                </a:lnTo>
                <a:lnTo>
                  <a:pt x="36494" y="411925"/>
                </a:lnTo>
                <a:lnTo>
                  <a:pt x="44919" y="456424"/>
                </a:lnTo>
                <a:lnTo>
                  <a:pt x="54188" y="500644"/>
                </a:lnTo>
                <a:lnTo>
                  <a:pt x="64294" y="544577"/>
                </a:lnTo>
                <a:lnTo>
                  <a:pt x="75227" y="588215"/>
                </a:lnTo>
                <a:lnTo>
                  <a:pt x="86980" y="631550"/>
                </a:lnTo>
                <a:lnTo>
                  <a:pt x="99544" y="674576"/>
                </a:lnTo>
                <a:lnTo>
                  <a:pt x="112912" y="717284"/>
                </a:lnTo>
                <a:lnTo>
                  <a:pt x="127076" y="759667"/>
                </a:lnTo>
                <a:lnTo>
                  <a:pt x="142027" y="801716"/>
                </a:lnTo>
                <a:lnTo>
                  <a:pt x="157757" y="843425"/>
                </a:lnTo>
                <a:lnTo>
                  <a:pt x="174258" y="884786"/>
                </a:lnTo>
                <a:lnTo>
                  <a:pt x="191522" y="925790"/>
                </a:lnTo>
                <a:lnTo>
                  <a:pt x="209541" y="966431"/>
                </a:lnTo>
                <a:lnTo>
                  <a:pt x="228306" y="1006700"/>
                </a:lnTo>
                <a:lnTo>
                  <a:pt x="247810" y="1046591"/>
                </a:lnTo>
                <a:lnTo>
                  <a:pt x="268044" y="1086094"/>
                </a:lnTo>
                <a:lnTo>
                  <a:pt x="289000" y="1125204"/>
                </a:lnTo>
                <a:lnTo>
                  <a:pt x="310671" y="1163911"/>
                </a:lnTo>
                <a:lnTo>
                  <a:pt x="333047" y="1202208"/>
                </a:lnTo>
                <a:lnTo>
                  <a:pt x="356122" y="1240089"/>
                </a:lnTo>
                <a:lnTo>
                  <a:pt x="379886" y="1277544"/>
                </a:lnTo>
                <a:lnTo>
                  <a:pt x="404331" y="1314566"/>
                </a:lnTo>
                <a:lnTo>
                  <a:pt x="429450" y="1351148"/>
                </a:lnTo>
                <a:lnTo>
                  <a:pt x="455235" y="1387283"/>
                </a:lnTo>
                <a:lnTo>
                  <a:pt x="481676" y="1422961"/>
                </a:lnTo>
                <a:lnTo>
                  <a:pt x="508767" y="1458176"/>
                </a:lnTo>
                <a:lnTo>
                  <a:pt x="536499" y="1492920"/>
                </a:lnTo>
                <a:lnTo>
                  <a:pt x="564863" y="1527185"/>
                </a:lnTo>
                <a:lnTo>
                  <a:pt x="593852" y="1560964"/>
                </a:lnTo>
                <a:lnTo>
                  <a:pt x="623458" y="1594249"/>
                </a:lnTo>
                <a:lnTo>
                  <a:pt x="653672" y="1627032"/>
                </a:lnTo>
                <a:lnTo>
                  <a:pt x="684486" y="1659306"/>
                </a:lnTo>
                <a:lnTo>
                  <a:pt x="715893" y="1691063"/>
                </a:lnTo>
                <a:lnTo>
                  <a:pt x="747883" y="1722295"/>
                </a:lnTo>
                <a:lnTo>
                  <a:pt x="780450" y="1752995"/>
                </a:lnTo>
                <a:lnTo>
                  <a:pt x="813584" y="1783154"/>
                </a:lnTo>
                <a:lnTo>
                  <a:pt x="847278" y="1812766"/>
                </a:lnTo>
                <a:lnTo>
                  <a:pt x="881523" y="1841823"/>
                </a:lnTo>
                <a:lnTo>
                  <a:pt x="916312" y="1870317"/>
                </a:lnTo>
                <a:lnTo>
                  <a:pt x="951636" y="1898240"/>
                </a:lnTo>
                <a:lnTo>
                  <a:pt x="987487" y="1925584"/>
                </a:lnTo>
                <a:lnTo>
                  <a:pt x="1023857" y="1952343"/>
                </a:lnTo>
                <a:lnTo>
                  <a:pt x="1060737" y="1978508"/>
                </a:lnTo>
                <a:lnTo>
                  <a:pt x="1098121" y="2004071"/>
                </a:lnTo>
                <a:lnTo>
                  <a:pt x="1135999" y="2029025"/>
                </a:lnTo>
                <a:lnTo>
                  <a:pt x="1174364" y="2053363"/>
                </a:lnTo>
                <a:lnTo>
                  <a:pt x="1213207" y="2077076"/>
                </a:lnTo>
                <a:lnTo>
                  <a:pt x="1252520" y="2100158"/>
                </a:lnTo>
                <a:lnTo>
                  <a:pt x="1292295" y="2122599"/>
                </a:lnTo>
                <a:lnTo>
                  <a:pt x="1332524" y="2144394"/>
                </a:lnTo>
                <a:lnTo>
                  <a:pt x="1373199" y="2165533"/>
                </a:lnTo>
                <a:lnTo>
                  <a:pt x="1414312" y="2186009"/>
                </a:lnTo>
                <a:lnTo>
                  <a:pt x="1455854" y="2205816"/>
                </a:lnTo>
                <a:lnTo>
                  <a:pt x="1497818" y="2224944"/>
                </a:lnTo>
                <a:lnTo>
                  <a:pt x="1540194" y="2243386"/>
                </a:lnTo>
                <a:lnTo>
                  <a:pt x="1582977" y="2261135"/>
                </a:lnTo>
                <a:lnTo>
                  <a:pt x="1626156" y="2278183"/>
                </a:lnTo>
                <a:lnTo>
                  <a:pt x="1669724" y="2294523"/>
                </a:lnTo>
                <a:lnTo>
                  <a:pt x="1713672" y="2310145"/>
                </a:lnTo>
                <a:lnTo>
                  <a:pt x="1757994" y="2325044"/>
                </a:lnTo>
                <a:lnTo>
                  <a:pt x="1802680" y="2339212"/>
                </a:lnTo>
                <a:lnTo>
                  <a:pt x="1847722" y="2352639"/>
                </a:lnTo>
                <a:lnTo>
                  <a:pt x="1893112" y="2365320"/>
                </a:lnTo>
                <a:lnTo>
                  <a:pt x="1938843" y="2377246"/>
                </a:lnTo>
                <a:lnTo>
                  <a:pt x="1984906" y="2388410"/>
                </a:lnTo>
                <a:lnTo>
                  <a:pt x="2031292" y="2398804"/>
                </a:lnTo>
                <a:lnTo>
                  <a:pt x="2077994" y="2408420"/>
                </a:lnTo>
                <a:lnTo>
                  <a:pt x="2125004" y="2417251"/>
                </a:lnTo>
                <a:lnTo>
                  <a:pt x="2172313" y="2425288"/>
                </a:lnTo>
                <a:lnTo>
                  <a:pt x="2219914" y="2432525"/>
                </a:lnTo>
                <a:lnTo>
                  <a:pt x="2267797" y="2438954"/>
                </a:lnTo>
                <a:lnTo>
                  <a:pt x="2315956" y="2444566"/>
                </a:lnTo>
                <a:lnTo>
                  <a:pt x="2364382" y="2449355"/>
                </a:lnTo>
                <a:lnTo>
                  <a:pt x="2413067" y="2453312"/>
                </a:lnTo>
                <a:lnTo>
                  <a:pt x="2462002" y="2456431"/>
                </a:lnTo>
                <a:lnTo>
                  <a:pt x="2511180" y="2458703"/>
                </a:lnTo>
                <a:lnTo>
                  <a:pt x="2560592" y="2460120"/>
                </a:lnTo>
                <a:lnTo>
                  <a:pt x="2610230" y="2460675"/>
                </a:lnTo>
                <a:lnTo>
                  <a:pt x="2616962" y="0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835150" y="4014723"/>
            <a:ext cx="2617470" cy="2461260"/>
          </a:xfrm>
          <a:custGeom>
            <a:avLst/>
            <a:gdLst/>
            <a:ahLst/>
            <a:cxnLst/>
            <a:rect l="l" t="t" r="r" b="b"/>
            <a:pathLst>
              <a:path w="2617470" h="2461260">
                <a:moveTo>
                  <a:pt x="2610230" y="2460675"/>
                </a:moveTo>
                <a:lnTo>
                  <a:pt x="2560592" y="2460120"/>
                </a:lnTo>
                <a:lnTo>
                  <a:pt x="2511180" y="2458703"/>
                </a:lnTo>
                <a:lnTo>
                  <a:pt x="2462002" y="2456431"/>
                </a:lnTo>
                <a:lnTo>
                  <a:pt x="2413067" y="2453312"/>
                </a:lnTo>
                <a:lnTo>
                  <a:pt x="2364382" y="2449355"/>
                </a:lnTo>
                <a:lnTo>
                  <a:pt x="2315956" y="2444566"/>
                </a:lnTo>
                <a:lnTo>
                  <a:pt x="2267797" y="2438954"/>
                </a:lnTo>
                <a:lnTo>
                  <a:pt x="2219914" y="2432525"/>
                </a:lnTo>
                <a:lnTo>
                  <a:pt x="2172313" y="2425288"/>
                </a:lnTo>
                <a:lnTo>
                  <a:pt x="2125004" y="2417251"/>
                </a:lnTo>
                <a:lnTo>
                  <a:pt x="2077994" y="2408420"/>
                </a:lnTo>
                <a:lnTo>
                  <a:pt x="2031292" y="2398804"/>
                </a:lnTo>
                <a:lnTo>
                  <a:pt x="1984906" y="2388410"/>
                </a:lnTo>
                <a:lnTo>
                  <a:pt x="1938843" y="2377246"/>
                </a:lnTo>
                <a:lnTo>
                  <a:pt x="1893112" y="2365320"/>
                </a:lnTo>
                <a:lnTo>
                  <a:pt x="1847722" y="2352639"/>
                </a:lnTo>
                <a:lnTo>
                  <a:pt x="1802680" y="2339212"/>
                </a:lnTo>
                <a:lnTo>
                  <a:pt x="1757994" y="2325044"/>
                </a:lnTo>
                <a:lnTo>
                  <a:pt x="1713672" y="2310145"/>
                </a:lnTo>
                <a:lnTo>
                  <a:pt x="1669724" y="2294523"/>
                </a:lnTo>
                <a:lnTo>
                  <a:pt x="1626156" y="2278183"/>
                </a:lnTo>
                <a:lnTo>
                  <a:pt x="1582977" y="2261135"/>
                </a:lnTo>
                <a:lnTo>
                  <a:pt x="1540194" y="2243386"/>
                </a:lnTo>
                <a:lnTo>
                  <a:pt x="1497818" y="2224944"/>
                </a:lnTo>
                <a:lnTo>
                  <a:pt x="1455854" y="2205816"/>
                </a:lnTo>
                <a:lnTo>
                  <a:pt x="1414312" y="2186009"/>
                </a:lnTo>
                <a:lnTo>
                  <a:pt x="1373199" y="2165533"/>
                </a:lnTo>
                <a:lnTo>
                  <a:pt x="1332524" y="2144394"/>
                </a:lnTo>
                <a:lnTo>
                  <a:pt x="1292295" y="2122599"/>
                </a:lnTo>
                <a:lnTo>
                  <a:pt x="1252520" y="2100158"/>
                </a:lnTo>
                <a:lnTo>
                  <a:pt x="1213207" y="2077076"/>
                </a:lnTo>
                <a:lnTo>
                  <a:pt x="1174364" y="2053363"/>
                </a:lnTo>
                <a:lnTo>
                  <a:pt x="1135999" y="2029025"/>
                </a:lnTo>
                <a:lnTo>
                  <a:pt x="1098121" y="2004071"/>
                </a:lnTo>
                <a:lnTo>
                  <a:pt x="1060737" y="1978508"/>
                </a:lnTo>
                <a:lnTo>
                  <a:pt x="1023857" y="1952343"/>
                </a:lnTo>
                <a:lnTo>
                  <a:pt x="987487" y="1925584"/>
                </a:lnTo>
                <a:lnTo>
                  <a:pt x="951636" y="1898240"/>
                </a:lnTo>
                <a:lnTo>
                  <a:pt x="916312" y="1870317"/>
                </a:lnTo>
                <a:lnTo>
                  <a:pt x="881523" y="1841823"/>
                </a:lnTo>
                <a:lnTo>
                  <a:pt x="847278" y="1812766"/>
                </a:lnTo>
                <a:lnTo>
                  <a:pt x="813584" y="1783154"/>
                </a:lnTo>
                <a:lnTo>
                  <a:pt x="780450" y="1752995"/>
                </a:lnTo>
                <a:lnTo>
                  <a:pt x="747883" y="1722295"/>
                </a:lnTo>
                <a:lnTo>
                  <a:pt x="715893" y="1691063"/>
                </a:lnTo>
                <a:lnTo>
                  <a:pt x="684486" y="1659306"/>
                </a:lnTo>
                <a:lnTo>
                  <a:pt x="653672" y="1627032"/>
                </a:lnTo>
                <a:lnTo>
                  <a:pt x="623458" y="1594249"/>
                </a:lnTo>
                <a:lnTo>
                  <a:pt x="593852" y="1560964"/>
                </a:lnTo>
                <a:lnTo>
                  <a:pt x="564863" y="1527185"/>
                </a:lnTo>
                <a:lnTo>
                  <a:pt x="536499" y="1492920"/>
                </a:lnTo>
                <a:lnTo>
                  <a:pt x="508767" y="1458176"/>
                </a:lnTo>
                <a:lnTo>
                  <a:pt x="481676" y="1422961"/>
                </a:lnTo>
                <a:lnTo>
                  <a:pt x="455235" y="1387283"/>
                </a:lnTo>
                <a:lnTo>
                  <a:pt x="429450" y="1351148"/>
                </a:lnTo>
                <a:lnTo>
                  <a:pt x="404331" y="1314566"/>
                </a:lnTo>
                <a:lnTo>
                  <a:pt x="379886" y="1277544"/>
                </a:lnTo>
                <a:lnTo>
                  <a:pt x="356122" y="1240089"/>
                </a:lnTo>
                <a:lnTo>
                  <a:pt x="333047" y="1202208"/>
                </a:lnTo>
                <a:lnTo>
                  <a:pt x="310671" y="1163911"/>
                </a:lnTo>
                <a:lnTo>
                  <a:pt x="289000" y="1125204"/>
                </a:lnTo>
                <a:lnTo>
                  <a:pt x="268044" y="1086094"/>
                </a:lnTo>
                <a:lnTo>
                  <a:pt x="247810" y="1046591"/>
                </a:lnTo>
                <a:lnTo>
                  <a:pt x="228306" y="1006700"/>
                </a:lnTo>
                <a:lnTo>
                  <a:pt x="209541" y="966431"/>
                </a:lnTo>
                <a:lnTo>
                  <a:pt x="191522" y="925790"/>
                </a:lnTo>
                <a:lnTo>
                  <a:pt x="174258" y="884786"/>
                </a:lnTo>
                <a:lnTo>
                  <a:pt x="157757" y="843425"/>
                </a:lnTo>
                <a:lnTo>
                  <a:pt x="142027" y="801716"/>
                </a:lnTo>
                <a:lnTo>
                  <a:pt x="127076" y="759667"/>
                </a:lnTo>
                <a:lnTo>
                  <a:pt x="112912" y="717284"/>
                </a:lnTo>
                <a:lnTo>
                  <a:pt x="99544" y="674576"/>
                </a:lnTo>
                <a:lnTo>
                  <a:pt x="86980" y="631550"/>
                </a:lnTo>
                <a:lnTo>
                  <a:pt x="75227" y="588215"/>
                </a:lnTo>
                <a:lnTo>
                  <a:pt x="64294" y="544577"/>
                </a:lnTo>
                <a:lnTo>
                  <a:pt x="54188" y="500644"/>
                </a:lnTo>
                <a:lnTo>
                  <a:pt x="44919" y="456424"/>
                </a:lnTo>
                <a:lnTo>
                  <a:pt x="36494" y="411925"/>
                </a:lnTo>
                <a:lnTo>
                  <a:pt x="28922" y="367154"/>
                </a:lnTo>
                <a:lnTo>
                  <a:pt x="22209" y="322119"/>
                </a:lnTo>
                <a:lnTo>
                  <a:pt x="16366" y="276828"/>
                </a:lnTo>
                <a:lnTo>
                  <a:pt x="11399" y="231288"/>
                </a:lnTo>
                <a:lnTo>
                  <a:pt x="7317" y="185507"/>
                </a:lnTo>
                <a:lnTo>
                  <a:pt x="4128" y="139493"/>
                </a:lnTo>
                <a:lnTo>
                  <a:pt x="1840" y="93253"/>
                </a:lnTo>
                <a:lnTo>
                  <a:pt x="461" y="46795"/>
                </a:lnTo>
                <a:lnTo>
                  <a:pt x="0" y="126"/>
                </a:lnTo>
                <a:lnTo>
                  <a:pt x="2616962" y="0"/>
                </a:lnTo>
                <a:lnTo>
                  <a:pt x="2610230" y="2460675"/>
                </a:lnTo>
                <a:close/>
              </a:path>
            </a:pathLst>
          </a:custGeom>
          <a:ln w="9525">
            <a:solidFill>
              <a:srgbClr val="12307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057144" y="2651760"/>
            <a:ext cx="2929128" cy="263042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160142" y="1703070"/>
            <a:ext cx="4485385" cy="445014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3683889" y="3135248"/>
            <a:ext cx="1769745" cy="6280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00" b="1" spc="10" dirty="0">
                <a:solidFill>
                  <a:srgbClr val="FFFFFF"/>
                </a:solidFill>
                <a:latin typeface="Verdana"/>
                <a:cs typeface="Verdana"/>
              </a:rPr>
              <a:t>V</a:t>
            </a:r>
            <a:r>
              <a:rPr sz="4000" b="1" dirty="0">
                <a:solidFill>
                  <a:srgbClr val="FFFFFF"/>
                </a:solidFill>
                <a:latin typeface="Verdana"/>
                <a:cs typeface="Verdana"/>
              </a:rPr>
              <a:t>isu</a:t>
            </a:r>
            <a:r>
              <a:rPr sz="4000" b="1" spc="1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4000" b="1" dirty="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endParaRPr sz="4000">
              <a:latin typeface="Verdana"/>
              <a:cs typeface="Verdana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250819" y="3836670"/>
            <a:ext cx="2639060" cy="6280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00" b="1" spc="1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4000" b="1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4000" b="1" spc="1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4000" b="1" dirty="0">
                <a:solidFill>
                  <a:srgbClr val="FFFFFF"/>
                </a:solidFill>
                <a:latin typeface="Verdana"/>
                <a:cs typeface="Verdana"/>
              </a:rPr>
              <a:t>lytics</a:t>
            </a:r>
            <a:endParaRPr sz="4000">
              <a:latin typeface="Verdana"/>
              <a:cs typeface="Verdana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81355" y="1644522"/>
            <a:ext cx="2381250" cy="19513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1600" spc="-20" dirty="0">
                <a:latin typeface="Verdana"/>
                <a:cs typeface="Verdana"/>
              </a:rPr>
              <a:t>Techniques </a:t>
            </a:r>
            <a:r>
              <a:rPr sz="1600" spc="-5" dirty="0">
                <a:latin typeface="Verdana"/>
                <a:cs typeface="Verdana"/>
              </a:rPr>
              <a:t>that enable  </a:t>
            </a:r>
            <a:r>
              <a:rPr sz="1600" dirty="0">
                <a:latin typeface="Verdana"/>
                <a:cs typeface="Verdana"/>
              </a:rPr>
              <a:t>users </a:t>
            </a:r>
            <a:r>
              <a:rPr sz="1600" spc="-5" dirty="0">
                <a:latin typeface="Verdana"/>
                <a:cs typeface="Verdana"/>
              </a:rPr>
              <a:t>to </a:t>
            </a:r>
            <a:r>
              <a:rPr sz="1600" dirty="0">
                <a:latin typeface="Verdana"/>
                <a:cs typeface="Verdana"/>
              </a:rPr>
              <a:t>obtain deep  </a:t>
            </a:r>
            <a:r>
              <a:rPr sz="1600" spc="-5" dirty="0">
                <a:latin typeface="Verdana"/>
                <a:cs typeface="Verdana"/>
              </a:rPr>
              <a:t>insights</a:t>
            </a:r>
            <a:r>
              <a:rPr sz="1600" spc="-75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that</a:t>
            </a:r>
            <a:endParaRPr sz="1600">
              <a:latin typeface="Verdana"/>
              <a:cs typeface="Verdana"/>
            </a:endParaRPr>
          </a:p>
          <a:p>
            <a:pPr marL="12700" marR="753110">
              <a:lnSpc>
                <a:spcPct val="100000"/>
              </a:lnSpc>
            </a:pPr>
            <a:r>
              <a:rPr sz="1600" dirty="0">
                <a:latin typeface="Verdana"/>
                <a:cs typeface="Verdana"/>
              </a:rPr>
              <a:t>directly</a:t>
            </a:r>
            <a:r>
              <a:rPr sz="1600" spc="-85" dirty="0">
                <a:latin typeface="Verdana"/>
                <a:cs typeface="Verdana"/>
              </a:rPr>
              <a:t> </a:t>
            </a:r>
            <a:r>
              <a:rPr sz="1600" dirty="0">
                <a:latin typeface="Verdana"/>
                <a:cs typeface="Verdana"/>
              </a:rPr>
              <a:t>support  assessment,  </a:t>
            </a:r>
            <a:r>
              <a:rPr sz="1600" spc="-5" dirty="0">
                <a:latin typeface="Verdana"/>
                <a:cs typeface="Verdana"/>
              </a:rPr>
              <a:t>planning,</a:t>
            </a:r>
            <a:endParaRPr sz="1600">
              <a:latin typeface="Verdana"/>
              <a:cs typeface="Verdana"/>
            </a:endParaRPr>
          </a:p>
          <a:p>
            <a:pPr marL="12700" marR="1085215">
              <a:lnSpc>
                <a:spcPct val="100000"/>
              </a:lnSpc>
            </a:pPr>
            <a:r>
              <a:rPr sz="1600" spc="-5" dirty="0">
                <a:latin typeface="Verdana"/>
                <a:cs typeface="Verdana"/>
              </a:rPr>
              <a:t>and</a:t>
            </a:r>
            <a:r>
              <a:rPr sz="1600" spc="-70" dirty="0">
                <a:latin typeface="Verdana"/>
                <a:cs typeface="Verdana"/>
              </a:rPr>
              <a:t> </a:t>
            </a:r>
            <a:r>
              <a:rPr sz="1600" dirty="0">
                <a:latin typeface="Verdana"/>
                <a:cs typeface="Verdana"/>
              </a:rPr>
              <a:t>decision  making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577332" y="1421384"/>
            <a:ext cx="3288665" cy="22110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52780" marR="6350" indent="-640715" algn="r">
              <a:lnSpc>
                <a:spcPct val="100000"/>
              </a:lnSpc>
            </a:pPr>
            <a:r>
              <a:rPr sz="1600" spc="-20" dirty="0">
                <a:latin typeface="Verdana"/>
                <a:cs typeface="Verdana"/>
              </a:rPr>
              <a:t>Techniques </a:t>
            </a:r>
            <a:r>
              <a:rPr sz="1600" spc="-5" dirty="0">
                <a:latin typeface="Verdana"/>
                <a:cs typeface="Verdana"/>
              </a:rPr>
              <a:t>that</a:t>
            </a:r>
            <a:r>
              <a:rPr sz="1600" spc="-10" dirty="0">
                <a:latin typeface="Verdana"/>
                <a:cs typeface="Verdana"/>
              </a:rPr>
              <a:t> take</a:t>
            </a:r>
            <a:r>
              <a:rPr sz="1600" spc="-2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advantage </a:t>
            </a:r>
            <a:r>
              <a:rPr sz="1600" dirty="0">
                <a:latin typeface="Verdana"/>
                <a:cs typeface="Verdana"/>
              </a:rPr>
              <a:t> </a:t>
            </a:r>
            <a:r>
              <a:rPr sz="1600" spc="5" dirty="0">
                <a:latin typeface="Verdana"/>
                <a:cs typeface="Verdana"/>
              </a:rPr>
              <a:t>of </a:t>
            </a:r>
            <a:r>
              <a:rPr sz="1600" spc="-5" dirty="0">
                <a:latin typeface="Verdana"/>
                <a:cs typeface="Verdana"/>
              </a:rPr>
              <a:t>the human</a:t>
            </a:r>
            <a:r>
              <a:rPr sz="1600" spc="-45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eye’s</a:t>
            </a:r>
            <a:r>
              <a:rPr sz="1600" spc="-45" dirty="0">
                <a:latin typeface="Verdana"/>
                <a:cs typeface="Verdana"/>
              </a:rPr>
              <a:t> </a:t>
            </a:r>
            <a:r>
              <a:rPr sz="1600" dirty="0">
                <a:latin typeface="Verdana"/>
                <a:cs typeface="Verdana"/>
              </a:rPr>
              <a:t>broad  </a:t>
            </a:r>
            <a:r>
              <a:rPr sz="1600" spc="-5" dirty="0">
                <a:latin typeface="Verdana"/>
                <a:cs typeface="Verdana"/>
              </a:rPr>
              <a:t>bandwidth</a:t>
            </a:r>
            <a:r>
              <a:rPr sz="1600" spc="-60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pathway</a:t>
            </a:r>
            <a:endParaRPr sz="1600">
              <a:latin typeface="Verdana"/>
              <a:cs typeface="Verdana"/>
            </a:endParaRPr>
          </a:p>
          <a:p>
            <a:pPr marR="5715" algn="r">
              <a:lnSpc>
                <a:spcPct val="100000"/>
              </a:lnSpc>
            </a:pPr>
            <a:r>
              <a:rPr sz="1600" spc="-10" dirty="0">
                <a:latin typeface="Verdana"/>
                <a:cs typeface="Verdana"/>
              </a:rPr>
              <a:t>into </a:t>
            </a:r>
            <a:r>
              <a:rPr sz="1600" spc="-5" dirty="0">
                <a:latin typeface="Verdana"/>
                <a:cs typeface="Verdana"/>
              </a:rPr>
              <a:t>the mind</a:t>
            </a:r>
            <a:r>
              <a:rPr sz="1600" spc="-55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to</a:t>
            </a:r>
            <a:endParaRPr sz="1600">
              <a:latin typeface="Verdana"/>
              <a:cs typeface="Verdana"/>
            </a:endParaRPr>
          </a:p>
          <a:p>
            <a:pPr marR="5080" algn="r">
              <a:lnSpc>
                <a:spcPct val="100000"/>
              </a:lnSpc>
            </a:pPr>
            <a:r>
              <a:rPr sz="1600" spc="-5" dirty="0">
                <a:latin typeface="Verdana"/>
                <a:cs typeface="Verdana"/>
              </a:rPr>
              <a:t>allow </a:t>
            </a:r>
            <a:r>
              <a:rPr sz="1600" dirty="0">
                <a:latin typeface="Verdana"/>
                <a:cs typeface="Verdana"/>
              </a:rPr>
              <a:t>users </a:t>
            </a:r>
            <a:r>
              <a:rPr sz="1600" spc="-5" dirty="0">
                <a:latin typeface="Verdana"/>
                <a:cs typeface="Verdana"/>
              </a:rPr>
              <a:t>to</a:t>
            </a:r>
            <a:r>
              <a:rPr sz="1600" spc="-55" dirty="0">
                <a:latin typeface="Verdana"/>
                <a:cs typeface="Verdana"/>
              </a:rPr>
              <a:t> </a:t>
            </a:r>
            <a:r>
              <a:rPr sz="1600" dirty="0">
                <a:latin typeface="Verdana"/>
                <a:cs typeface="Verdana"/>
              </a:rPr>
              <a:t>see,</a:t>
            </a:r>
            <a:endParaRPr sz="1600">
              <a:latin typeface="Verdana"/>
              <a:cs typeface="Verdana"/>
            </a:endParaRPr>
          </a:p>
          <a:p>
            <a:pPr marL="1530985" marR="5715" indent="462915" algn="r">
              <a:lnSpc>
                <a:spcPct val="100000"/>
              </a:lnSpc>
            </a:pPr>
            <a:r>
              <a:rPr sz="1600" spc="5" dirty="0">
                <a:latin typeface="Verdana"/>
                <a:cs typeface="Verdana"/>
              </a:rPr>
              <a:t>explore,</a:t>
            </a:r>
            <a:r>
              <a:rPr sz="1600" spc="-135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and </a:t>
            </a:r>
            <a:r>
              <a:rPr sz="1600" dirty="0">
                <a:latin typeface="Verdana"/>
                <a:cs typeface="Verdana"/>
              </a:rPr>
              <a:t> understand</a:t>
            </a:r>
            <a:r>
              <a:rPr sz="1600" spc="-90" dirty="0">
                <a:latin typeface="Verdana"/>
                <a:cs typeface="Verdana"/>
              </a:rPr>
              <a:t> </a:t>
            </a:r>
            <a:r>
              <a:rPr sz="1600" dirty="0">
                <a:latin typeface="Verdana"/>
                <a:cs typeface="Verdana"/>
              </a:rPr>
              <a:t>large</a:t>
            </a:r>
            <a:endParaRPr sz="1600">
              <a:latin typeface="Verdana"/>
              <a:cs typeface="Verdana"/>
            </a:endParaRPr>
          </a:p>
          <a:p>
            <a:pPr marR="6985" algn="r">
              <a:lnSpc>
                <a:spcPct val="100000"/>
              </a:lnSpc>
            </a:pPr>
            <a:r>
              <a:rPr sz="1600" spc="-5" dirty="0">
                <a:latin typeface="Verdana"/>
                <a:cs typeface="Verdana"/>
              </a:rPr>
              <a:t>amounts</a:t>
            </a:r>
            <a:r>
              <a:rPr sz="1600" spc="-60" dirty="0">
                <a:latin typeface="Verdana"/>
                <a:cs typeface="Verdana"/>
              </a:rPr>
              <a:t> </a:t>
            </a:r>
            <a:r>
              <a:rPr sz="1600" spc="5" dirty="0">
                <a:latin typeface="Verdana"/>
                <a:cs typeface="Verdana"/>
              </a:rPr>
              <a:t>of</a:t>
            </a:r>
            <a:endParaRPr sz="1600">
              <a:latin typeface="Verdana"/>
              <a:cs typeface="Verdana"/>
            </a:endParaRPr>
          </a:p>
          <a:p>
            <a:pPr marR="5080" algn="r">
              <a:lnSpc>
                <a:spcPct val="100000"/>
              </a:lnSpc>
              <a:spcBef>
                <a:spcPts val="5"/>
              </a:spcBef>
            </a:pPr>
            <a:r>
              <a:rPr sz="1600" spc="-15" dirty="0">
                <a:latin typeface="Verdana"/>
                <a:cs typeface="Verdana"/>
              </a:rPr>
              <a:t>in</a:t>
            </a:r>
            <a:r>
              <a:rPr sz="1600" spc="5" dirty="0">
                <a:latin typeface="Verdana"/>
                <a:cs typeface="Verdana"/>
              </a:rPr>
              <a:t>for</a:t>
            </a:r>
            <a:r>
              <a:rPr sz="1600" spc="-5" dirty="0">
                <a:latin typeface="Verdana"/>
                <a:cs typeface="Verdana"/>
              </a:rPr>
              <a:t>ma</a:t>
            </a:r>
            <a:r>
              <a:rPr sz="1600" spc="-15" dirty="0">
                <a:latin typeface="Verdana"/>
                <a:cs typeface="Verdana"/>
              </a:rPr>
              <a:t>ti</a:t>
            </a:r>
            <a:r>
              <a:rPr sz="1600" spc="10" dirty="0">
                <a:latin typeface="Verdana"/>
                <a:cs typeface="Verdana"/>
              </a:rPr>
              <a:t>o</a:t>
            </a:r>
            <a:r>
              <a:rPr sz="1600" spc="5" dirty="0">
                <a:latin typeface="Verdana"/>
                <a:cs typeface="Verdana"/>
              </a:rPr>
              <a:t>n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8083677" y="3616832"/>
            <a:ext cx="780415" cy="2590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spc="-5" dirty="0">
                <a:latin typeface="Verdana"/>
                <a:cs typeface="Verdana"/>
              </a:rPr>
              <a:t>at</a:t>
            </a:r>
            <a:r>
              <a:rPr sz="1600" spc="-80" dirty="0">
                <a:latin typeface="Verdana"/>
                <a:cs typeface="Verdana"/>
              </a:rPr>
              <a:t> </a:t>
            </a:r>
            <a:r>
              <a:rPr sz="1600" dirty="0">
                <a:latin typeface="Verdana"/>
                <a:cs typeface="Verdana"/>
              </a:rPr>
              <a:t>once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453034" y="5073777"/>
            <a:ext cx="2616835" cy="14789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1108710">
              <a:lnSpc>
                <a:spcPct val="100000"/>
              </a:lnSpc>
            </a:pPr>
            <a:r>
              <a:rPr sz="1600" spc="-5" dirty="0">
                <a:latin typeface="Verdana"/>
                <a:cs typeface="Verdana"/>
              </a:rPr>
              <a:t>That convert  all </a:t>
            </a:r>
            <a:r>
              <a:rPr sz="1600" dirty="0">
                <a:latin typeface="Verdana"/>
                <a:cs typeface="Verdana"/>
              </a:rPr>
              <a:t>types </a:t>
            </a:r>
            <a:r>
              <a:rPr sz="1600" spc="5" dirty="0">
                <a:latin typeface="Verdana"/>
                <a:cs typeface="Verdana"/>
              </a:rPr>
              <a:t>of  </a:t>
            </a:r>
            <a:r>
              <a:rPr sz="1600" spc="-5" dirty="0">
                <a:latin typeface="Verdana"/>
                <a:cs typeface="Verdana"/>
              </a:rPr>
              <a:t>conflicting</a:t>
            </a:r>
            <a:r>
              <a:rPr sz="1600" spc="-45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and</a:t>
            </a:r>
            <a:endParaRPr sz="1600">
              <a:latin typeface="Verdana"/>
              <a:cs typeface="Verdana"/>
            </a:endParaRPr>
          </a:p>
          <a:p>
            <a:pPr marL="12700" marR="5080">
              <a:lnSpc>
                <a:spcPct val="100000"/>
              </a:lnSpc>
            </a:pPr>
            <a:r>
              <a:rPr sz="1600" dirty="0">
                <a:latin typeface="Verdana"/>
                <a:cs typeface="Verdana"/>
              </a:rPr>
              <a:t>dynamic </a:t>
            </a:r>
            <a:r>
              <a:rPr sz="1600" spc="-5" dirty="0">
                <a:latin typeface="Verdana"/>
                <a:cs typeface="Verdana"/>
              </a:rPr>
              <a:t>data in </a:t>
            </a:r>
            <a:r>
              <a:rPr sz="1600" spc="-10" dirty="0">
                <a:latin typeface="Verdana"/>
                <a:cs typeface="Verdana"/>
              </a:rPr>
              <a:t>ways  </a:t>
            </a:r>
            <a:r>
              <a:rPr sz="1600" spc="-5" dirty="0">
                <a:latin typeface="Verdana"/>
                <a:cs typeface="Verdana"/>
              </a:rPr>
              <a:t>that </a:t>
            </a:r>
            <a:r>
              <a:rPr sz="1600" spc="5" dirty="0">
                <a:latin typeface="Verdana"/>
                <a:cs typeface="Verdana"/>
              </a:rPr>
              <a:t>support</a:t>
            </a:r>
            <a:r>
              <a:rPr sz="1600" spc="-11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visualization  and</a:t>
            </a:r>
            <a:r>
              <a:rPr sz="1600" spc="-7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analysis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6333490" y="4483100"/>
            <a:ext cx="2627630" cy="17227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86435" marR="6985" indent="523875" algn="r">
              <a:lnSpc>
                <a:spcPct val="100000"/>
              </a:lnSpc>
            </a:pPr>
            <a:r>
              <a:rPr sz="1600" spc="-20" dirty="0">
                <a:latin typeface="Verdana"/>
                <a:cs typeface="Verdana"/>
              </a:rPr>
              <a:t>Techniques</a:t>
            </a:r>
            <a:r>
              <a:rPr sz="1600" spc="-8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to </a:t>
            </a:r>
            <a:r>
              <a:rPr sz="1600" dirty="0">
                <a:latin typeface="Verdana"/>
                <a:cs typeface="Verdana"/>
              </a:rPr>
              <a:t> present</a:t>
            </a:r>
            <a:r>
              <a:rPr sz="1600" spc="-8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the</a:t>
            </a:r>
            <a:r>
              <a:rPr sz="1600" spc="-45" dirty="0">
                <a:latin typeface="Verdana"/>
                <a:cs typeface="Verdana"/>
              </a:rPr>
              <a:t> </a:t>
            </a:r>
            <a:r>
              <a:rPr sz="1600" dirty="0">
                <a:latin typeface="Verdana"/>
                <a:cs typeface="Verdana"/>
              </a:rPr>
              <a:t>results  </a:t>
            </a:r>
            <a:r>
              <a:rPr sz="1600" spc="5" dirty="0">
                <a:latin typeface="Verdana"/>
                <a:cs typeface="Verdana"/>
              </a:rPr>
              <a:t>of </a:t>
            </a:r>
            <a:r>
              <a:rPr sz="1600" dirty="0">
                <a:latin typeface="Verdana"/>
                <a:cs typeface="Verdana"/>
              </a:rPr>
              <a:t>an</a:t>
            </a:r>
            <a:r>
              <a:rPr sz="1600" spc="-10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analysis</a:t>
            </a:r>
            <a:endParaRPr sz="1600">
              <a:latin typeface="Verdana"/>
              <a:cs typeface="Verdana"/>
            </a:endParaRPr>
          </a:p>
          <a:p>
            <a:pPr marL="600710" marR="6985" indent="365760" algn="r">
              <a:lnSpc>
                <a:spcPct val="100000"/>
              </a:lnSpc>
            </a:pPr>
            <a:r>
              <a:rPr sz="1600" spc="-5" dirty="0">
                <a:latin typeface="Verdana"/>
                <a:cs typeface="Verdana"/>
              </a:rPr>
              <a:t>to</a:t>
            </a:r>
            <a:r>
              <a:rPr sz="1600" spc="-4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communicate </a:t>
            </a:r>
            <a:r>
              <a:rPr sz="1600" dirty="0">
                <a:latin typeface="Verdana"/>
                <a:cs typeface="Verdana"/>
              </a:rPr>
              <a:t> information</a:t>
            </a:r>
            <a:r>
              <a:rPr sz="1600" spc="-65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in</a:t>
            </a:r>
            <a:r>
              <a:rPr sz="1600" spc="-4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the </a:t>
            </a:r>
            <a:r>
              <a:rPr sz="1600" dirty="0">
                <a:latin typeface="Verdana"/>
                <a:cs typeface="Verdana"/>
              </a:rPr>
              <a:t> appropriate</a:t>
            </a:r>
            <a:r>
              <a:rPr sz="1600" spc="-110" dirty="0">
                <a:latin typeface="Verdana"/>
                <a:cs typeface="Verdana"/>
              </a:rPr>
              <a:t> </a:t>
            </a:r>
            <a:r>
              <a:rPr sz="1600" dirty="0">
                <a:latin typeface="Verdana"/>
                <a:cs typeface="Verdana"/>
              </a:rPr>
              <a:t>context</a:t>
            </a:r>
            <a:endParaRPr sz="1600">
              <a:latin typeface="Verdana"/>
              <a:cs typeface="Verdana"/>
            </a:endParaRPr>
          </a:p>
          <a:p>
            <a:pPr marR="5080" algn="r">
              <a:lnSpc>
                <a:spcPct val="100000"/>
              </a:lnSpc>
            </a:pPr>
            <a:r>
              <a:rPr sz="1600" spc="-5" dirty="0">
                <a:latin typeface="Verdana"/>
                <a:cs typeface="Verdana"/>
              </a:rPr>
              <a:t>to </a:t>
            </a:r>
            <a:r>
              <a:rPr sz="1600" dirty="0">
                <a:latin typeface="Verdana"/>
                <a:cs typeface="Verdana"/>
              </a:rPr>
              <a:t>a </a:t>
            </a:r>
            <a:r>
              <a:rPr sz="1600" spc="-5" dirty="0">
                <a:latin typeface="Verdana"/>
                <a:cs typeface="Verdana"/>
              </a:rPr>
              <a:t>variety </a:t>
            </a:r>
            <a:r>
              <a:rPr sz="1600" spc="5" dirty="0">
                <a:latin typeface="Verdana"/>
                <a:cs typeface="Verdana"/>
              </a:rPr>
              <a:t>of</a:t>
            </a:r>
            <a:r>
              <a:rPr sz="1600" spc="-90" dirty="0">
                <a:latin typeface="Verdana"/>
                <a:cs typeface="Verdana"/>
              </a:rPr>
              <a:t> </a:t>
            </a:r>
            <a:r>
              <a:rPr sz="1600" dirty="0">
                <a:latin typeface="Verdana"/>
                <a:cs typeface="Verdana"/>
              </a:rPr>
              <a:t>audiences.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6121653" y="6431788"/>
            <a:ext cx="2910840" cy="3498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42340" marR="5080" indent="-930275">
              <a:lnSpc>
                <a:spcPct val="100000"/>
              </a:lnSpc>
            </a:pPr>
            <a:r>
              <a:rPr sz="1100" u="sng" spc="-5" dirty="0">
                <a:solidFill>
                  <a:srgbClr val="009999"/>
                </a:solidFill>
                <a:latin typeface="Verdana"/>
                <a:cs typeface="Verdana"/>
                <a:hlinkClick r:id="rId10"/>
              </a:rPr>
              <a:t>http://vis.pnnl.gov/pdf/RD_Agenda_Visu </a:t>
            </a:r>
            <a:r>
              <a:rPr sz="1100" u="sng" spc="-5" dirty="0">
                <a:solidFill>
                  <a:srgbClr val="009999"/>
                </a:solidFill>
                <a:latin typeface="Verdana"/>
                <a:cs typeface="Verdana"/>
              </a:rPr>
              <a:t> </a:t>
            </a:r>
            <a:r>
              <a:rPr sz="1100" u="sng" spc="-5" dirty="0">
                <a:solidFill>
                  <a:srgbClr val="009999"/>
                </a:solidFill>
                <a:latin typeface="Verdana"/>
                <a:cs typeface="Verdana"/>
                <a:hlinkClick r:id="rId10"/>
              </a:rPr>
              <a:t>alAnalytics.pdf</a:t>
            </a:r>
            <a:endParaRPr sz="1100"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1199477433"/>
      </p:ext>
    </p:extLst>
  </p:cSld>
  <p:clrMapOvr>
    <a:masterClrMapping/>
  </p:clrMapOvr>
  <p:transition spd="slow">
    <p:pull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4279391" y="6669022"/>
            <a:ext cx="594360" cy="1889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262501" y="6669086"/>
            <a:ext cx="596900" cy="189230"/>
          </a:xfrm>
          <a:custGeom>
            <a:avLst/>
            <a:gdLst/>
            <a:ahLst/>
            <a:cxnLst/>
            <a:rect l="l" t="t" r="r" b="b"/>
            <a:pathLst>
              <a:path w="596900" h="189229">
                <a:moveTo>
                  <a:pt x="596900" y="188910"/>
                </a:moveTo>
                <a:lnTo>
                  <a:pt x="596900" y="0"/>
                </a:lnTo>
                <a:lnTo>
                  <a:pt x="0" y="0"/>
                </a:lnTo>
                <a:lnTo>
                  <a:pt x="0" y="188910"/>
                </a:lnTo>
                <a:lnTo>
                  <a:pt x="596900" y="188910"/>
                </a:lnTo>
                <a:close/>
              </a:path>
            </a:pathLst>
          </a:custGeom>
          <a:solidFill>
            <a:srgbClr val="12307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79512" y="492686"/>
            <a:ext cx="6516370" cy="3200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15" dirty="0">
                <a:solidFill>
                  <a:srgbClr val="0E5393"/>
                </a:solidFill>
              </a:rPr>
              <a:t>Visual </a:t>
            </a:r>
            <a:r>
              <a:rPr sz="2000" spc="-10" dirty="0">
                <a:solidFill>
                  <a:srgbClr val="0E5393"/>
                </a:solidFill>
              </a:rPr>
              <a:t>patterns useful for data</a:t>
            </a:r>
            <a:r>
              <a:rPr sz="2000" spc="240" dirty="0">
                <a:solidFill>
                  <a:srgbClr val="0E5393"/>
                </a:solidFill>
              </a:rPr>
              <a:t> </a:t>
            </a:r>
            <a:r>
              <a:rPr sz="2000" spc="-15" dirty="0">
                <a:solidFill>
                  <a:srgbClr val="0E5393"/>
                </a:solidFill>
              </a:rPr>
              <a:t>understanding</a:t>
            </a:r>
            <a:endParaRPr sz="2000" dirty="0"/>
          </a:p>
        </p:txBody>
      </p:sp>
      <p:sp>
        <p:nvSpPr>
          <p:cNvPr id="8" name="object 8"/>
          <p:cNvSpPr/>
          <p:nvPr/>
        </p:nvSpPr>
        <p:spPr>
          <a:xfrm>
            <a:off x="1111250" y="1770122"/>
            <a:ext cx="2055943" cy="14890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681348" y="1828915"/>
            <a:ext cx="2095476" cy="165887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214998" y="1865327"/>
            <a:ext cx="2156444" cy="155732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155778" y="3844988"/>
            <a:ext cx="2024005" cy="160341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614673" y="3894169"/>
            <a:ext cx="2051135" cy="156842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100698" y="3894172"/>
            <a:ext cx="2160934" cy="156847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3583940" y="5464047"/>
            <a:ext cx="439547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2628900" algn="l"/>
              </a:tabLst>
            </a:pPr>
            <a:r>
              <a:rPr sz="2000" b="1" spc="-5" dirty="0">
                <a:solidFill>
                  <a:srgbClr val="1F487C"/>
                </a:solidFill>
                <a:latin typeface="Calibri"/>
                <a:cs typeface="Calibri"/>
              </a:rPr>
              <a:t>Random</a:t>
            </a:r>
            <a:r>
              <a:rPr sz="2000" b="1" spc="5" dirty="0">
                <a:solidFill>
                  <a:srgbClr val="1F487C"/>
                </a:solidFill>
                <a:latin typeface="Calibri"/>
                <a:cs typeface="Calibri"/>
              </a:rPr>
              <a:t> </a:t>
            </a:r>
            <a:r>
              <a:rPr sz="2000" b="1" spc="-5" dirty="0">
                <a:solidFill>
                  <a:srgbClr val="1F487C"/>
                </a:solidFill>
                <a:latin typeface="Calibri"/>
                <a:cs typeface="Calibri"/>
              </a:rPr>
              <a:t>- </a:t>
            </a:r>
            <a:r>
              <a:rPr sz="2000" b="1" spc="-10" dirty="0">
                <a:solidFill>
                  <a:srgbClr val="1F487C"/>
                </a:solidFill>
                <a:latin typeface="Calibri"/>
                <a:cs typeface="Calibri"/>
              </a:rPr>
              <a:t>repeating	</a:t>
            </a:r>
            <a:r>
              <a:rPr sz="2000" b="1" spc="-5" dirty="0">
                <a:solidFill>
                  <a:srgbClr val="1F487C"/>
                </a:solidFill>
                <a:latin typeface="Calibri"/>
                <a:cs typeface="Calibri"/>
              </a:rPr>
              <a:t>Leading -</a:t>
            </a:r>
            <a:r>
              <a:rPr sz="2000" b="1" spc="-35" dirty="0">
                <a:solidFill>
                  <a:srgbClr val="1F487C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1F487C"/>
                </a:solidFill>
                <a:latin typeface="Calibri"/>
                <a:cs typeface="Calibri"/>
              </a:rPr>
              <a:t>lagging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004112" y="5387847"/>
            <a:ext cx="207137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-10" dirty="0">
                <a:solidFill>
                  <a:srgbClr val="1F487C"/>
                </a:solidFill>
                <a:latin typeface="Calibri"/>
                <a:cs typeface="Calibri"/>
              </a:rPr>
              <a:t>Steady </a:t>
            </a:r>
            <a:r>
              <a:rPr sz="2000" b="1" spc="-5" dirty="0">
                <a:solidFill>
                  <a:srgbClr val="1F487C"/>
                </a:solidFill>
                <a:latin typeface="Calibri"/>
                <a:cs typeface="Calibri"/>
              </a:rPr>
              <a:t>-</a:t>
            </a:r>
            <a:r>
              <a:rPr sz="2000" b="1" spc="-20" dirty="0">
                <a:solidFill>
                  <a:srgbClr val="1F487C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1F487C"/>
                </a:solidFill>
                <a:latin typeface="Calibri"/>
                <a:cs typeface="Calibri"/>
              </a:rPr>
              <a:t>fluctuating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332982" y="3473957"/>
            <a:ext cx="164782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-10" dirty="0">
                <a:solidFill>
                  <a:srgbClr val="1F487C"/>
                </a:solidFill>
                <a:latin typeface="Calibri"/>
                <a:cs typeface="Calibri"/>
              </a:rPr>
              <a:t>Steep </a:t>
            </a:r>
            <a:r>
              <a:rPr sz="2000" b="1" spc="-5" dirty="0">
                <a:solidFill>
                  <a:srgbClr val="1F487C"/>
                </a:solidFill>
                <a:latin typeface="Calibri"/>
                <a:cs typeface="Calibri"/>
              </a:rPr>
              <a:t>-</a:t>
            </a:r>
            <a:r>
              <a:rPr sz="2000" b="1" spc="-70" dirty="0">
                <a:solidFill>
                  <a:srgbClr val="1F487C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1F487C"/>
                </a:solidFill>
                <a:latin typeface="Calibri"/>
                <a:cs typeface="Calibri"/>
              </a:rPr>
              <a:t>Gradual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607689" y="3446907"/>
            <a:ext cx="217360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-5" dirty="0">
                <a:solidFill>
                  <a:srgbClr val="1F487C"/>
                </a:solidFill>
                <a:latin typeface="Calibri"/>
                <a:cs typeface="Calibri"/>
              </a:rPr>
              <a:t>Up – </a:t>
            </a:r>
            <a:r>
              <a:rPr sz="2000" b="1" spc="-10" dirty="0">
                <a:solidFill>
                  <a:srgbClr val="1F487C"/>
                </a:solidFill>
                <a:latin typeface="Calibri"/>
                <a:cs typeface="Calibri"/>
              </a:rPr>
              <a:t>Down </a:t>
            </a:r>
            <a:r>
              <a:rPr sz="2000" b="1" spc="-5" dirty="0">
                <a:solidFill>
                  <a:srgbClr val="1F487C"/>
                </a:solidFill>
                <a:latin typeface="Calibri"/>
                <a:cs typeface="Calibri"/>
              </a:rPr>
              <a:t>-</a:t>
            </a:r>
            <a:r>
              <a:rPr sz="2000" b="1" spc="-40" dirty="0">
                <a:solidFill>
                  <a:srgbClr val="1F487C"/>
                </a:solidFill>
                <a:latin typeface="Calibri"/>
                <a:cs typeface="Calibri"/>
              </a:rPr>
              <a:t> </a:t>
            </a:r>
            <a:r>
              <a:rPr sz="2000" b="1" spc="-15" dirty="0">
                <a:solidFill>
                  <a:srgbClr val="1F487C"/>
                </a:solidFill>
                <a:latin typeface="Calibri"/>
                <a:cs typeface="Calibri"/>
              </a:rPr>
              <a:t>Plateau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16076" y="3386582"/>
            <a:ext cx="255968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-15" dirty="0">
                <a:solidFill>
                  <a:srgbClr val="1F487C"/>
                </a:solidFill>
                <a:latin typeface="Calibri"/>
                <a:cs typeface="Calibri"/>
              </a:rPr>
              <a:t>High </a:t>
            </a:r>
            <a:r>
              <a:rPr sz="2000" b="1" spc="-5" dirty="0">
                <a:solidFill>
                  <a:srgbClr val="1F487C"/>
                </a:solidFill>
                <a:latin typeface="Calibri"/>
                <a:cs typeface="Calibri"/>
              </a:rPr>
              <a:t>– Low - In </a:t>
            </a:r>
            <a:r>
              <a:rPr sz="2000" b="1" spc="-10" dirty="0">
                <a:solidFill>
                  <a:srgbClr val="1F487C"/>
                </a:solidFill>
                <a:latin typeface="Calibri"/>
                <a:cs typeface="Calibri"/>
              </a:rPr>
              <a:t>between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028496" y="6142024"/>
            <a:ext cx="6909434" cy="380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1200" b="1" dirty="0">
                <a:solidFill>
                  <a:srgbClr val="123076"/>
                </a:solidFill>
                <a:latin typeface="Verdana"/>
                <a:cs typeface="Verdana"/>
              </a:rPr>
              <a:t>Stephen Few, </a:t>
            </a:r>
            <a:r>
              <a:rPr sz="1200" b="1" spc="-10" dirty="0">
                <a:solidFill>
                  <a:srgbClr val="123076"/>
                </a:solidFill>
                <a:latin typeface="Verdana"/>
                <a:cs typeface="Verdana"/>
              </a:rPr>
              <a:t>Now </a:t>
            </a:r>
            <a:r>
              <a:rPr sz="1200" b="1" spc="-5" dirty="0">
                <a:solidFill>
                  <a:srgbClr val="123076"/>
                </a:solidFill>
                <a:latin typeface="Verdana"/>
                <a:cs typeface="Verdana"/>
              </a:rPr>
              <a:t>You </a:t>
            </a:r>
            <a:r>
              <a:rPr sz="1200" b="1" dirty="0">
                <a:solidFill>
                  <a:srgbClr val="123076"/>
                </a:solidFill>
                <a:latin typeface="Verdana"/>
                <a:cs typeface="Verdana"/>
              </a:rPr>
              <a:t>See </a:t>
            </a:r>
            <a:r>
              <a:rPr sz="1200" b="1" spc="-5" dirty="0">
                <a:solidFill>
                  <a:srgbClr val="123076"/>
                </a:solidFill>
                <a:latin typeface="Verdana"/>
                <a:cs typeface="Verdana"/>
              </a:rPr>
              <a:t>It: </a:t>
            </a:r>
            <a:r>
              <a:rPr sz="1200" b="1" dirty="0">
                <a:solidFill>
                  <a:srgbClr val="123076"/>
                </a:solidFill>
                <a:latin typeface="Verdana"/>
                <a:cs typeface="Verdana"/>
              </a:rPr>
              <a:t>Simple </a:t>
            </a:r>
            <a:r>
              <a:rPr sz="1200" b="1" spc="-5" dirty="0">
                <a:solidFill>
                  <a:srgbClr val="123076"/>
                </a:solidFill>
                <a:latin typeface="Verdana"/>
                <a:cs typeface="Verdana"/>
              </a:rPr>
              <a:t>Visualization Techniques </a:t>
            </a:r>
            <a:r>
              <a:rPr sz="1200" b="1" spc="-10" dirty="0">
                <a:solidFill>
                  <a:srgbClr val="123076"/>
                </a:solidFill>
                <a:latin typeface="Verdana"/>
                <a:cs typeface="Verdana"/>
              </a:rPr>
              <a:t>for </a:t>
            </a:r>
            <a:r>
              <a:rPr sz="1200" b="1" dirty="0">
                <a:solidFill>
                  <a:srgbClr val="123076"/>
                </a:solidFill>
                <a:latin typeface="Verdana"/>
                <a:cs typeface="Verdana"/>
              </a:rPr>
              <a:t>Quantitative  Analysis,  </a:t>
            </a:r>
            <a:r>
              <a:rPr sz="1200" b="1" spc="-5" dirty="0">
                <a:solidFill>
                  <a:srgbClr val="123076"/>
                </a:solidFill>
                <a:latin typeface="Verdana"/>
                <a:cs typeface="Verdana"/>
              </a:rPr>
              <a:t>Analytics </a:t>
            </a:r>
            <a:r>
              <a:rPr sz="1200" b="1" dirty="0">
                <a:solidFill>
                  <a:srgbClr val="123076"/>
                </a:solidFill>
                <a:latin typeface="Verdana"/>
                <a:cs typeface="Verdana"/>
              </a:rPr>
              <a:t>Press,</a:t>
            </a:r>
            <a:r>
              <a:rPr sz="1200" b="1" spc="-85" dirty="0">
                <a:solidFill>
                  <a:srgbClr val="123076"/>
                </a:solidFill>
                <a:latin typeface="Verdana"/>
                <a:cs typeface="Verdana"/>
              </a:rPr>
              <a:t> </a:t>
            </a:r>
            <a:r>
              <a:rPr sz="1200" b="1" dirty="0">
                <a:solidFill>
                  <a:srgbClr val="123076"/>
                </a:solidFill>
                <a:latin typeface="Verdana"/>
                <a:cs typeface="Verdana"/>
              </a:rPr>
              <a:t>2009</a:t>
            </a:r>
            <a:endParaRPr sz="1200"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3219626553"/>
      </p:ext>
    </p:extLst>
  </p:cSld>
  <p:clrMapOvr>
    <a:masterClrMapping/>
  </p:clrMapOvr>
  <p:transition spd="slow">
    <p:pull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4212335" y="6641590"/>
            <a:ext cx="697991" cy="2164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279391" y="6669022"/>
            <a:ext cx="594360" cy="1889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262501" y="6669086"/>
            <a:ext cx="596900" cy="189230"/>
          </a:xfrm>
          <a:custGeom>
            <a:avLst/>
            <a:gdLst/>
            <a:ahLst/>
            <a:cxnLst/>
            <a:rect l="l" t="t" r="r" b="b"/>
            <a:pathLst>
              <a:path w="596900" h="189229">
                <a:moveTo>
                  <a:pt x="596900" y="188910"/>
                </a:moveTo>
                <a:lnTo>
                  <a:pt x="596900" y="0"/>
                </a:lnTo>
                <a:lnTo>
                  <a:pt x="0" y="0"/>
                </a:lnTo>
                <a:lnTo>
                  <a:pt x="0" y="188910"/>
                </a:lnTo>
                <a:lnTo>
                  <a:pt x="596900" y="188910"/>
                </a:lnTo>
                <a:close/>
              </a:path>
            </a:pathLst>
          </a:custGeom>
          <a:solidFill>
            <a:srgbClr val="12307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262501" y="6669086"/>
            <a:ext cx="596900" cy="189230"/>
          </a:xfrm>
          <a:custGeom>
            <a:avLst/>
            <a:gdLst/>
            <a:ahLst/>
            <a:cxnLst/>
            <a:rect l="l" t="t" r="r" b="b"/>
            <a:pathLst>
              <a:path w="596900" h="189229">
                <a:moveTo>
                  <a:pt x="596900" y="188910"/>
                </a:moveTo>
                <a:lnTo>
                  <a:pt x="596900" y="0"/>
                </a:lnTo>
                <a:lnTo>
                  <a:pt x="0" y="0"/>
                </a:lnTo>
                <a:lnTo>
                  <a:pt x="0" y="188910"/>
                </a:lnTo>
              </a:path>
            </a:pathLst>
          </a:custGeom>
          <a:ln w="9525">
            <a:solidFill>
              <a:srgbClr val="12307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6869048" y="5190997"/>
            <a:ext cx="1676400" cy="635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2000" b="1" spc="-15" dirty="0">
                <a:solidFill>
                  <a:srgbClr val="1F487C"/>
                </a:solidFill>
                <a:latin typeface="Calibri"/>
                <a:cs typeface="Calibri"/>
              </a:rPr>
              <a:t>Tightly </a:t>
            </a:r>
            <a:r>
              <a:rPr sz="2000" b="1" spc="-5" dirty="0">
                <a:solidFill>
                  <a:srgbClr val="1F487C"/>
                </a:solidFill>
                <a:latin typeface="Calibri"/>
                <a:cs typeface="Calibri"/>
              </a:rPr>
              <a:t>-</a:t>
            </a:r>
            <a:r>
              <a:rPr sz="2000" b="1" spc="-15" dirty="0">
                <a:solidFill>
                  <a:srgbClr val="1F487C"/>
                </a:solidFill>
                <a:latin typeface="Calibri"/>
                <a:cs typeface="Calibri"/>
              </a:rPr>
              <a:t> </a:t>
            </a:r>
            <a:r>
              <a:rPr sz="2000" b="1" spc="-5" dirty="0">
                <a:solidFill>
                  <a:srgbClr val="1F487C"/>
                </a:solidFill>
                <a:latin typeface="Calibri"/>
                <a:cs typeface="Calibri"/>
              </a:rPr>
              <a:t>loosely</a:t>
            </a:r>
            <a:endParaRPr sz="20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2000" b="1" spc="-10" dirty="0">
                <a:solidFill>
                  <a:srgbClr val="1F487C"/>
                </a:solidFill>
                <a:latin typeface="Calibri"/>
                <a:cs typeface="Calibri"/>
              </a:rPr>
              <a:t>distributed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108450" y="5333872"/>
            <a:ext cx="153225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-15" dirty="0">
                <a:solidFill>
                  <a:srgbClr val="1F487C"/>
                </a:solidFill>
                <a:latin typeface="Calibri"/>
                <a:cs typeface="Calibri"/>
              </a:rPr>
              <a:t>Clusters </a:t>
            </a:r>
            <a:r>
              <a:rPr sz="2000" b="1" spc="-5" dirty="0">
                <a:solidFill>
                  <a:srgbClr val="1F487C"/>
                </a:solidFill>
                <a:latin typeface="Calibri"/>
                <a:cs typeface="Calibri"/>
              </a:rPr>
              <a:t>-</a:t>
            </a:r>
            <a:r>
              <a:rPr sz="2000" b="1" spc="-20" dirty="0">
                <a:solidFill>
                  <a:srgbClr val="1F487C"/>
                </a:solidFill>
                <a:latin typeface="Calibri"/>
                <a:cs typeface="Calibri"/>
              </a:rPr>
              <a:t> </a:t>
            </a:r>
            <a:r>
              <a:rPr sz="2000" b="1" spc="-15" dirty="0">
                <a:solidFill>
                  <a:srgbClr val="1F487C"/>
                </a:solidFill>
                <a:latin typeface="Calibri"/>
                <a:cs typeface="Calibri"/>
              </a:rPr>
              <a:t>gaps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351914" y="5333872"/>
            <a:ext cx="154305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-10" dirty="0">
                <a:solidFill>
                  <a:srgbClr val="1F487C"/>
                </a:solidFill>
                <a:latin typeface="Calibri"/>
                <a:cs typeface="Calibri"/>
              </a:rPr>
              <a:t>Wide </a:t>
            </a:r>
            <a:r>
              <a:rPr sz="2000" b="1" spc="-5" dirty="0">
                <a:solidFill>
                  <a:srgbClr val="1F487C"/>
                </a:solidFill>
                <a:latin typeface="Calibri"/>
                <a:cs typeface="Calibri"/>
              </a:rPr>
              <a:t>-</a:t>
            </a:r>
            <a:r>
              <a:rPr sz="2000" b="1" spc="-45" dirty="0">
                <a:solidFill>
                  <a:srgbClr val="1F487C"/>
                </a:solidFill>
                <a:latin typeface="Calibri"/>
                <a:cs typeface="Calibri"/>
              </a:rPr>
              <a:t> </a:t>
            </a:r>
            <a:r>
              <a:rPr sz="2000" b="1" spc="-5" dirty="0">
                <a:solidFill>
                  <a:srgbClr val="1F487C"/>
                </a:solidFill>
                <a:latin typeface="Calibri"/>
                <a:cs typeface="Calibri"/>
              </a:rPr>
              <a:t>narrow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633209" y="3189604"/>
            <a:ext cx="226123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-10" dirty="0">
                <a:solidFill>
                  <a:srgbClr val="1F487C"/>
                </a:solidFill>
                <a:latin typeface="Calibri"/>
                <a:cs typeface="Calibri"/>
              </a:rPr>
              <a:t>Symmetrical</a:t>
            </a:r>
            <a:r>
              <a:rPr sz="2000" b="1" spc="-45" dirty="0">
                <a:solidFill>
                  <a:srgbClr val="1F487C"/>
                </a:solidFill>
                <a:latin typeface="Calibri"/>
                <a:cs typeface="Calibri"/>
              </a:rPr>
              <a:t> </a:t>
            </a:r>
            <a:r>
              <a:rPr sz="2000" b="1" spc="-20" dirty="0">
                <a:solidFill>
                  <a:srgbClr val="1F487C"/>
                </a:solidFill>
                <a:latin typeface="Calibri"/>
                <a:cs typeface="Calibri"/>
              </a:rPr>
              <a:t>-skewed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939032" y="3173729"/>
            <a:ext cx="1781175" cy="6356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2000" b="1" spc="-10" dirty="0">
                <a:solidFill>
                  <a:srgbClr val="1F487C"/>
                </a:solidFill>
                <a:latin typeface="Calibri"/>
                <a:cs typeface="Calibri"/>
              </a:rPr>
              <a:t>Non-intersecting</a:t>
            </a:r>
            <a:endParaRPr sz="2000">
              <a:latin typeface="Calibri"/>
              <a:cs typeface="Calibri"/>
            </a:endParaRPr>
          </a:p>
          <a:p>
            <a:pPr marL="635" algn="ctr">
              <a:lnSpc>
                <a:spcPct val="100000"/>
              </a:lnSpc>
            </a:pPr>
            <a:r>
              <a:rPr sz="2000" b="1" spc="-5" dirty="0">
                <a:solidFill>
                  <a:srgbClr val="1F487C"/>
                </a:solidFill>
                <a:latin typeface="Calibri"/>
                <a:cs typeface="Calibri"/>
              </a:rPr>
              <a:t>-</a:t>
            </a:r>
            <a:r>
              <a:rPr sz="2000" b="1" spc="-85" dirty="0">
                <a:solidFill>
                  <a:srgbClr val="1F487C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1F487C"/>
                </a:solidFill>
                <a:latin typeface="Calibri"/>
                <a:cs typeface="Calibri"/>
              </a:rPr>
              <a:t>intersecting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937000" y="1811335"/>
            <a:ext cx="1876389" cy="143668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769100" y="1801764"/>
            <a:ext cx="1837485" cy="134778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079500" y="3789381"/>
            <a:ext cx="2115744" cy="152234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924300" y="3984625"/>
            <a:ext cx="1757426" cy="135255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843648" y="3832265"/>
            <a:ext cx="1689968" cy="136837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1216558" y="3326129"/>
            <a:ext cx="2025014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-5" dirty="0">
                <a:solidFill>
                  <a:srgbClr val="1F487C"/>
                </a:solidFill>
                <a:latin typeface="Calibri"/>
                <a:cs typeface="Calibri"/>
              </a:rPr>
              <a:t>Normal -</a:t>
            </a:r>
            <a:r>
              <a:rPr sz="2000" b="1" spc="-65" dirty="0">
                <a:solidFill>
                  <a:srgbClr val="1F487C"/>
                </a:solidFill>
                <a:latin typeface="Calibri"/>
                <a:cs typeface="Calibri"/>
              </a:rPr>
              <a:t> </a:t>
            </a:r>
            <a:r>
              <a:rPr sz="2000" b="1" spc="-5" dirty="0">
                <a:solidFill>
                  <a:srgbClr val="1F487C"/>
                </a:solidFill>
                <a:latin typeface="Calibri"/>
                <a:cs typeface="Calibri"/>
              </a:rPr>
              <a:t>abnormal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249362" y="1773173"/>
            <a:ext cx="1768475" cy="13716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1028496" y="6113678"/>
            <a:ext cx="6909434" cy="380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1200" b="1" dirty="0">
                <a:solidFill>
                  <a:srgbClr val="123076"/>
                </a:solidFill>
                <a:latin typeface="Verdana"/>
                <a:cs typeface="Verdana"/>
              </a:rPr>
              <a:t>Stephen Few, </a:t>
            </a:r>
            <a:r>
              <a:rPr sz="1200" b="1" spc="-10" dirty="0">
                <a:solidFill>
                  <a:srgbClr val="123076"/>
                </a:solidFill>
                <a:latin typeface="Verdana"/>
                <a:cs typeface="Verdana"/>
              </a:rPr>
              <a:t>Now </a:t>
            </a:r>
            <a:r>
              <a:rPr sz="1200" b="1" spc="-5" dirty="0">
                <a:solidFill>
                  <a:srgbClr val="123076"/>
                </a:solidFill>
                <a:latin typeface="Verdana"/>
                <a:cs typeface="Verdana"/>
              </a:rPr>
              <a:t>You </a:t>
            </a:r>
            <a:r>
              <a:rPr sz="1200" b="1" dirty="0">
                <a:solidFill>
                  <a:srgbClr val="123076"/>
                </a:solidFill>
                <a:latin typeface="Verdana"/>
                <a:cs typeface="Verdana"/>
              </a:rPr>
              <a:t>See </a:t>
            </a:r>
            <a:r>
              <a:rPr sz="1200" b="1" spc="-5" dirty="0">
                <a:solidFill>
                  <a:srgbClr val="123076"/>
                </a:solidFill>
                <a:latin typeface="Verdana"/>
                <a:cs typeface="Verdana"/>
              </a:rPr>
              <a:t>It: </a:t>
            </a:r>
            <a:r>
              <a:rPr sz="1200" b="1" dirty="0">
                <a:solidFill>
                  <a:srgbClr val="123076"/>
                </a:solidFill>
                <a:latin typeface="Verdana"/>
                <a:cs typeface="Verdana"/>
              </a:rPr>
              <a:t>Simple </a:t>
            </a:r>
            <a:r>
              <a:rPr sz="1200" b="1" spc="-5" dirty="0">
                <a:solidFill>
                  <a:srgbClr val="123076"/>
                </a:solidFill>
                <a:latin typeface="Verdana"/>
                <a:cs typeface="Verdana"/>
              </a:rPr>
              <a:t>Visualization Techniques </a:t>
            </a:r>
            <a:r>
              <a:rPr sz="1200" b="1" spc="-10" dirty="0">
                <a:solidFill>
                  <a:srgbClr val="123076"/>
                </a:solidFill>
                <a:latin typeface="Verdana"/>
                <a:cs typeface="Verdana"/>
              </a:rPr>
              <a:t>for </a:t>
            </a:r>
            <a:r>
              <a:rPr sz="1200" b="1" dirty="0">
                <a:solidFill>
                  <a:srgbClr val="123076"/>
                </a:solidFill>
                <a:latin typeface="Verdana"/>
                <a:cs typeface="Verdana"/>
              </a:rPr>
              <a:t>Quantitative  Analysis,  </a:t>
            </a:r>
            <a:r>
              <a:rPr sz="1200" b="1" spc="-5" dirty="0">
                <a:solidFill>
                  <a:srgbClr val="123076"/>
                </a:solidFill>
                <a:latin typeface="Verdana"/>
                <a:cs typeface="Verdana"/>
              </a:rPr>
              <a:t>Analytics </a:t>
            </a:r>
            <a:r>
              <a:rPr sz="1200" b="1" dirty="0">
                <a:solidFill>
                  <a:srgbClr val="123076"/>
                </a:solidFill>
                <a:latin typeface="Verdana"/>
                <a:cs typeface="Verdana"/>
              </a:rPr>
              <a:t>Press,</a:t>
            </a:r>
            <a:r>
              <a:rPr sz="1200" b="1" spc="-85" dirty="0">
                <a:solidFill>
                  <a:srgbClr val="123076"/>
                </a:solidFill>
                <a:latin typeface="Verdana"/>
                <a:cs typeface="Verdana"/>
              </a:rPr>
              <a:t> </a:t>
            </a:r>
            <a:r>
              <a:rPr sz="1200" b="1" dirty="0">
                <a:solidFill>
                  <a:srgbClr val="123076"/>
                </a:solidFill>
                <a:latin typeface="Verdana"/>
                <a:cs typeface="Verdana"/>
              </a:rPr>
              <a:t>2009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title"/>
          </p:nvPr>
        </p:nvSpPr>
        <p:spPr>
          <a:xfrm>
            <a:off x="229012" y="384479"/>
            <a:ext cx="6517640" cy="3200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15" dirty="0">
                <a:solidFill>
                  <a:srgbClr val="0E5393"/>
                </a:solidFill>
              </a:rPr>
              <a:t>Visual </a:t>
            </a:r>
            <a:r>
              <a:rPr sz="2000" spc="-10" dirty="0">
                <a:solidFill>
                  <a:srgbClr val="0E5393"/>
                </a:solidFill>
              </a:rPr>
              <a:t>patterns </a:t>
            </a:r>
            <a:r>
              <a:rPr sz="2000" spc="-15" dirty="0">
                <a:solidFill>
                  <a:srgbClr val="0E5393"/>
                </a:solidFill>
              </a:rPr>
              <a:t>useful </a:t>
            </a:r>
            <a:r>
              <a:rPr sz="2000" spc="-10" dirty="0">
                <a:solidFill>
                  <a:srgbClr val="0E5393"/>
                </a:solidFill>
              </a:rPr>
              <a:t>for data</a:t>
            </a:r>
            <a:r>
              <a:rPr sz="2000" spc="300" dirty="0">
                <a:solidFill>
                  <a:srgbClr val="0E5393"/>
                </a:solidFill>
              </a:rPr>
              <a:t> </a:t>
            </a:r>
            <a:r>
              <a:rPr sz="2000" spc="-15" dirty="0">
                <a:solidFill>
                  <a:srgbClr val="0E5393"/>
                </a:solidFill>
              </a:rPr>
              <a:t>understanding</a:t>
            </a:r>
            <a:endParaRPr sz="2000" dirty="0"/>
          </a:p>
        </p:txBody>
      </p:sp>
    </p:spTree>
    <p:extLst>
      <p:ext uri="{BB962C8B-B14F-4D97-AF65-F5344CB8AC3E}">
        <p14:creationId xmlns:p14="http://schemas.microsoft.com/office/powerpoint/2010/main" val="1017514031"/>
      </p:ext>
    </p:extLst>
  </p:cSld>
  <p:clrMapOvr>
    <a:masterClrMapping/>
  </p:clrMapOvr>
  <p:transition spd="slow">
    <p:pull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0623741-433E-4880-87B0-F18537723A0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55824" y="2424936"/>
            <a:ext cx="4384856" cy="3024314"/>
          </a:xfrm>
        </p:spPr>
        <p:txBody>
          <a:bodyPr/>
          <a:lstStyle/>
          <a:p>
            <a:r>
              <a:rPr lang="en-US" sz="2400" b="1" dirty="0">
                <a:solidFill>
                  <a:srgbClr val="C00202"/>
                </a:solidFill>
              </a:rPr>
              <a:t>What</a:t>
            </a:r>
            <a:r>
              <a:rPr lang="en-US" sz="2400" dirty="0"/>
              <a:t> is shown?</a:t>
            </a:r>
          </a:p>
          <a:p>
            <a:pPr lvl="1"/>
            <a:r>
              <a:rPr lang="en-US" sz="1600" dirty="0"/>
              <a:t>Data abstraction</a:t>
            </a:r>
          </a:p>
          <a:p>
            <a:r>
              <a:rPr lang="en-US" sz="2400" b="1" dirty="0">
                <a:solidFill>
                  <a:srgbClr val="EB8F00"/>
                </a:solidFill>
              </a:rPr>
              <a:t>Why</a:t>
            </a:r>
            <a:r>
              <a:rPr lang="en-US" sz="2400" dirty="0"/>
              <a:t> is the user looking at it?</a:t>
            </a:r>
          </a:p>
          <a:p>
            <a:pPr lvl="1"/>
            <a:r>
              <a:rPr lang="en-US" sz="1600" dirty="0"/>
              <a:t>Task abstraction</a:t>
            </a:r>
          </a:p>
          <a:p>
            <a:r>
              <a:rPr lang="en-US" sz="2400" b="1" dirty="0">
                <a:solidFill>
                  <a:srgbClr val="74B230"/>
                </a:solidFill>
              </a:rPr>
              <a:t>How</a:t>
            </a:r>
            <a:r>
              <a:rPr lang="en-US" sz="2400" dirty="0"/>
              <a:t> is it shown?</a:t>
            </a:r>
          </a:p>
          <a:p>
            <a:pPr lvl="1"/>
            <a:r>
              <a:rPr lang="en-US" sz="1600" dirty="0"/>
              <a:t>Visualization + interaction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C372676-C08E-4183-B575-F8147D0815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740AEA5-A348-2949-9B8B-EA763C54C64D}" type="slidenum">
              <a:rPr lang="en-US" smtClean="0"/>
              <a:t>66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B64ED02-068C-4B90-8987-A2E757B0D9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Analysis: what, why, and how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3802F9C-86E1-4AAA-B17B-17A4652739F8}"/>
              </a:ext>
            </a:extLst>
          </p:cNvPr>
          <p:cNvGrpSpPr/>
          <p:nvPr/>
        </p:nvGrpSpPr>
        <p:grpSpPr>
          <a:xfrm>
            <a:off x="6035178" y="2377326"/>
            <a:ext cx="2514462" cy="2110585"/>
            <a:chOff x="3746155" y="1721540"/>
            <a:chExt cx="2799046" cy="2576140"/>
          </a:xfrm>
        </p:grpSpPr>
        <p:sp>
          <p:nvSpPr>
            <p:cNvPr id="8" name="Rectangle 7" descr="What?&#10;">
              <a:extLst>
                <a:ext uri="{FF2B5EF4-FFF2-40B4-BE49-F238E27FC236}">
                  <a16:creationId xmlns:a16="http://schemas.microsoft.com/office/drawing/2014/main" id="{DDB5345D-A60D-4F3B-AE04-C5F85FC4C7AD}"/>
                </a:ext>
              </a:extLst>
            </p:cNvPr>
            <p:cNvSpPr/>
            <p:nvPr/>
          </p:nvSpPr>
          <p:spPr>
            <a:xfrm>
              <a:off x="4053385" y="1760561"/>
              <a:ext cx="2347415" cy="653151"/>
            </a:xfrm>
            <a:prstGeom prst="rect">
              <a:avLst/>
            </a:prstGeom>
            <a:solidFill>
              <a:schemeClr val="accent2">
                <a:lumMod val="75000"/>
                <a:lumOff val="25000"/>
              </a:schemeClr>
            </a:solidFill>
            <a:ln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  <a:softEdge rad="38100"/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What?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4F3CA4A-7AE8-4160-A056-A67E67C33A85}"/>
                </a:ext>
              </a:extLst>
            </p:cNvPr>
            <p:cNvSpPr/>
            <p:nvPr/>
          </p:nvSpPr>
          <p:spPr>
            <a:xfrm>
              <a:off x="4053384" y="2702544"/>
              <a:ext cx="2347415" cy="653151"/>
            </a:xfrm>
            <a:prstGeom prst="rect">
              <a:avLst/>
            </a:prstGeom>
            <a:solidFill>
              <a:schemeClr val="accent4"/>
            </a:solidFill>
            <a:ln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  <a:softEdge rad="38100"/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Why?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9DCA123-3E9E-4945-8EBD-5ABE39FFDC1E}"/>
                </a:ext>
              </a:extLst>
            </p:cNvPr>
            <p:cNvSpPr/>
            <p:nvPr/>
          </p:nvSpPr>
          <p:spPr>
            <a:xfrm>
              <a:off x="4053385" y="3644529"/>
              <a:ext cx="2347415" cy="653151"/>
            </a:xfrm>
            <a:prstGeom prst="rect">
              <a:avLst/>
            </a:prstGeom>
            <a:solidFill>
              <a:srgbClr val="74B230"/>
            </a:solidFill>
            <a:ln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  <a:softEdge rad="38100"/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How?</a:t>
              </a:r>
            </a:p>
          </p:txBody>
        </p:sp>
        <p:sp>
          <p:nvSpPr>
            <p:cNvPr id="9" name="Arc 8">
              <a:extLst>
                <a:ext uri="{FF2B5EF4-FFF2-40B4-BE49-F238E27FC236}">
                  <a16:creationId xmlns:a16="http://schemas.microsoft.com/office/drawing/2014/main" id="{8D0DE445-C2C1-452B-83F5-5EFB5756CE5C}"/>
                </a:ext>
              </a:extLst>
            </p:cNvPr>
            <p:cNvSpPr/>
            <p:nvPr/>
          </p:nvSpPr>
          <p:spPr>
            <a:xfrm rot="13415837">
              <a:off x="3746155" y="1721540"/>
              <a:ext cx="2385249" cy="2536817"/>
            </a:xfrm>
            <a:prstGeom prst="arc">
              <a:avLst>
                <a:gd name="adj1" fmla="val 16200000"/>
                <a:gd name="adj2" fmla="val 21581580"/>
              </a:avLst>
            </a:prstGeom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Arc 12">
              <a:extLst>
                <a:ext uri="{FF2B5EF4-FFF2-40B4-BE49-F238E27FC236}">
                  <a16:creationId xmlns:a16="http://schemas.microsoft.com/office/drawing/2014/main" id="{B90890D3-D767-4AE2-B7FF-CB21503BAF4D}"/>
                </a:ext>
              </a:extLst>
            </p:cNvPr>
            <p:cNvSpPr/>
            <p:nvPr/>
          </p:nvSpPr>
          <p:spPr>
            <a:xfrm rot="2856253">
              <a:off x="5428478" y="2035454"/>
              <a:ext cx="1149889" cy="1083557"/>
            </a:xfrm>
            <a:prstGeom prst="arc">
              <a:avLst>
                <a:gd name="adj1" fmla="val 16200000"/>
                <a:gd name="adj2" fmla="val 21581580"/>
              </a:avLst>
            </a:prstGeom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Arc 14">
              <a:extLst>
                <a:ext uri="{FF2B5EF4-FFF2-40B4-BE49-F238E27FC236}">
                  <a16:creationId xmlns:a16="http://schemas.microsoft.com/office/drawing/2014/main" id="{517DE754-ECAE-41AD-BA11-709723B057EC}"/>
                </a:ext>
              </a:extLst>
            </p:cNvPr>
            <p:cNvSpPr/>
            <p:nvPr/>
          </p:nvSpPr>
          <p:spPr>
            <a:xfrm rot="2856253">
              <a:off x="5428478" y="2929998"/>
              <a:ext cx="1149889" cy="1083557"/>
            </a:xfrm>
            <a:prstGeom prst="arc">
              <a:avLst>
                <a:gd name="adj1" fmla="val 16200000"/>
                <a:gd name="adj2" fmla="val 21581580"/>
              </a:avLst>
            </a:prstGeom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191908937"/>
      </p:ext>
    </p:extLst>
  </p:cSld>
  <p:clrMapOvr>
    <a:masterClrMapping/>
  </p:clrMapOvr>
  <p:transition spd="med">
    <p:fade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0623741-433E-4880-87B0-F18537723A0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55824" y="2424936"/>
            <a:ext cx="4384856" cy="3024314"/>
          </a:xfrm>
        </p:spPr>
        <p:txBody>
          <a:bodyPr/>
          <a:lstStyle/>
          <a:p>
            <a:r>
              <a:rPr lang="en-US" sz="1600" dirty="0"/>
              <a:t>Answering what &amp; why serve as constraints on design space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C372676-C08E-4183-B575-F8147D0815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740AEA5-A348-2949-9B8B-EA763C54C64D}" type="slidenum">
              <a:rPr lang="en-US" smtClean="0"/>
              <a:t>67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B64ED02-068C-4B90-8987-A2E757B0D9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Analysis: what, why, and how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3802F9C-86E1-4AAA-B17B-17A4652739F8}"/>
              </a:ext>
            </a:extLst>
          </p:cNvPr>
          <p:cNvGrpSpPr/>
          <p:nvPr/>
        </p:nvGrpSpPr>
        <p:grpSpPr>
          <a:xfrm>
            <a:off x="6035178" y="2377326"/>
            <a:ext cx="2514462" cy="2110585"/>
            <a:chOff x="3746155" y="1721540"/>
            <a:chExt cx="2799046" cy="2576140"/>
          </a:xfrm>
        </p:grpSpPr>
        <p:sp>
          <p:nvSpPr>
            <p:cNvPr id="8" name="Rectangle 7" descr="What?&#10;">
              <a:extLst>
                <a:ext uri="{FF2B5EF4-FFF2-40B4-BE49-F238E27FC236}">
                  <a16:creationId xmlns:a16="http://schemas.microsoft.com/office/drawing/2014/main" id="{DDB5345D-A60D-4F3B-AE04-C5F85FC4C7AD}"/>
                </a:ext>
              </a:extLst>
            </p:cNvPr>
            <p:cNvSpPr/>
            <p:nvPr/>
          </p:nvSpPr>
          <p:spPr>
            <a:xfrm>
              <a:off x="4053385" y="1760561"/>
              <a:ext cx="2347415" cy="653151"/>
            </a:xfrm>
            <a:prstGeom prst="rect">
              <a:avLst/>
            </a:prstGeom>
            <a:solidFill>
              <a:schemeClr val="accent2">
                <a:lumMod val="75000"/>
                <a:lumOff val="25000"/>
              </a:schemeClr>
            </a:solidFill>
            <a:ln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  <a:softEdge rad="38100"/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What?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4F3CA4A-7AE8-4160-A056-A67E67C33A85}"/>
                </a:ext>
              </a:extLst>
            </p:cNvPr>
            <p:cNvSpPr/>
            <p:nvPr/>
          </p:nvSpPr>
          <p:spPr>
            <a:xfrm>
              <a:off x="4053384" y="2702544"/>
              <a:ext cx="2347415" cy="653151"/>
            </a:xfrm>
            <a:prstGeom prst="rect">
              <a:avLst/>
            </a:prstGeom>
            <a:solidFill>
              <a:schemeClr val="accent4"/>
            </a:solidFill>
            <a:ln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  <a:softEdge rad="38100"/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Why?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9DCA123-3E9E-4945-8EBD-5ABE39FFDC1E}"/>
                </a:ext>
              </a:extLst>
            </p:cNvPr>
            <p:cNvSpPr/>
            <p:nvPr/>
          </p:nvSpPr>
          <p:spPr>
            <a:xfrm>
              <a:off x="4053385" y="3644529"/>
              <a:ext cx="2347415" cy="653151"/>
            </a:xfrm>
            <a:prstGeom prst="rect">
              <a:avLst/>
            </a:prstGeom>
            <a:solidFill>
              <a:srgbClr val="74B230"/>
            </a:solidFill>
            <a:ln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  <a:softEdge rad="38100"/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How?</a:t>
              </a:r>
            </a:p>
          </p:txBody>
        </p:sp>
        <p:sp>
          <p:nvSpPr>
            <p:cNvPr id="9" name="Arc 8">
              <a:extLst>
                <a:ext uri="{FF2B5EF4-FFF2-40B4-BE49-F238E27FC236}">
                  <a16:creationId xmlns:a16="http://schemas.microsoft.com/office/drawing/2014/main" id="{8D0DE445-C2C1-452B-83F5-5EFB5756CE5C}"/>
                </a:ext>
              </a:extLst>
            </p:cNvPr>
            <p:cNvSpPr/>
            <p:nvPr/>
          </p:nvSpPr>
          <p:spPr>
            <a:xfrm rot="13415837">
              <a:off x="3746155" y="1721540"/>
              <a:ext cx="2385249" cy="2536817"/>
            </a:xfrm>
            <a:prstGeom prst="arc">
              <a:avLst>
                <a:gd name="adj1" fmla="val 16200000"/>
                <a:gd name="adj2" fmla="val 21581580"/>
              </a:avLst>
            </a:prstGeom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Arc 12">
              <a:extLst>
                <a:ext uri="{FF2B5EF4-FFF2-40B4-BE49-F238E27FC236}">
                  <a16:creationId xmlns:a16="http://schemas.microsoft.com/office/drawing/2014/main" id="{B90890D3-D767-4AE2-B7FF-CB21503BAF4D}"/>
                </a:ext>
              </a:extLst>
            </p:cNvPr>
            <p:cNvSpPr/>
            <p:nvPr/>
          </p:nvSpPr>
          <p:spPr>
            <a:xfrm rot="2856253">
              <a:off x="5428478" y="2035454"/>
              <a:ext cx="1149889" cy="1083557"/>
            </a:xfrm>
            <a:prstGeom prst="arc">
              <a:avLst>
                <a:gd name="adj1" fmla="val 16200000"/>
                <a:gd name="adj2" fmla="val 21581580"/>
              </a:avLst>
            </a:prstGeom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Arc 14">
              <a:extLst>
                <a:ext uri="{FF2B5EF4-FFF2-40B4-BE49-F238E27FC236}">
                  <a16:creationId xmlns:a16="http://schemas.microsoft.com/office/drawing/2014/main" id="{517DE754-ECAE-41AD-BA11-709723B057EC}"/>
                </a:ext>
              </a:extLst>
            </p:cNvPr>
            <p:cNvSpPr/>
            <p:nvPr/>
          </p:nvSpPr>
          <p:spPr>
            <a:xfrm rot="2856253">
              <a:off x="5428478" y="2929998"/>
              <a:ext cx="1149889" cy="1083557"/>
            </a:xfrm>
            <a:prstGeom prst="arc">
              <a:avLst>
                <a:gd name="adj1" fmla="val 16200000"/>
                <a:gd name="adj2" fmla="val 21581580"/>
              </a:avLst>
            </a:prstGeom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1EBB1A31-EBBC-431A-92F6-31E5DBB55D42}"/>
              </a:ext>
            </a:extLst>
          </p:cNvPr>
          <p:cNvSpPr/>
          <p:nvPr/>
        </p:nvSpPr>
        <p:spPr>
          <a:xfrm>
            <a:off x="1289714" y="3286552"/>
            <a:ext cx="4080681" cy="215338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Multiplication Sign 5">
            <a:extLst>
              <a:ext uri="{FF2B5EF4-FFF2-40B4-BE49-F238E27FC236}">
                <a16:creationId xmlns:a16="http://schemas.microsoft.com/office/drawing/2014/main" id="{63930D8C-C25E-4D9B-88B8-3EB0AB8E6974}"/>
              </a:ext>
            </a:extLst>
          </p:cNvPr>
          <p:cNvSpPr/>
          <p:nvPr/>
        </p:nvSpPr>
        <p:spPr>
          <a:xfrm>
            <a:off x="1740091" y="3559507"/>
            <a:ext cx="122829" cy="156652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Multiplication Sign 13">
            <a:extLst>
              <a:ext uri="{FF2B5EF4-FFF2-40B4-BE49-F238E27FC236}">
                <a16:creationId xmlns:a16="http://schemas.microsoft.com/office/drawing/2014/main" id="{4711D3AB-2A1C-4EBD-AAB8-A4D703A8542A}"/>
              </a:ext>
            </a:extLst>
          </p:cNvPr>
          <p:cNvSpPr/>
          <p:nvPr/>
        </p:nvSpPr>
        <p:spPr>
          <a:xfrm>
            <a:off x="1619536" y="4343069"/>
            <a:ext cx="122829" cy="156652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Multiplication Sign 15">
            <a:extLst>
              <a:ext uri="{FF2B5EF4-FFF2-40B4-BE49-F238E27FC236}">
                <a16:creationId xmlns:a16="http://schemas.microsoft.com/office/drawing/2014/main" id="{C5E5B3A7-356A-4AB6-A0C0-1007F0B113F0}"/>
              </a:ext>
            </a:extLst>
          </p:cNvPr>
          <p:cNvSpPr/>
          <p:nvPr/>
        </p:nvSpPr>
        <p:spPr>
          <a:xfrm>
            <a:off x="2581135" y="3591055"/>
            <a:ext cx="122829" cy="156652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Multiplication Sign 16">
            <a:extLst>
              <a:ext uri="{FF2B5EF4-FFF2-40B4-BE49-F238E27FC236}">
                <a16:creationId xmlns:a16="http://schemas.microsoft.com/office/drawing/2014/main" id="{9124A2C2-A0A4-4DE8-AFF6-F136A4B1F067}"/>
              </a:ext>
            </a:extLst>
          </p:cNvPr>
          <p:cNvSpPr/>
          <p:nvPr/>
        </p:nvSpPr>
        <p:spPr>
          <a:xfrm>
            <a:off x="2015320" y="4566376"/>
            <a:ext cx="122829" cy="156652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Multiplication Sign 17">
            <a:extLst>
              <a:ext uri="{FF2B5EF4-FFF2-40B4-BE49-F238E27FC236}">
                <a16:creationId xmlns:a16="http://schemas.microsoft.com/office/drawing/2014/main" id="{C53801A0-DD16-43E1-B6A4-18F9B791893A}"/>
              </a:ext>
            </a:extLst>
          </p:cNvPr>
          <p:cNvSpPr/>
          <p:nvPr/>
        </p:nvSpPr>
        <p:spPr>
          <a:xfrm>
            <a:off x="3329080" y="4438895"/>
            <a:ext cx="122829" cy="156652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Multiplication Sign 18">
            <a:extLst>
              <a:ext uri="{FF2B5EF4-FFF2-40B4-BE49-F238E27FC236}">
                <a16:creationId xmlns:a16="http://schemas.microsoft.com/office/drawing/2014/main" id="{E61ED5E4-4981-4984-8911-43D3FEA920D6}"/>
              </a:ext>
            </a:extLst>
          </p:cNvPr>
          <p:cNvSpPr/>
          <p:nvPr/>
        </p:nvSpPr>
        <p:spPr>
          <a:xfrm>
            <a:off x="2581135" y="4966215"/>
            <a:ext cx="122829" cy="156652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Multiplication Sign 19">
            <a:extLst>
              <a:ext uri="{FF2B5EF4-FFF2-40B4-BE49-F238E27FC236}">
                <a16:creationId xmlns:a16="http://schemas.microsoft.com/office/drawing/2014/main" id="{F68DFED6-4A4D-4405-A2F2-D1282E159B9E}"/>
              </a:ext>
            </a:extLst>
          </p:cNvPr>
          <p:cNvSpPr/>
          <p:nvPr/>
        </p:nvSpPr>
        <p:spPr>
          <a:xfrm>
            <a:off x="3125424" y="3438217"/>
            <a:ext cx="122829" cy="156652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Multiplication Sign 20">
            <a:extLst>
              <a:ext uri="{FF2B5EF4-FFF2-40B4-BE49-F238E27FC236}">
                <a16:creationId xmlns:a16="http://schemas.microsoft.com/office/drawing/2014/main" id="{B520566D-95A2-4F10-9CF9-63BD86DFB101}"/>
              </a:ext>
            </a:extLst>
          </p:cNvPr>
          <p:cNvSpPr/>
          <p:nvPr/>
        </p:nvSpPr>
        <p:spPr>
          <a:xfrm>
            <a:off x="3107227" y="5057200"/>
            <a:ext cx="122829" cy="156652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Multiplication Sign 21">
            <a:extLst>
              <a:ext uri="{FF2B5EF4-FFF2-40B4-BE49-F238E27FC236}">
                <a16:creationId xmlns:a16="http://schemas.microsoft.com/office/drawing/2014/main" id="{5D9B700B-F142-49C3-B38C-9CC83A289AF4}"/>
              </a:ext>
            </a:extLst>
          </p:cNvPr>
          <p:cNvSpPr/>
          <p:nvPr/>
        </p:nvSpPr>
        <p:spPr>
          <a:xfrm>
            <a:off x="1799230" y="5058486"/>
            <a:ext cx="122829" cy="156652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Multiplication Sign 22">
            <a:extLst>
              <a:ext uri="{FF2B5EF4-FFF2-40B4-BE49-F238E27FC236}">
                <a16:creationId xmlns:a16="http://schemas.microsoft.com/office/drawing/2014/main" id="{1C0EE093-57F0-41AE-B400-DDFA7ADFA66F}"/>
              </a:ext>
            </a:extLst>
          </p:cNvPr>
          <p:cNvSpPr/>
          <p:nvPr/>
        </p:nvSpPr>
        <p:spPr>
          <a:xfrm>
            <a:off x="3759881" y="3559507"/>
            <a:ext cx="122829" cy="156652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Multiplication Sign 23">
            <a:extLst>
              <a:ext uri="{FF2B5EF4-FFF2-40B4-BE49-F238E27FC236}">
                <a16:creationId xmlns:a16="http://schemas.microsoft.com/office/drawing/2014/main" id="{5C16A73E-B3CD-469C-BAD6-6C4CD254A03F}"/>
              </a:ext>
            </a:extLst>
          </p:cNvPr>
          <p:cNvSpPr/>
          <p:nvPr/>
        </p:nvSpPr>
        <p:spPr>
          <a:xfrm>
            <a:off x="4241043" y="4829565"/>
            <a:ext cx="122829" cy="156652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Multiplication Sign 24">
            <a:extLst>
              <a:ext uri="{FF2B5EF4-FFF2-40B4-BE49-F238E27FC236}">
                <a16:creationId xmlns:a16="http://schemas.microsoft.com/office/drawing/2014/main" id="{833B0484-9C5A-4C02-8428-65704E614E8B}"/>
              </a:ext>
            </a:extLst>
          </p:cNvPr>
          <p:cNvSpPr/>
          <p:nvPr/>
        </p:nvSpPr>
        <p:spPr>
          <a:xfrm>
            <a:off x="4815387" y="3551957"/>
            <a:ext cx="122829" cy="156652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Multiplication Sign 25">
            <a:extLst>
              <a:ext uri="{FF2B5EF4-FFF2-40B4-BE49-F238E27FC236}">
                <a16:creationId xmlns:a16="http://schemas.microsoft.com/office/drawing/2014/main" id="{433459A7-F5A7-42F5-8BF1-A68588C2B3BD}"/>
              </a:ext>
            </a:extLst>
          </p:cNvPr>
          <p:cNvSpPr/>
          <p:nvPr/>
        </p:nvSpPr>
        <p:spPr>
          <a:xfrm>
            <a:off x="1892491" y="3711907"/>
            <a:ext cx="122829" cy="156652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Multiplication Sign 27">
            <a:extLst>
              <a:ext uri="{FF2B5EF4-FFF2-40B4-BE49-F238E27FC236}">
                <a16:creationId xmlns:a16="http://schemas.microsoft.com/office/drawing/2014/main" id="{AC428C6A-3A64-4A36-AAB1-CEA9CC3D1D9F}"/>
              </a:ext>
            </a:extLst>
          </p:cNvPr>
          <p:cNvSpPr/>
          <p:nvPr/>
        </p:nvSpPr>
        <p:spPr>
          <a:xfrm>
            <a:off x="2458306" y="4647869"/>
            <a:ext cx="122829" cy="156652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Multiplication Sign 28">
            <a:extLst>
              <a:ext uri="{FF2B5EF4-FFF2-40B4-BE49-F238E27FC236}">
                <a16:creationId xmlns:a16="http://schemas.microsoft.com/office/drawing/2014/main" id="{4C0A0DC7-A2E6-44F6-A5B4-A5674F447EC0}"/>
              </a:ext>
            </a:extLst>
          </p:cNvPr>
          <p:cNvSpPr/>
          <p:nvPr/>
        </p:nvSpPr>
        <p:spPr>
          <a:xfrm>
            <a:off x="2653320" y="4090781"/>
            <a:ext cx="122829" cy="156652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Multiplication Sign 29">
            <a:extLst>
              <a:ext uri="{FF2B5EF4-FFF2-40B4-BE49-F238E27FC236}">
                <a16:creationId xmlns:a16="http://schemas.microsoft.com/office/drawing/2014/main" id="{0F5F8800-C3A1-460A-A9B6-1560205E2ACF}"/>
              </a:ext>
            </a:extLst>
          </p:cNvPr>
          <p:cNvSpPr/>
          <p:nvPr/>
        </p:nvSpPr>
        <p:spPr>
          <a:xfrm>
            <a:off x="2872857" y="4063700"/>
            <a:ext cx="122829" cy="156652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Multiplication Sign 30">
            <a:extLst>
              <a:ext uri="{FF2B5EF4-FFF2-40B4-BE49-F238E27FC236}">
                <a16:creationId xmlns:a16="http://schemas.microsoft.com/office/drawing/2014/main" id="{2F77F643-6824-4B75-9348-A6FC1C95E51D}"/>
              </a:ext>
            </a:extLst>
          </p:cNvPr>
          <p:cNvSpPr/>
          <p:nvPr/>
        </p:nvSpPr>
        <p:spPr>
          <a:xfrm>
            <a:off x="2433036" y="4860792"/>
            <a:ext cx="122829" cy="156652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Multiplication Sign 31">
            <a:extLst>
              <a:ext uri="{FF2B5EF4-FFF2-40B4-BE49-F238E27FC236}">
                <a16:creationId xmlns:a16="http://schemas.microsoft.com/office/drawing/2014/main" id="{D40ECDF8-B662-47C1-BFA1-95EB61B56C51}"/>
              </a:ext>
            </a:extLst>
          </p:cNvPr>
          <p:cNvSpPr/>
          <p:nvPr/>
        </p:nvSpPr>
        <p:spPr>
          <a:xfrm>
            <a:off x="4121626" y="3937093"/>
            <a:ext cx="122829" cy="156652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Multiplication Sign 32">
            <a:extLst>
              <a:ext uri="{FF2B5EF4-FFF2-40B4-BE49-F238E27FC236}">
                <a16:creationId xmlns:a16="http://schemas.microsoft.com/office/drawing/2014/main" id="{8A41057F-1C28-47D2-93C6-A094AC453A78}"/>
              </a:ext>
            </a:extLst>
          </p:cNvPr>
          <p:cNvSpPr/>
          <p:nvPr/>
        </p:nvSpPr>
        <p:spPr>
          <a:xfrm>
            <a:off x="2959291" y="4778707"/>
            <a:ext cx="122829" cy="156652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Multiplication Sign 33">
            <a:extLst>
              <a:ext uri="{FF2B5EF4-FFF2-40B4-BE49-F238E27FC236}">
                <a16:creationId xmlns:a16="http://schemas.microsoft.com/office/drawing/2014/main" id="{C257F3C3-A1CD-4071-8418-C63AFD63B06A}"/>
              </a:ext>
            </a:extLst>
          </p:cNvPr>
          <p:cNvSpPr/>
          <p:nvPr/>
        </p:nvSpPr>
        <p:spPr>
          <a:xfrm>
            <a:off x="3337039" y="4902353"/>
            <a:ext cx="122829" cy="156652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Multiplication Sign 34">
            <a:extLst>
              <a:ext uri="{FF2B5EF4-FFF2-40B4-BE49-F238E27FC236}">
                <a16:creationId xmlns:a16="http://schemas.microsoft.com/office/drawing/2014/main" id="{9B04CA1B-751A-4E51-812F-87ED0666ADA0}"/>
              </a:ext>
            </a:extLst>
          </p:cNvPr>
          <p:cNvSpPr/>
          <p:nvPr/>
        </p:nvSpPr>
        <p:spPr>
          <a:xfrm>
            <a:off x="2044891" y="3864307"/>
            <a:ext cx="122829" cy="156652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Multiplication Sign 35">
            <a:extLst>
              <a:ext uri="{FF2B5EF4-FFF2-40B4-BE49-F238E27FC236}">
                <a16:creationId xmlns:a16="http://schemas.microsoft.com/office/drawing/2014/main" id="{576ED6F6-7E8F-43C8-9856-1F065CFCDBBF}"/>
              </a:ext>
            </a:extLst>
          </p:cNvPr>
          <p:cNvSpPr/>
          <p:nvPr/>
        </p:nvSpPr>
        <p:spPr>
          <a:xfrm>
            <a:off x="1850369" y="4282243"/>
            <a:ext cx="122829" cy="156652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Multiplication Sign 36">
            <a:extLst>
              <a:ext uri="{FF2B5EF4-FFF2-40B4-BE49-F238E27FC236}">
                <a16:creationId xmlns:a16="http://schemas.microsoft.com/office/drawing/2014/main" id="{6DFDEB87-7C18-47AE-A78B-177C3B62FC22}"/>
              </a:ext>
            </a:extLst>
          </p:cNvPr>
          <p:cNvSpPr/>
          <p:nvPr/>
        </p:nvSpPr>
        <p:spPr>
          <a:xfrm>
            <a:off x="2349691" y="4169107"/>
            <a:ext cx="122829" cy="156652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Multiplication Sign 37">
            <a:extLst>
              <a:ext uri="{FF2B5EF4-FFF2-40B4-BE49-F238E27FC236}">
                <a16:creationId xmlns:a16="http://schemas.microsoft.com/office/drawing/2014/main" id="{DD8679BB-570A-41B2-8FB5-DC4A26EB5903}"/>
              </a:ext>
            </a:extLst>
          </p:cNvPr>
          <p:cNvSpPr/>
          <p:nvPr/>
        </p:nvSpPr>
        <p:spPr>
          <a:xfrm>
            <a:off x="2162195" y="5153235"/>
            <a:ext cx="122829" cy="156652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Multiplication Sign 38">
            <a:extLst>
              <a:ext uri="{FF2B5EF4-FFF2-40B4-BE49-F238E27FC236}">
                <a16:creationId xmlns:a16="http://schemas.microsoft.com/office/drawing/2014/main" id="{13101058-4F3E-4689-AD36-86FE1E57B63F}"/>
              </a:ext>
            </a:extLst>
          </p:cNvPr>
          <p:cNvSpPr/>
          <p:nvPr/>
        </p:nvSpPr>
        <p:spPr>
          <a:xfrm>
            <a:off x="3532497" y="4124705"/>
            <a:ext cx="122829" cy="156652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Multiplication Sign 39">
            <a:extLst>
              <a:ext uri="{FF2B5EF4-FFF2-40B4-BE49-F238E27FC236}">
                <a16:creationId xmlns:a16="http://schemas.microsoft.com/office/drawing/2014/main" id="{DAC8D292-6C7F-4846-8A65-AD91754A63AD}"/>
              </a:ext>
            </a:extLst>
          </p:cNvPr>
          <p:cNvSpPr/>
          <p:nvPr/>
        </p:nvSpPr>
        <p:spPr>
          <a:xfrm>
            <a:off x="2806891" y="4626307"/>
            <a:ext cx="122829" cy="156652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Multiplication Sign 40">
            <a:extLst>
              <a:ext uri="{FF2B5EF4-FFF2-40B4-BE49-F238E27FC236}">
                <a16:creationId xmlns:a16="http://schemas.microsoft.com/office/drawing/2014/main" id="{D30385A6-881A-4EF9-91E2-D869A7873CDF}"/>
              </a:ext>
            </a:extLst>
          </p:cNvPr>
          <p:cNvSpPr/>
          <p:nvPr/>
        </p:nvSpPr>
        <p:spPr>
          <a:xfrm>
            <a:off x="3329990" y="3744746"/>
            <a:ext cx="122829" cy="156652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Multiplication Sign 41">
            <a:extLst>
              <a:ext uri="{FF2B5EF4-FFF2-40B4-BE49-F238E27FC236}">
                <a16:creationId xmlns:a16="http://schemas.microsoft.com/office/drawing/2014/main" id="{3743D8CF-50F4-44E3-AD26-3B5D129BE2A4}"/>
              </a:ext>
            </a:extLst>
          </p:cNvPr>
          <p:cNvSpPr/>
          <p:nvPr/>
        </p:nvSpPr>
        <p:spPr>
          <a:xfrm>
            <a:off x="3725774" y="3968053"/>
            <a:ext cx="122829" cy="156652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Multiplication Sign 42">
            <a:extLst>
              <a:ext uri="{FF2B5EF4-FFF2-40B4-BE49-F238E27FC236}">
                <a16:creationId xmlns:a16="http://schemas.microsoft.com/office/drawing/2014/main" id="{28B203F8-5656-4994-90FF-AC79D9AF36EA}"/>
              </a:ext>
            </a:extLst>
          </p:cNvPr>
          <p:cNvSpPr/>
          <p:nvPr/>
        </p:nvSpPr>
        <p:spPr>
          <a:xfrm>
            <a:off x="3509684" y="4460163"/>
            <a:ext cx="122829" cy="156652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Multiplication Sign 43">
            <a:extLst>
              <a:ext uri="{FF2B5EF4-FFF2-40B4-BE49-F238E27FC236}">
                <a16:creationId xmlns:a16="http://schemas.microsoft.com/office/drawing/2014/main" id="{CD264BF2-1B2D-4714-9A8B-76D0916CDEDF}"/>
              </a:ext>
            </a:extLst>
          </p:cNvPr>
          <p:cNvSpPr/>
          <p:nvPr/>
        </p:nvSpPr>
        <p:spPr>
          <a:xfrm>
            <a:off x="3560823" y="3683920"/>
            <a:ext cx="122829" cy="156652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Multiplication Sign 44">
            <a:extLst>
              <a:ext uri="{FF2B5EF4-FFF2-40B4-BE49-F238E27FC236}">
                <a16:creationId xmlns:a16="http://schemas.microsoft.com/office/drawing/2014/main" id="{227A5B45-2792-45F9-AF78-C7FE894B0040}"/>
              </a:ext>
            </a:extLst>
          </p:cNvPr>
          <p:cNvSpPr/>
          <p:nvPr/>
        </p:nvSpPr>
        <p:spPr>
          <a:xfrm>
            <a:off x="3872649" y="4554912"/>
            <a:ext cx="122829" cy="156652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Multiplication Sign 45">
            <a:extLst>
              <a:ext uri="{FF2B5EF4-FFF2-40B4-BE49-F238E27FC236}">
                <a16:creationId xmlns:a16="http://schemas.microsoft.com/office/drawing/2014/main" id="{6E658ED1-B40C-441B-8D2C-61A862DD89D8}"/>
              </a:ext>
            </a:extLst>
          </p:cNvPr>
          <p:cNvSpPr/>
          <p:nvPr/>
        </p:nvSpPr>
        <p:spPr>
          <a:xfrm>
            <a:off x="4486434" y="4272162"/>
            <a:ext cx="122829" cy="156652"/>
          </a:xfrm>
          <a:prstGeom prst="mathMultiply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Multiplication Sign 46">
            <a:extLst>
              <a:ext uri="{FF2B5EF4-FFF2-40B4-BE49-F238E27FC236}">
                <a16:creationId xmlns:a16="http://schemas.microsoft.com/office/drawing/2014/main" id="{FB542962-39AA-464C-97FB-31F01AF93677}"/>
              </a:ext>
            </a:extLst>
          </p:cNvPr>
          <p:cNvSpPr/>
          <p:nvPr/>
        </p:nvSpPr>
        <p:spPr>
          <a:xfrm>
            <a:off x="4882218" y="4495469"/>
            <a:ext cx="122829" cy="156652"/>
          </a:xfrm>
          <a:prstGeom prst="mathMultiply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Multiplication Sign 47">
            <a:extLst>
              <a:ext uri="{FF2B5EF4-FFF2-40B4-BE49-F238E27FC236}">
                <a16:creationId xmlns:a16="http://schemas.microsoft.com/office/drawing/2014/main" id="{DA83B0A9-DF08-4D0D-8B9A-8FAC625464F9}"/>
              </a:ext>
            </a:extLst>
          </p:cNvPr>
          <p:cNvSpPr/>
          <p:nvPr/>
        </p:nvSpPr>
        <p:spPr>
          <a:xfrm>
            <a:off x="4666128" y="4987579"/>
            <a:ext cx="122829" cy="156652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Multiplication Sign 48">
            <a:extLst>
              <a:ext uri="{FF2B5EF4-FFF2-40B4-BE49-F238E27FC236}">
                <a16:creationId xmlns:a16="http://schemas.microsoft.com/office/drawing/2014/main" id="{7B8B1D8A-A669-46C3-968F-A4070FAC6146}"/>
              </a:ext>
            </a:extLst>
          </p:cNvPr>
          <p:cNvSpPr/>
          <p:nvPr/>
        </p:nvSpPr>
        <p:spPr>
          <a:xfrm>
            <a:off x="4717267" y="4211336"/>
            <a:ext cx="122829" cy="156652"/>
          </a:xfrm>
          <a:prstGeom prst="mathMultiply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Multiplication Sign 49">
            <a:extLst>
              <a:ext uri="{FF2B5EF4-FFF2-40B4-BE49-F238E27FC236}">
                <a16:creationId xmlns:a16="http://schemas.microsoft.com/office/drawing/2014/main" id="{0FDCF92B-3186-4F8D-A542-4D6D3E298975}"/>
              </a:ext>
            </a:extLst>
          </p:cNvPr>
          <p:cNvSpPr/>
          <p:nvPr/>
        </p:nvSpPr>
        <p:spPr>
          <a:xfrm>
            <a:off x="5029093" y="5082328"/>
            <a:ext cx="122829" cy="156652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Multiplication Sign 50">
            <a:extLst>
              <a:ext uri="{FF2B5EF4-FFF2-40B4-BE49-F238E27FC236}">
                <a16:creationId xmlns:a16="http://schemas.microsoft.com/office/drawing/2014/main" id="{5C8C6A43-651D-4AB1-8A51-F775C0AF42E2}"/>
              </a:ext>
            </a:extLst>
          </p:cNvPr>
          <p:cNvSpPr/>
          <p:nvPr/>
        </p:nvSpPr>
        <p:spPr>
          <a:xfrm>
            <a:off x="1349058" y="3834947"/>
            <a:ext cx="122829" cy="156652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Multiplication Sign 51">
            <a:extLst>
              <a:ext uri="{FF2B5EF4-FFF2-40B4-BE49-F238E27FC236}">
                <a16:creationId xmlns:a16="http://schemas.microsoft.com/office/drawing/2014/main" id="{F5B045D4-2C8C-4F74-85CC-A1BAB391AF53}"/>
              </a:ext>
            </a:extLst>
          </p:cNvPr>
          <p:cNvSpPr/>
          <p:nvPr/>
        </p:nvSpPr>
        <p:spPr>
          <a:xfrm>
            <a:off x="1744842" y="4058254"/>
            <a:ext cx="122829" cy="156652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Multiplication Sign 52">
            <a:extLst>
              <a:ext uri="{FF2B5EF4-FFF2-40B4-BE49-F238E27FC236}">
                <a16:creationId xmlns:a16="http://schemas.microsoft.com/office/drawing/2014/main" id="{6B361A84-E5E2-485D-BDE8-DF8A4581A286}"/>
              </a:ext>
            </a:extLst>
          </p:cNvPr>
          <p:cNvSpPr/>
          <p:nvPr/>
        </p:nvSpPr>
        <p:spPr>
          <a:xfrm>
            <a:off x="1528752" y="4550364"/>
            <a:ext cx="122829" cy="156652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Multiplication Sign 53">
            <a:extLst>
              <a:ext uri="{FF2B5EF4-FFF2-40B4-BE49-F238E27FC236}">
                <a16:creationId xmlns:a16="http://schemas.microsoft.com/office/drawing/2014/main" id="{7CB2D500-3457-4B9B-81FA-9D83466B494E}"/>
              </a:ext>
            </a:extLst>
          </p:cNvPr>
          <p:cNvSpPr/>
          <p:nvPr/>
        </p:nvSpPr>
        <p:spPr>
          <a:xfrm>
            <a:off x="1579891" y="3774121"/>
            <a:ext cx="122829" cy="156652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Multiplication Sign 54">
            <a:extLst>
              <a:ext uri="{FF2B5EF4-FFF2-40B4-BE49-F238E27FC236}">
                <a16:creationId xmlns:a16="http://schemas.microsoft.com/office/drawing/2014/main" id="{BBEB3A1B-CA90-4C1D-A91E-96330F4958D2}"/>
              </a:ext>
            </a:extLst>
          </p:cNvPr>
          <p:cNvSpPr/>
          <p:nvPr/>
        </p:nvSpPr>
        <p:spPr>
          <a:xfrm>
            <a:off x="1891717" y="4645113"/>
            <a:ext cx="122829" cy="156652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Multiplication Sign 55">
            <a:extLst>
              <a:ext uri="{FF2B5EF4-FFF2-40B4-BE49-F238E27FC236}">
                <a16:creationId xmlns:a16="http://schemas.microsoft.com/office/drawing/2014/main" id="{390513AF-3583-4348-9941-DD4ABD03A859}"/>
              </a:ext>
            </a:extLst>
          </p:cNvPr>
          <p:cNvSpPr/>
          <p:nvPr/>
        </p:nvSpPr>
        <p:spPr>
          <a:xfrm>
            <a:off x="3926499" y="3664042"/>
            <a:ext cx="122829" cy="156652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Multiplication Sign 56">
            <a:extLst>
              <a:ext uri="{FF2B5EF4-FFF2-40B4-BE49-F238E27FC236}">
                <a16:creationId xmlns:a16="http://schemas.microsoft.com/office/drawing/2014/main" id="{AF35E445-1F98-4DFE-AA1A-EB6BA5573239}"/>
              </a:ext>
            </a:extLst>
          </p:cNvPr>
          <p:cNvSpPr/>
          <p:nvPr/>
        </p:nvSpPr>
        <p:spPr>
          <a:xfrm>
            <a:off x="4322283" y="3887349"/>
            <a:ext cx="122829" cy="156652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Multiplication Sign 57">
            <a:extLst>
              <a:ext uri="{FF2B5EF4-FFF2-40B4-BE49-F238E27FC236}">
                <a16:creationId xmlns:a16="http://schemas.microsoft.com/office/drawing/2014/main" id="{8C4C077B-499D-4C42-84FD-967D66649B85}"/>
              </a:ext>
            </a:extLst>
          </p:cNvPr>
          <p:cNvSpPr/>
          <p:nvPr/>
        </p:nvSpPr>
        <p:spPr>
          <a:xfrm>
            <a:off x="4106193" y="4379459"/>
            <a:ext cx="122829" cy="156652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Multiplication Sign 58">
            <a:extLst>
              <a:ext uri="{FF2B5EF4-FFF2-40B4-BE49-F238E27FC236}">
                <a16:creationId xmlns:a16="http://schemas.microsoft.com/office/drawing/2014/main" id="{800F1462-559D-49E5-9DB5-9EAE2CD734C6}"/>
              </a:ext>
            </a:extLst>
          </p:cNvPr>
          <p:cNvSpPr/>
          <p:nvPr/>
        </p:nvSpPr>
        <p:spPr>
          <a:xfrm>
            <a:off x="4157332" y="3603216"/>
            <a:ext cx="122829" cy="156652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Multiplication Sign 59">
            <a:extLst>
              <a:ext uri="{FF2B5EF4-FFF2-40B4-BE49-F238E27FC236}">
                <a16:creationId xmlns:a16="http://schemas.microsoft.com/office/drawing/2014/main" id="{62C0E16A-8F9B-4FDC-8555-8026CFCFCB49}"/>
              </a:ext>
            </a:extLst>
          </p:cNvPr>
          <p:cNvSpPr/>
          <p:nvPr/>
        </p:nvSpPr>
        <p:spPr>
          <a:xfrm>
            <a:off x="4469158" y="4474208"/>
            <a:ext cx="122829" cy="156652"/>
          </a:xfrm>
          <a:prstGeom prst="mathMultiply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Multiplication Sign 60">
            <a:extLst>
              <a:ext uri="{FF2B5EF4-FFF2-40B4-BE49-F238E27FC236}">
                <a16:creationId xmlns:a16="http://schemas.microsoft.com/office/drawing/2014/main" id="{6FAC8B96-1951-487F-90BA-1396AA7337D5}"/>
              </a:ext>
            </a:extLst>
          </p:cNvPr>
          <p:cNvSpPr/>
          <p:nvPr/>
        </p:nvSpPr>
        <p:spPr>
          <a:xfrm>
            <a:off x="3675560" y="4346236"/>
            <a:ext cx="122829" cy="156652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Multiplication Sign 61">
            <a:extLst>
              <a:ext uri="{FF2B5EF4-FFF2-40B4-BE49-F238E27FC236}">
                <a16:creationId xmlns:a16="http://schemas.microsoft.com/office/drawing/2014/main" id="{E0DED1C6-EB8C-4CFB-81B0-BA56F2A33953}"/>
              </a:ext>
            </a:extLst>
          </p:cNvPr>
          <p:cNvSpPr/>
          <p:nvPr/>
        </p:nvSpPr>
        <p:spPr>
          <a:xfrm>
            <a:off x="4071344" y="4569543"/>
            <a:ext cx="122829" cy="156652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Multiplication Sign 62">
            <a:extLst>
              <a:ext uri="{FF2B5EF4-FFF2-40B4-BE49-F238E27FC236}">
                <a16:creationId xmlns:a16="http://schemas.microsoft.com/office/drawing/2014/main" id="{D78E2C63-A3AB-4F6D-9847-E0A6C73F9758}"/>
              </a:ext>
            </a:extLst>
          </p:cNvPr>
          <p:cNvSpPr/>
          <p:nvPr/>
        </p:nvSpPr>
        <p:spPr>
          <a:xfrm>
            <a:off x="3855254" y="5061653"/>
            <a:ext cx="122829" cy="156652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Multiplication Sign 63">
            <a:extLst>
              <a:ext uri="{FF2B5EF4-FFF2-40B4-BE49-F238E27FC236}">
                <a16:creationId xmlns:a16="http://schemas.microsoft.com/office/drawing/2014/main" id="{A1747F0F-2E66-4014-BB1D-87A341FB06DC}"/>
              </a:ext>
            </a:extLst>
          </p:cNvPr>
          <p:cNvSpPr/>
          <p:nvPr/>
        </p:nvSpPr>
        <p:spPr>
          <a:xfrm>
            <a:off x="3906393" y="4285410"/>
            <a:ext cx="122829" cy="156652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Multiplication Sign 64">
            <a:extLst>
              <a:ext uri="{FF2B5EF4-FFF2-40B4-BE49-F238E27FC236}">
                <a16:creationId xmlns:a16="http://schemas.microsoft.com/office/drawing/2014/main" id="{D8ED1324-F175-4426-A77C-5D1E59164DE9}"/>
              </a:ext>
            </a:extLst>
          </p:cNvPr>
          <p:cNvSpPr/>
          <p:nvPr/>
        </p:nvSpPr>
        <p:spPr>
          <a:xfrm>
            <a:off x="4218219" y="5156402"/>
            <a:ext cx="122829" cy="156652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Multiplication Sign 65">
            <a:extLst>
              <a:ext uri="{FF2B5EF4-FFF2-40B4-BE49-F238E27FC236}">
                <a16:creationId xmlns:a16="http://schemas.microsoft.com/office/drawing/2014/main" id="{289E4FB8-8552-43FA-8CFB-EC3B0C5290AD}"/>
              </a:ext>
            </a:extLst>
          </p:cNvPr>
          <p:cNvSpPr/>
          <p:nvPr/>
        </p:nvSpPr>
        <p:spPr>
          <a:xfrm>
            <a:off x="2679088" y="3772883"/>
            <a:ext cx="122829" cy="156652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Multiplication Sign 66">
            <a:extLst>
              <a:ext uri="{FF2B5EF4-FFF2-40B4-BE49-F238E27FC236}">
                <a16:creationId xmlns:a16="http://schemas.microsoft.com/office/drawing/2014/main" id="{48FFF5C7-769B-4232-B52D-0446B36F1E79}"/>
              </a:ext>
            </a:extLst>
          </p:cNvPr>
          <p:cNvSpPr/>
          <p:nvPr/>
        </p:nvSpPr>
        <p:spPr>
          <a:xfrm>
            <a:off x="3074872" y="3996190"/>
            <a:ext cx="122829" cy="156652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Multiplication Sign 67">
            <a:extLst>
              <a:ext uri="{FF2B5EF4-FFF2-40B4-BE49-F238E27FC236}">
                <a16:creationId xmlns:a16="http://schemas.microsoft.com/office/drawing/2014/main" id="{6127BA11-9AF6-4E80-AFBE-F4F3067AC7AD}"/>
              </a:ext>
            </a:extLst>
          </p:cNvPr>
          <p:cNvSpPr/>
          <p:nvPr/>
        </p:nvSpPr>
        <p:spPr>
          <a:xfrm>
            <a:off x="2858782" y="4488300"/>
            <a:ext cx="122829" cy="156652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Multiplication Sign 68">
            <a:extLst>
              <a:ext uri="{FF2B5EF4-FFF2-40B4-BE49-F238E27FC236}">
                <a16:creationId xmlns:a16="http://schemas.microsoft.com/office/drawing/2014/main" id="{748B166B-0CE6-4F5E-9B2F-A2E05EF7A296}"/>
              </a:ext>
            </a:extLst>
          </p:cNvPr>
          <p:cNvSpPr/>
          <p:nvPr/>
        </p:nvSpPr>
        <p:spPr>
          <a:xfrm>
            <a:off x="2909921" y="3712057"/>
            <a:ext cx="122829" cy="156652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Multiplication Sign 69">
            <a:extLst>
              <a:ext uri="{FF2B5EF4-FFF2-40B4-BE49-F238E27FC236}">
                <a16:creationId xmlns:a16="http://schemas.microsoft.com/office/drawing/2014/main" id="{0AA4A53A-7DC5-4B37-8815-8D7098105C61}"/>
              </a:ext>
            </a:extLst>
          </p:cNvPr>
          <p:cNvSpPr/>
          <p:nvPr/>
        </p:nvSpPr>
        <p:spPr>
          <a:xfrm>
            <a:off x="3221747" y="4583049"/>
            <a:ext cx="122829" cy="156652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Multiplication Sign 70">
            <a:extLst>
              <a:ext uri="{FF2B5EF4-FFF2-40B4-BE49-F238E27FC236}">
                <a16:creationId xmlns:a16="http://schemas.microsoft.com/office/drawing/2014/main" id="{534B82C1-479B-4C96-93C3-3CB64666BFAB}"/>
              </a:ext>
            </a:extLst>
          </p:cNvPr>
          <p:cNvSpPr/>
          <p:nvPr/>
        </p:nvSpPr>
        <p:spPr>
          <a:xfrm>
            <a:off x="1319301" y="4542435"/>
            <a:ext cx="122829" cy="156652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Multiplication Sign 71">
            <a:extLst>
              <a:ext uri="{FF2B5EF4-FFF2-40B4-BE49-F238E27FC236}">
                <a16:creationId xmlns:a16="http://schemas.microsoft.com/office/drawing/2014/main" id="{A9463B6B-EF45-4B85-8928-35D7A834282D}"/>
              </a:ext>
            </a:extLst>
          </p:cNvPr>
          <p:cNvSpPr/>
          <p:nvPr/>
        </p:nvSpPr>
        <p:spPr>
          <a:xfrm>
            <a:off x="2160345" y="4573983"/>
            <a:ext cx="122829" cy="156652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Multiplication Sign 72">
            <a:extLst>
              <a:ext uri="{FF2B5EF4-FFF2-40B4-BE49-F238E27FC236}">
                <a16:creationId xmlns:a16="http://schemas.microsoft.com/office/drawing/2014/main" id="{DC4D76AC-38A7-4017-94F7-F8B71287F6E2}"/>
              </a:ext>
            </a:extLst>
          </p:cNvPr>
          <p:cNvSpPr/>
          <p:nvPr/>
        </p:nvSpPr>
        <p:spPr>
          <a:xfrm>
            <a:off x="1471701" y="4694835"/>
            <a:ext cx="122829" cy="156652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Multiplication Sign 73">
            <a:extLst>
              <a:ext uri="{FF2B5EF4-FFF2-40B4-BE49-F238E27FC236}">
                <a16:creationId xmlns:a16="http://schemas.microsoft.com/office/drawing/2014/main" id="{D96FB1A6-DABA-4F9C-9C21-1C29E95F4B21}"/>
              </a:ext>
            </a:extLst>
          </p:cNvPr>
          <p:cNvSpPr/>
          <p:nvPr/>
        </p:nvSpPr>
        <p:spPr>
          <a:xfrm>
            <a:off x="1807937" y="4539212"/>
            <a:ext cx="122829" cy="156652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Multiplication Sign 74">
            <a:extLst>
              <a:ext uri="{FF2B5EF4-FFF2-40B4-BE49-F238E27FC236}">
                <a16:creationId xmlns:a16="http://schemas.microsoft.com/office/drawing/2014/main" id="{FCCE8E7A-0061-44D5-ACA0-9B2BD894AA3C}"/>
              </a:ext>
            </a:extLst>
          </p:cNvPr>
          <p:cNvSpPr/>
          <p:nvPr/>
        </p:nvSpPr>
        <p:spPr>
          <a:xfrm>
            <a:off x="2232530" y="5073709"/>
            <a:ext cx="122829" cy="156652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Multiplication Sign 75">
            <a:extLst>
              <a:ext uri="{FF2B5EF4-FFF2-40B4-BE49-F238E27FC236}">
                <a16:creationId xmlns:a16="http://schemas.microsoft.com/office/drawing/2014/main" id="{4F43F627-FC21-45F5-8292-EEE734E536B9}"/>
              </a:ext>
            </a:extLst>
          </p:cNvPr>
          <p:cNvSpPr/>
          <p:nvPr/>
        </p:nvSpPr>
        <p:spPr>
          <a:xfrm>
            <a:off x="2452067" y="5046628"/>
            <a:ext cx="122829" cy="156652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Multiplication Sign 76">
            <a:extLst>
              <a:ext uri="{FF2B5EF4-FFF2-40B4-BE49-F238E27FC236}">
                <a16:creationId xmlns:a16="http://schemas.microsoft.com/office/drawing/2014/main" id="{90087E44-A25D-4C62-93C4-9DB268306FA2}"/>
              </a:ext>
            </a:extLst>
          </p:cNvPr>
          <p:cNvSpPr/>
          <p:nvPr/>
        </p:nvSpPr>
        <p:spPr>
          <a:xfrm>
            <a:off x="1624101" y="4847235"/>
            <a:ext cx="122829" cy="156652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Multiplication Sign 77">
            <a:extLst>
              <a:ext uri="{FF2B5EF4-FFF2-40B4-BE49-F238E27FC236}">
                <a16:creationId xmlns:a16="http://schemas.microsoft.com/office/drawing/2014/main" id="{3B4705F1-C1B0-46F6-96D1-F4AC7FAFED04}"/>
              </a:ext>
            </a:extLst>
          </p:cNvPr>
          <p:cNvSpPr/>
          <p:nvPr/>
        </p:nvSpPr>
        <p:spPr>
          <a:xfrm>
            <a:off x="1429579" y="5265171"/>
            <a:ext cx="122829" cy="156652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Multiplication Sign 78">
            <a:extLst>
              <a:ext uri="{FF2B5EF4-FFF2-40B4-BE49-F238E27FC236}">
                <a16:creationId xmlns:a16="http://schemas.microsoft.com/office/drawing/2014/main" id="{0FAC4ABA-816F-43C2-AF9E-02B1F20155E8}"/>
              </a:ext>
            </a:extLst>
          </p:cNvPr>
          <p:cNvSpPr/>
          <p:nvPr/>
        </p:nvSpPr>
        <p:spPr>
          <a:xfrm>
            <a:off x="1928901" y="5152035"/>
            <a:ext cx="122829" cy="156652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Multiplication Sign 79">
            <a:extLst>
              <a:ext uri="{FF2B5EF4-FFF2-40B4-BE49-F238E27FC236}">
                <a16:creationId xmlns:a16="http://schemas.microsoft.com/office/drawing/2014/main" id="{0A12CB31-D2DE-4A8A-89DF-494853A11A84}"/>
              </a:ext>
            </a:extLst>
          </p:cNvPr>
          <p:cNvSpPr/>
          <p:nvPr/>
        </p:nvSpPr>
        <p:spPr>
          <a:xfrm>
            <a:off x="1324052" y="5041182"/>
            <a:ext cx="122829" cy="156652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Multiplication Sign 80">
            <a:extLst>
              <a:ext uri="{FF2B5EF4-FFF2-40B4-BE49-F238E27FC236}">
                <a16:creationId xmlns:a16="http://schemas.microsoft.com/office/drawing/2014/main" id="{F524CB98-1300-4411-9A5A-9E7334ABB543}"/>
              </a:ext>
            </a:extLst>
          </p:cNvPr>
          <p:cNvSpPr/>
          <p:nvPr/>
        </p:nvSpPr>
        <p:spPr>
          <a:xfrm>
            <a:off x="2258298" y="4755811"/>
            <a:ext cx="122829" cy="156652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Multiplication Sign 81">
            <a:extLst>
              <a:ext uri="{FF2B5EF4-FFF2-40B4-BE49-F238E27FC236}">
                <a16:creationId xmlns:a16="http://schemas.microsoft.com/office/drawing/2014/main" id="{0EFD5CBB-6F8E-49EE-A25B-2A681B1A0B25}"/>
              </a:ext>
            </a:extLst>
          </p:cNvPr>
          <p:cNvSpPr/>
          <p:nvPr/>
        </p:nvSpPr>
        <p:spPr>
          <a:xfrm>
            <a:off x="2783152" y="5074909"/>
            <a:ext cx="122829" cy="156652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Multiplication Sign 82">
            <a:extLst>
              <a:ext uri="{FF2B5EF4-FFF2-40B4-BE49-F238E27FC236}">
                <a16:creationId xmlns:a16="http://schemas.microsoft.com/office/drawing/2014/main" id="{8BF549F8-D689-40AD-98E0-D5EAE2538F57}"/>
              </a:ext>
            </a:extLst>
          </p:cNvPr>
          <p:cNvSpPr/>
          <p:nvPr/>
        </p:nvSpPr>
        <p:spPr>
          <a:xfrm>
            <a:off x="2604105" y="4552534"/>
            <a:ext cx="122829" cy="156652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Multiplication Sign 83">
            <a:extLst>
              <a:ext uri="{FF2B5EF4-FFF2-40B4-BE49-F238E27FC236}">
                <a16:creationId xmlns:a16="http://schemas.microsoft.com/office/drawing/2014/main" id="{ACB40EF7-1E02-4912-81B2-D968A29BE10C}"/>
              </a:ext>
            </a:extLst>
          </p:cNvPr>
          <p:cNvSpPr/>
          <p:nvPr/>
        </p:nvSpPr>
        <p:spPr>
          <a:xfrm>
            <a:off x="4239907" y="3445771"/>
            <a:ext cx="122829" cy="156652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Multiplication Sign 84">
            <a:extLst>
              <a:ext uri="{FF2B5EF4-FFF2-40B4-BE49-F238E27FC236}">
                <a16:creationId xmlns:a16="http://schemas.microsoft.com/office/drawing/2014/main" id="{D924A241-A928-4D26-9002-1358B647E0D3}"/>
              </a:ext>
            </a:extLst>
          </p:cNvPr>
          <p:cNvSpPr/>
          <p:nvPr/>
        </p:nvSpPr>
        <p:spPr>
          <a:xfrm>
            <a:off x="4459444" y="3418690"/>
            <a:ext cx="122829" cy="156652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Multiplication Sign 85">
            <a:extLst>
              <a:ext uri="{FF2B5EF4-FFF2-40B4-BE49-F238E27FC236}">
                <a16:creationId xmlns:a16="http://schemas.microsoft.com/office/drawing/2014/main" id="{8C1A2A4C-08B0-4DAC-9A09-35072D60942A}"/>
              </a:ext>
            </a:extLst>
          </p:cNvPr>
          <p:cNvSpPr/>
          <p:nvPr/>
        </p:nvSpPr>
        <p:spPr>
          <a:xfrm>
            <a:off x="4661459" y="3351180"/>
            <a:ext cx="122829" cy="156652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Multiplication Sign 86">
            <a:extLst>
              <a:ext uri="{FF2B5EF4-FFF2-40B4-BE49-F238E27FC236}">
                <a16:creationId xmlns:a16="http://schemas.microsoft.com/office/drawing/2014/main" id="{05D7D695-69A6-46E9-8486-272AC8B43C82}"/>
              </a:ext>
            </a:extLst>
          </p:cNvPr>
          <p:cNvSpPr/>
          <p:nvPr/>
        </p:nvSpPr>
        <p:spPr>
          <a:xfrm>
            <a:off x="3509855" y="4878568"/>
            <a:ext cx="122829" cy="156652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Multiplication Sign 87">
            <a:extLst>
              <a:ext uri="{FF2B5EF4-FFF2-40B4-BE49-F238E27FC236}">
                <a16:creationId xmlns:a16="http://schemas.microsoft.com/office/drawing/2014/main" id="{F8E797F8-DCC5-490D-88AA-7B4FBE834728}"/>
              </a:ext>
            </a:extLst>
          </p:cNvPr>
          <p:cNvSpPr/>
          <p:nvPr/>
        </p:nvSpPr>
        <p:spPr>
          <a:xfrm>
            <a:off x="3729392" y="4851487"/>
            <a:ext cx="122829" cy="156652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Multiplication Sign 88">
            <a:extLst>
              <a:ext uri="{FF2B5EF4-FFF2-40B4-BE49-F238E27FC236}">
                <a16:creationId xmlns:a16="http://schemas.microsoft.com/office/drawing/2014/main" id="{AFAF8EC0-C7E8-4FF5-A2B5-137D6DD6BB23}"/>
              </a:ext>
            </a:extLst>
          </p:cNvPr>
          <p:cNvSpPr/>
          <p:nvPr/>
        </p:nvSpPr>
        <p:spPr>
          <a:xfrm>
            <a:off x="3931407" y="4783977"/>
            <a:ext cx="122829" cy="156652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Multiplication Sign 89">
            <a:extLst>
              <a:ext uri="{FF2B5EF4-FFF2-40B4-BE49-F238E27FC236}">
                <a16:creationId xmlns:a16="http://schemas.microsoft.com/office/drawing/2014/main" id="{F7C8403E-A223-45DA-89DF-90098E7B62E6}"/>
              </a:ext>
            </a:extLst>
          </p:cNvPr>
          <p:cNvSpPr/>
          <p:nvPr/>
        </p:nvSpPr>
        <p:spPr>
          <a:xfrm>
            <a:off x="1346238" y="3485260"/>
            <a:ext cx="122829" cy="156652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Multiplication Sign 90">
            <a:extLst>
              <a:ext uri="{FF2B5EF4-FFF2-40B4-BE49-F238E27FC236}">
                <a16:creationId xmlns:a16="http://schemas.microsoft.com/office/drawing/2014/main" id="{6428D33E-8E71-4F4C-A031-0C9242A5A132}"/>
              </a:ext>
            </a:extLst>
          </p:cNvPr>
          <p:cNvSpPr/>
          <p:nvPr/>
        </p:nvSpPr>
        <p:spPr>
          <a:xfrm>
            <a:off x="1565775" y="3458179"/>
            <a:ext cx="122829" cy="156652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Multiplication Sign 91">
            <a:extLst>
              <a:ext uri="{FF2B5EF4-FFF2-40B4-BE49-F238E27FC236}">
                <a16:creationId xmlns:a16="http://schemas.microsoft.com/office/drawing/2014/main" id="{63C8DDF2-7BCF-4CA3-BED2-661D1FAD2106}"/>
              </a:ext>
            </a:extLst>
          </p:cNvPr>
          <p:cNvSpPr/>
          <p:nvPr/>
        </p:nvSpPr>
        <p:spPr>
          <a:xfrm>
            <a:off x="1767790" y="3390669"/>
            <a:ext cx="122829" cy="156652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Multiplication Sign 92">
            <a:extLst>
              <a:ext uri="{FF2B5EF4-FFF2-40B4-BE49-F238E27FC236}">
                <a16:creationId xmlns:a16="http://schemas.microsoft.com/office/drawing/2014/main" id="{EA567E89-D663-4FE9-AC83-82EFE5007562}"/>
              </a:ext>
            </a:extLst>
          </p:cNvPr>
          <p:cNvSpPr/>
          <p:nvPr/>
        </p:nvSpPr>
        <p:spPr>
          <a:xfrm>
            <a:off x="4503336" y="3771827"/>
            <a:ext cx="122829" cy="156652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Multiplication Sign 93">
            <a:extLst>
              <a:ext uri="{FF2B5EF4-FFF2-40B4-BE49-F238E27FC236}">
                <a16:creationId xmlns:a16="http://schemas.microsoft.com/office/drawing/2014/main" id="{E4B8C56D-4D18-45E5-B852-23DAA0BB994E}"/>
              </a:ext>
            </a:extLst>
          </p:cNvPr>
          <p:cNvSpPr/>
          <p:nvPr/>
        </p:nvSpPr>
        <p:spPr>
          <a:xfrm>
            <a:off x="4722873" y="3744746"/>
            <a:ext cx="122829" cy="156652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Multiplication Sign 94">
            <a:extLst>
              <a:ext uri="{FF2B5EF4-FFF2-40B4-BE49-F238E27FC236}">
                <a16:creationId xmlns:a16="http://schemas.microsoft.com/office/drawing/2014/main" id="{08CA0604-D2EC-494E-90B1-95812CD48F13}"/>
              </a:ext>
            </a:extLst>
          </p:cNvPr>
          <p:cNvSpPr/>
          <p:nvPr/>
        </p:nvSpPr>
        <p:spPr>
          <a:xfrm>
            <a:off x="4924888" y="3677236"/>
            <a:ext cx="122829" cy="156652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Multiplication Sign 95">
            <a:extLst>
              <a:ext uri="{FF2B5EF4-FFF2-40B4-BE49-F238E27FC236}">
                <a16:creationId xmlns:a16="http://schemas.microsoft.com/office/drawing/2014/main" id="{175594F7-F5B7-480F-8D43-FD688B6EC4B2}"/>
              </a:ext>
            </a:extLst>
          </p:cNvPr>
          <p:cNvSpPr/>
          <p:nvPr/>
        </p:nvSpPr>
        <p:spPr>
          <a:xfrm>
            <a:off x="2151738" y="4434295"/>
            <a:ext cx="122829" cy="156652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Multiplication Sign 96">
            <a:extLst>
              <a:ext uri="{FF2B5EF4-FFF2-40B4-BE49-F238E27FC236}">
                <a16:creationId xmlns:a16="http://schemas.microsoft.com/office/drawing/2014/main" id="{73A84C4F-4188-4496-BA72-5B5D60C703CC}"/>
              </a:ext>
            </a:extLst>
          </p:cNvPr>
          <p:cNvSpPr/>
          <p:nvPr/>
        </p:nvSpPr>
        <p:spPr>
          <a:xfrm>
            <a:off x="2371275" y="4407214"/>
            <a:ext cx="122829" cy="156652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Multiplication Sign 97">
            <a:extLst>
              <a:ext uri="{FF2B5EF4-FFF2-40B4-BE49-F238E27FC236}">
                <a16:creationId xmlns:a16="http://schemas.microsoft.com/office/drawing/2014/main" id="{004F4743-59EC-4111-9FBC-0450C5096756}"/>
              </a:ext>
            </a:extLst>
          </p:cNvPr>
          <p:cNvSpPr/>
          <p:nvPr/>
        </p:nvSpPr>
        <p:spPr>
          <a:xfrm>
            <a:off x="2573290" y="4339704"/>
            <a:ext cx="122829" cy="156652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Multiplication Sign 98">
            <a:extLst>
              <a:ext uri="{FF2B5EF4-FFF2-40B4-BE49-F238E27FC236}">
                <a16:creationId xmlns:a16="http://schemas.microsoft.com/office/drawing/2014/main" id="{EA3956E2-865C-4E6D-A6F1-C9C65E95BAE6}"/>
              </a:ext>
            </a:extLst>
          </p:cNvPr>
          <p:cNvSpPr/>
          <p:nvPr/>
        </p:nvSpPr>
        <p:spPr>
          <a:xfrm>
            <a:off x="2234127" y="3921990"/>
            <a:ext cx="122829" cy="156652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Multiplication Sign 99">
            <a:extLst>
              <a:ext uri="{FF2B5EF4-FFF2-40B4-BE49-F238E27FC236}">
                <a16:creationId xmlns:a16="http://schemas.microsoft.com/office/drawing/2014/main" id="{32BA7F77-C533-465D-80FC-B007F533CC82}"/>
              </a:ext>
            </a:extLst>
          </p:cNvPr>
          <p:cNvSpPr/>
          <p:nvPr/>
        </p:nvSpPr>
        <p:spPr>
          <a:xfrm>
            <a:off x="2464960" y="3861164"/>
            <a:ext cx="122829" cy="156652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Multiplication Sign 100">
            <a:extLst>
              <a:ext uri="{FF2B5EF4-FFF2-40B4-BE49-F238E27FC236}">
                <a16:creationId xmlns:a16="http://schemas.microsoft.com/office/drawing/2014/main" id="{2458E653-1C65-4116-A414-EB7BAAE26BBD}"/>
              </a:ext>
            </a:extLst>
          </p:cNvPr>
          <p:cNvSpPr/>
          <p:nvPr/>
        </p:nvSpPr>
        <p:spPr>
          <a:xfrm>
            <a:off x="4793311" y="4025972"/>
            <a:ext cx="122829" cy="156652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Multiplication Sign 101">
            <a:extLst>
              <a:ext uri="{FF2B5EF4-FFF2-40B4-BE49-F238E27FC236}">
                <a16:creationId xmlns:a16="http://schemas.microsoft.com/office/drawing/2014/main" id="{0063FB50-2796-4DAA-A8E6-39CAE65E723E}"/>
              </a:ext>
            </a:extLst>
          </p:cNvPr>
          <p:cNvSpPr/>
          <p:nvPr/>
        </p:nvSpPr>
        <p:spPr>
          <a:xfrm>
            <a:off x="5024144" y="3965146"/>
            <a:ext cx="122829" cy="156652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Multiplication Sign 102">
            <a:extLst>
              <a:ext uri="{FF2B5EF4-FFF2-40B4-BE49-F238E27FC236}">
                <a16:creationId xmlns:a16="http://schemas.microsoft.com/office/drawing/2014/main" id="{E9BA254C-4C8E-42DF-8089-066C8740BC72}"/>
              </a:ext>
            </a:extLst>
          </p:cNvPr>
          <p:cNvSpPr/>
          <p:nvPr/>
        </p:nvSpPr>
        <p:spPr>
          <a:xfrm>
            <a:off x="1384466" y="4045340"/>
            <a:ext cx="122829" cy="156652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Multiplication Sign 103">
            <a:extLst>
              <a:ext uri="{FF2B5EF4-FFF2-40B4-BE49-F238E27FC236}">
                <a16:creationId xmlns:a16="http://schemas.microsoft.com/office/drawing/2014/main" id="{4635A7BB-1E14-438C-B475-E87018B37939}"/>
              </a:ext>
            </a:extLst>
          </p:cNvPr>
          <p:cNvSpPr/>
          <p:nvPr/>
        </p:nvSpPr>
        <p:spPr>
          <a:xfrm>
            <a:off x="1615299" y="3984514"/>
            <a:ext cx="122829" cy="156652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Multiplication Sign 104">
            <a:extLst>
              <a:ext uri="{FF2B5EF4-FFF2-40B4-BE49-F238E27FC236}">
                <a16:creationId xmlns:a16="http://schemas.microsoft.com/office/drawing/2014/main" id="{DDC6C30E-1210-416C-B3DE-9D4F4246495A}"/>
              </a:ext>
            </a:extLst>
          </p:cNvPr>
          <p:cNvSpPr/>
          <p:nvPr/>
        </p:nvSpPr>
        <p:spPr>
          <a:xfrm>
            <a:off x="2604306" y="3424208"/>
            <a:ext cx="122829" cy="156652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Multiplication Sign 105">
            <a:extLst>
              <a:ext uri="{FF2B5EF4-FFF2-40B4-BE49-F238E27FC236}">
                <a16:creationId xmlns:a16="http://schemas.microsoft.com/office/drawing/2014/main" id="{16B9201E-1C35-4D8A-9002-0F28477A2CD9}"/>
              </a:ext>
            </a:extLst>
          </p:cNvPr>
          <p:cNvSpPr/>
          <p:nvPr/>
        </p:nvSpPr>
        <p:spPr>
          <a:xfrm>
            <a:off x="2835139" y="3363382"/>
            <a:ext cx="122829" cy="156652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Multiplication Sign 106">
            <a:extLst>
              <a:ext uri="{FF2B5EF4-FFF2-40B4-BE49-F238E27FC236}">
                <a16:creationId xmlns:a16="http://schemas.microsoft.com/office/drawing/2014/main" id="{FFAFA570-36B3-4CDA-9C3A-C0B8A62A4110}"/>
              </a:ext>
            </a:extLst>
          </p:cNvPr>
          <p:cNvSpPr/>
          <p:nvPr/>
        </p:nvSpPr>
        <p:spPr>
          <a:xfrm>
            <a:off x="3736974" y="5274411"/>
            <a:ext cx="122829" cy="156652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Multiplication Sign 107">
            <a:extLst>
              <a:ext uri="{FF2B5EF4-FFF2-40B4-BE49-F238E27FC236}">
                <a16:creationId xmlns:a16="http://schemas.microsoft.com/office/drawing/2014/main" id="{F97DB1AD-9163-42E1-82A9-438233B8FD1F}"/>
              </a:ext>
            </a:extLst>
          </p:cNvPr>
          <p:cNvSpPr/>
          <p:nvPr/>
        </p:nvSpPr>
        <p:spPr>
          <a:xfrm>
            <a:off x="3967807" y="5213585"/>
            <a:ext cx="122829" cy="156652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Multiplication Sign 108">
            <a:extLst>
              <a:ext uri="{FF2B5EF4-FFF2-40B4-BE49-F238E27FC236}">
                <a16:creationId xmlns:a16="http://schemas.microsoft.com/office/drawing/2014/main" id="{F8489009-3F23-4554-84A3-4D60E22CD113}"/>
              </a:ext>
            </a:extLst>
          </p:cNvPr>
          <p:cNvSpPr/>
          <p:nvPr/>
        </p:nvSpPr>
        <p:spPr>
          <a:xfrm>
            <a:off x="1771936" y="4495469"/>
            <a:ext cx="122829" cy="156652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Multiplication Sign 109">
            <a:extLst>
              <a:ext uri="{FF2B5EF4-FFF2-40B4-BE49-F238E27FC236}">
                <a16:creationId xmlns:a16="http://schemas.microsoft.com/office/drawing/2014/main" id="{A1BE622C-F8E0-46A1-9A3B-6C5CE98DC105}"/>
              </a:ext>
            </a:extLst>
          </p:cNvPr>
          <p:cNvSpPr/>
          <p:nvPr/>
        </p:nvSpPr>
        <p:spPr>
          <a:xfrm>
            <a:off x="2002769" y="4434643"/>
            <a:ext cx="122829" cy="156652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Multiplication Sign 110">
            <a:extLst>
              <a:ext uri="{FF2B5EF4-FFF2-40B4-BE49-F238E27FC236}">
                <a16:creationId xmlns:a16="http://schemas.microsoft.com/office/drawing/2014/main" id="{64048862-E42B-4BC2-951E-E947765356CA}"/>
              </a:ext>
            </a:extLst>
          </p:cNvPr>
          <p:cNvSpPr/>
          <p:nvPr/>
        </p:nvSpPr>
        <p:spPr>
          <a:xfrm>
            <a:off x="3384769" y="3419663"/>
            <a:ext cx="122829" cy="156652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Multiplication Sign 111">
            <a:extLst>
              <a:ext uri="{FF2B5EF4-FFF2-40B4-BE49-F238E27FC236}">
                <a16:creationId xmlns:a16="http://schemas.microsoft.com/office/drawing/2014/main" id="{19F42B07-34D0-4D86-8822-08D3C91D522F}"/>
              </a:ext>
            </a:extLst>
          </p:cNvPr>
          <p:cNvSpPr/>
          <p:nvPr/>
        </p:nvSpPr>
        <p:spPr>
          <a:xfrm>
            <a:off x="3615602" y="3358837"/>
            <a:ext cx="122829" cy="156652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Multiplication Sign 112">
            <a:extLst>
              <a:ext uri="{FF2B5EF4-FFF2-40B4-BE49-F238E27FC236}">
                <a16:creationId xmlns:a16="http://schemas.microsoft.com/office/drawing/2014/main" id="{A87DE6A6-997B-4832-99C6-B073C3CE4954}"/>
              </a:ext>
            </a:extLst>
          </p:cNvPr>
          <p:cNvSpPr/>
          <p:nvPr/>
        </p:nvSpPr>
        <p:spPr>
          <a:xfrm>
            <a:off x="2941113" y="4264743"/>
            <a:ext cx="122829" cy="156652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Multiplication Sign 113">
            <a:extLst>
              <a:ext uri="{FF2B5EF4-FFF2-40B4-BE49-F238E27FC236}">
                <a16:creationId xmlns:a16="http://schemas.microsoft.com/office/drawing/2014/main" id="{03461C4F-6001-4A29-BFE8-2A84DEE80FD6}"/>
              </a:ext>
            </a:extLst>
          </p:cNvPr>
          <p:cNvSpPr/>
          <p:nvPr/>
        </p:nvSpPr>
        <p:spPr>
          <a:xfrm>
            <a:off x="3171946" y="4203917"/>
            <a:ext cx="122829" cy="156652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Multiplication Sign 114">
            <a:extLst>
              <a:ext uri="{FF2B5EF4-FFF2-40B4-BE49-F238E27FC236}">
                <a16:creationId xmlns:a16="http://schemas.microsoft.com/office/drawing/2014/main" id="{47E2EB25-8E82-49A4-8228-9ACE79B34615}"/>
              </a:ext>
            </a:extLst>
          </p:cNvPr>
          <p:cNvSpPr/>
          <p:nvPr/>
        </p:nvSpPr>
        <p:spPr>
          <a:xfrm>
            <a:off x="4919198" y="4279821"/>
            <a:ext cx="122829" cy="156652"/>
          </a:xfrm>
          <a:prstGeom prst="mathMultiply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Multiplication Sign 115">
            <a:extLst>
              <a:ext uri="{FF2B5EF4-FFF2-40B4-BE49-F238E27FC236}">
                <a16:creationId xmlns:a16="http://schemas.microsoft.com/office/drawing/2014/main" id="{4704E958-3497-466B-85CD-09432D1FB8B7}"/>
              </a:ext>
            </a:extLst>
          </p:cNvPr>
          <p:cNvSpPr/>
          <p:nvPr/>
        </p:nvSpPr>
        <p:spPr>
          <a:xfrm>
            <a:off x="5150031" y="4218995"/>
            <a:ext cx="122829" cy="156652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Multiplication Sign 116">
            <a:extLst>
              <a:ext uri="{FF2B5EF4-FFF2-40B4-BE49-F238E27FC236}">
                <a16:creationId xmlns:a16="http://schemas.microsoft.com/office/drawing/2014/main" id="{E1F36A2A-181A-4D84-9DFC-E594D1CACAB3}"/>
              </a:ext>
            </a:extLst>
          </p:cNvPr>
          <p:cNvSpPr/>
          <p:nvPr/>
        </p:nvSpPr>
        <p:spPr>
          <a:xfrm>
            <a:off x="2033638" y="4755811"/>
            <a:ext cx="122829" cy="156652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Multiplication Sign 117">
            <a:extLst>
              <a:ext uri="{FF2B5EF4-FFF2-40B4-BE49-F238E27FC236}">
                <a16:creationId xmlns:a16="http://schemas.microsoft.com/office/drawing/2014/main" id="{F95C0092-C448-4A15-8EB8-A85B52FB08BE}"/>
              </a:ext>
            </a:extLst>
          </p:cNvPr>
          <p:cNvSpPr/>
          <p:nvPr/>
        </p:nvSpPr>
        <p:spPr>
          <a:xfrm>
            <a:off x="2074194" y="4143768"/>
            <a:ext cx="122829" cy="156652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Multiplication Sign 118">
            <a:extLst>
              <a:ext uri="{FF2B5EF4-FFF2-40B4-BE49-F238E27FC236}">
                <a16:creationId xmlns:a16="http://schemas.microsoft.com/office/drawing/2014/main" id="{F1973EC2-48A3-4511-B544-588C20FE45A2}"/>
              </a:ext>
            </a:extLst>
          </p:cNvPr>
          <p:cNvSpPr/>
          <p:nvPr/>
        </p:nvSpPr>
        <p:spPr>
          <a:xfrm>
            <a:off x="2126203" y="3340364"/>
            <a:ext cx="122829" cy="156652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Multiplication Sign 119">
            <a:extLst>
              <a:ext uri="{FF2B5EF4-FFF2-40B4-BE49-F238E27FC236}">
                <a16:creationId xmlns:a16="http://schemas.microsoft.com/office/drawing/2014/main" id="{43F10B32-EB96-4E69-A58E-33B465EAA774}"/>
              </a:ext>
            </a:extLst>
          </p:cNvPr>
          <p:cNvSpPr/>
          <p:nvPr/>
        </p:nvSpPr>
        <p:spPr>
          <a:xfrm>
            <a:off x="2224156" y="3522192"/>
            <a:ext cx="122829" cy="156652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Multiplication Sign 120">
            <a:extLst>
              <a:ext uri="{FF2B5EF4-FFF2-40B4-BE49-F238E27FC236}">
                <a16:creationId xmlns:a16="http://schemas.microsoft.com/office/drawing/2014/main" id="{750B79FE-E36D-4F77-BCE8-A2DD8584E565}"/>
              </a:ext>
            </a:extLst>
          </p:cNvPr>
          <p:cNvSpPr/>
          <p:nvPr/>
        </p:nvSpPr>
        <p:spPr>
          <a:xfrm>
            <a:off x="3355770" y="5121888"/>
            <a:ext cx="122829" cy="156652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Multiplication Sign 121">
            <a:extLst>
              <a:ext uri="{FF2B5EF4-FFF2-40B4-BE49-F238E27FC236}">
                <a16:creationId xmlns:a16="http://schemas.microsoft.com/office/drawing/2014/main" id="{926D2809-3A3E-4D87-A8E5-A1100A2AF241}"/>
              </a:ext>
            </a:extLst>
          </p:cNvPr>
          <p:cNvSpPr/>
          <p:nvPr/>
        </p:nvSpPr>
        <p:spPr>
          <a:xfrm>
            <a:off x="3453723" y="5303716"/>
            <a:ext cx="122829" cy="156652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Multiplication Sign 122">
            <a:extLst>
              <a:ext uri="{FF2B5EF4-FFF2-40B4-BE49-F238E27FC236}">
                <a16:creationId xmlns:a16="http://schemas.microsoft.com/office/drawing/2014/main" id="{C43195D8-A95C-404C-BDBD-9AC3FEBB843F}"/>
              </a:ext>
            </a:extLst>
          </p:cNvPr>
          <p:cNvSpPr/>
          <p:nvPr/>
        </p:nvSpPr>
        <p:spPr>
          <a:xfrm>
            <a:off x="4474752" y="4848912"/>
            <a:ext cx="122829" cy="156652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Multiplication Sign 123">
            <a:extLst>
              <a:ext uri="{FF2B5EF4-FFF2-40B4-BE49-F238E27FC236}">
                <a16:creationId xmlns:a16="http://schemas.microsoft.com/office/drawing/2014/main" id="{73936442-DD70-4AB4-8FE1-C0440E5E31F9}"/>
              </a:ext>
            </a:extLst>
          </p:cNvPr>
          <p:cNvSpPr/>
          <p:nvPr/>
        </p:nvSpPr>
        <p:spPr>
          <a:xfrm>
            <a:off x="4870536" y="5072219"/>
            <a:ext cx="122829" cy="156652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Multiplication Sign 124">
            <a:extLst>
              <a:ext uri="{FF2B5EF4-FFF2-40B4-BE49-F238E27FC236}">
                <a16:creationId xmlns:a16="http://schemas.microsoft.com/office/drawing/2014/main" id="{96FAF172-FE27-4144-8517-C4CBE699DAE5}"/>
              </a:ext>
            </a:extLst>
          </p:cNvPr>
          <p:cNvSpPr/>
          <p:nvPr/>
        </p:nvSpPr>
        <p:spPr>
          <a:xfrm>
            <a:off x="4705585" y="4788086"/>
            <a:ext cx="122829" cy="156652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Multiplication Sign 125">
            <a:extLst>
              <a:ext uri="{FF2B5EF4-FFF2-40B4-BE49-F238E27FC236}">
                <a16:creationId xmlns:a16="http://schemas.microsoft.com/office/drawing/2014/main" id="{1D4D16CC-44D3-4F0E-80C2-50AA9B1BFC75}"/>
              </a:ext>
            </a:extLst>
          </p:cNvPr>
          <p:cNvSpPr/>
          <p:nvPr/>
        </p:nvSpPr>
        <p:spPr>
          <a:xfrm>
            <a:off x="4457476" y="5050958"/>
            <a:ext cx="122829" cy="156652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Multiplication Sign 126">
            <a:extLst>
              <a:ext uri="{FF2B5EF4-FFF2-40B4-BE49-F238E27FC236}">
                <a16:creationId xmlns:a16="http://schemas.microsoft.com/office/drawing/2014/main" id="{0A060AEC-03BA-41AD-8EB9-595E92B07DBD}"/>
              </a:ext>
            </a:extLst>
          </p:cNvPr>
          <p:cNvSpPr/>
          <p:nvPr/>
        </p:nvSpPr>
        <p:spPr>
          <a:xfrm>
            <a:off x="4907516" y="4856571"/>
            <a:ext cx="122829" cy="156652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Multiplication Sign 127">
            <a:extLst>
              <a:ext uri="{FF2B5EF4-FFF2-40B4-BE49-F238E27FC236}">
                <a16:creationId xmlns:a16="http://schemas.microsoft.com/office/drawing/2014/main" id="{4FAE037F-4B76-4BC2-B0B5-4A50D2A021BE}"/>
              </a:ext>
            </a:extLst>
          </p:cNvPr>
          <p:cNvSpPr/>
          <p:nvPr/>
        </p:nvSpPr>
        <p:spPr>
          <a:xfrm>
            <a:off x="5138349" y="4795745"/>
            <a:ext cx="122829" cy="156652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Multiplication Sign 128">
            <a:extLst>
              <a:ext uri="{FF2B5EF4-FFF2-40B4-BE49-F238E27FC236}">
                <a16:creationId xmlns:a16="http://schemas.microsoft.com/office/drawing/2014/main" id="{20B7BB46-91DF-4AF3-B195-8506B274F958}"/>
              </a:ext>
            </a:extLst>
          </p:cNvPr>
          <p:cNvSpPr/>
          <p:nvPr/>
        </p:nvSpPr>
        <p:spPr>
          <a:xfrm>
            <a:off x="3444726" y="3871471"/>
            <a:ext cx="122829" cy="156652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Multiplication Sign 129">
            <a:extLst>
              <a:ext uri="{FF2B5EF4-FFF2-40B4-BE49-F238E27FC236}">
                <a16:creationId xmlns:a16="http://schemas.microsoft.com/office/drawing/2014/main" id="{EC0F44F4-2AD1-4EA3-997E-084922FFC715}"/>
              </a:ext>
            </a:extLst>
          </p:cNvPr>
          <p:cNvSpPr/>
          <p:nvPr/>
        </p:nvSpPr>
        <p:spPr>
          <a:xfrm>
            <a:off x="3840510" y="4094778"/>
            <a:ext cx="122829" cy="156652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Multiplication Sign 130">
            <a:extLst>
              <a:ext uri="{FF2B5EF4-FFF2-40B4-BE49-F238E27FC236}">
                <a16:creationId xmlns:a16="http://schemas.microsoft.com/office/drawing/2014/main" id="{12A06258-08CD-4469-90B4-81FC5613ADE2}"/>
              </a:ext>
            </a:extLst>
          </p:cNvPr>
          <p:cNvSpPr/>
          <p:nvPr/>
        </p:nvSpPr>
        <p:spPr>
          <a:xfrm>
            <a:off x="3675559" y="3810645"/>
            <a:ext cx="122829" cy="156652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Multiplication Sign 131">
            <a:extLst>
              <a:ext uri="{FF2B5EF4-FFF2-40B4-BE49-F238E27FC236}">
                <a16:creationId xmlns:a16="http://schemas.microsoft.com/office/drawing/2014/main" id="{C05CDC22-05CA-4D6E-850A-708BE9A17C4F}"/>
              </a:ext>
            </a:extLst>
          </p:cNvPr>
          <p:cNvSpPr/>
          <p:nvPr/>
        </p:nvSpPr>
        <p:spPr>
          <a:xfrm>
            <a:off x="3427450" y="4073517"/>
            <a:ext cx="122829" cy="156652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Multiplication Sign 132">
            <a:extLst>
              <a:ext uri="{FF2B5EF4-FFF2-40B4-BE49-F238E27FC236}">
                <a16:creationId xmlns:a16="http://schemas.microsoft.com/office/drawing/2014/main" id="{90E90634-EE09-4979-A97D-6D02226852FA}"/>
              </a:ext>
            </a:extLst>
          </p:cNvPr>
          <p:cNvSpPr/>
          <p:nvPr/>
        </p:nvSpPr>
        <p:spPr>
          <a:xfrm>
            <a:off x="3877490" y="3879130"/>
            <a:ext cx="122829" cy="156652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Multiplication Sign 133">
            <a:extLst>
              <a:ext uri="{FF2B5EF4-FFF2-40B4-BE49-F238E27FC236}">
                <a16:creationId xmlns:a16="http://schemas.microsoft.com/office/drawing/2014/main" id="{0D0F9242-765E-4249-9DB5-D33F33986B46}"/>
              </a:ext>
            </a:extLst>
          </p:cNvPr>
          <p:cNvSpPr/>
          <p:nvPr/>
        </p:nvSpPr>
        <p:spPr>
          <a:xfrm>
            <a:off x="4108323" y="3818304"/>
            <a:ext cx="122829" cy="156652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205A509-317C-420B-8FF7-82E992D9B15E}"/>
              </a:ext>
            </a:extLst>
          </p:cNvPr>
          <p:cNvSpPr/>
          <p:nvPr/>
        </p:nvSpPr>
        <p:spPr>
          <a:xfrm>
            <a:off x="3507598" y="3765763"/>
            <a:ext cx="1843621" cy="1038758"/>
          </a:xfrm>
          <a:prstGeom prst="ellipse">
            <a:avLst/>
          </a:prstGeom>
          <a:noFill/>
          <a:ln w="38100">
            <a:solidFill>
              <a:srgbClr val="C0020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68066851-70D5-41EF-9C3F-0AD198910CA9}"/>
              </a:ext>
            </a:extLst>
          </p:cNvPr>
          <p:cNvSpPr/>
          <p:nvPr/>
        </p:nvSpPr>
        <p:spPr>
          <a:xfrm>
            <a:off x="4352161" y="4121798"/>
            <a:ext cx="803581" cy="1044666"/>
          </a:xfrm>
          <a:prstGeom prst="ellipse">
            <a:avLst/>
          </a:prstGeom>
          <a:noFill/>
          <a:ln w="38100">
            <a:solidFill>
              <a:srgbClr val="EB8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8365111"/>
      </p:ext>
    </p:extLst>
  </p:cSld>
  <p:clrMapOvr>
    <a:masterClrMapping/>
  </p:clrMapOvr>
  <p:transition spd="med">
    <p:fade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8CCC4B-3025-4D21-80BE-8B397B7846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740AEA5-A348-2949-9B8B-EA763C54C64D}" type="slidenum">
              <a:rPr lang="en-US" smtClean="0"/>
              <a:t>68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EEF39A7-91C2-4A2A-BD03-6F5DDB65F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 all starts with data</a:t>
            </a:r>
          </a:p>
        </p:txBody>
      </p:sp>
      <p:pic>
        <p:nvPicPr>
          <p:cNvPr id="1026" name="Picture 2" descr="Image result for visualization pipeline">
            <a:extLst>
              <a:ext uri="{FF2B5EF4-FFF2-40B4-BE49-F238E27FC236}">
                <a16:creationId xmlns:a16="http://schemas.microsoft.com/office/drawing/2014/main" id="{10882ED0-762F-4750-A965-669B355F0F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760" y="2612120"/>
            <a:ext cx="4230241" cy="828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visualization pipeline">
            <a:extLst>
              <a:ext uri="{FF2B5EF4-FFF2-40B4-BE49-F238E27FC236}">
                <a16:creationId xmlns:a16="http://schemas.microsoft.com/office/drawing/2014/main" id="{3F5079A1-6A90-4C0F-9E93-F4580DAF29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4179" y="4049594"/>
            <a:ext cx="3943482" cy="1395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visualization pipeline">
            <a:extLst>
              <a:ext uri="{FF2B5EF4-FFF2-40B4-BE49-F238E27FC236}">
                <a16:creationId xmlns:a16="http://schemas.microsoft.com/office/drawing/2014/main" id="{8EE218C2-752B-4F5E-B959-17F1386067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8465" y="2416244"/>
            <a:ext cx="3471182" cy="1214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9F333B4-63AE-4161-A02A-6E1FA5ED5682}"/>
              </a:ext>
            </a:extLst>
          </p:cNvPr>
          <p:cNvCxnSpPr>
            <a:cxnSpLocks/>
          </p:cNvCxnSpPr>
          <p:nvPr/>
        </p:nvCxnSpPr>
        <p:spPr>
          <a:xfrm>
            <a:off x="4835232" y="2416245"/>
            <a:ext cx="0" cy="3266699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2141630-F110-4EF1-BBDD-824C52EC9F57}"/>
              </a:ext>
            </a:extLst>
          </p:cNvPr>
          <p:cNvCxnSpPr/>
          <p:nvPr/>
        </p:nvCxnSpPr>
        <p:spPr>
          <a:xfrm>
            <a:off x="331496" y="3834299"/>
            <a:ext cx="8678416" cy="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1034" name="Picture 10" descr="Image result for visualization pipeline">
            <a:extLst>
              <a:ext uri="{FF2B5EF4-FFF2-40B4-BE49-F238E27FC236}">
                <a16:creationId xmlns:a16="http://schemas.microsoft.com/office/drawing/2014/main" id="{EC34FBE8-37DE-4A7C-B10D-C63BC2361A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760" y="4486598"/>
            <a:ext cx="4255217" cy="784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B8203E96-7822-4459-B0D3-E2E7A723976C}"/>
              </a:ext>
            </a:extLst>
          </p:cNvPr>
          <p:cNvSpPr/>
          <p:nvPr/>
        </p:nvSpPr>
        <p:spPr>
          <a:xfrm>
            <a:off x="235924" y="2435295"/>
            <a:ext cx="714359" cy="69842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1DD4CE70-628B-49CC-9FDC-84D95CD7AFD6}"/>
              </a:ext>
            </a:extLst>
          </p:cNvPr>
          <p:cNvSpPr/>
          <p:nvPr/>
        </p:nvSpPr>
        <p:spPr>
          <a:xfrm>
            <a:off x="4860209" y="4398018"/>
            <a:ext cx="714359" cy="69842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7710FCE-FFF8-40C6-8625-89B08D576678}"/>
              </a:ext>
            </a:extLst>
          </p:cNvPr>
          <p:cNvSpPr/>
          <p:nvPr/>
        </p:nvSpPr>
        <p:spPr>
          <a:xfrm>
            <a:off x="493099" y="4398019"/>
            <a:ext cx="714359" cy="69842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D8D2920-B304-48D1-A265-D0724BA502D6}"/>
              </a:ext>
            </a:extLst>
          </p:cNvPr>
          <p:cNvSpPr/>
          <p:nvPr/>
        </p:nvSpPr>
        <p:spPr>
          <a:xfrm>
            <a:off x="5098466" y="2533757"/>
            <a:ext cx="714359" cy="69842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723997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7" grpId="0" animBg="1"/>
      <p:bldP spid="18" grpId="0" animBg="1"/>
      <p:bldP spid="19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0934AE2-851A-4AE9-83EF-D0CE909074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000" dirty="0"/>
              <a:t>Big topic! Not addressed in this course.</a:t>
            </a:r>
          </a:p>
          <a:p>
            <a:r>
              <a:rPr lang="en-US" sz="2000" dirty="0"/>
              <a:t>Many data collection methods</a:t>
            </a:r>
          </a:p>
          <a:p>
            <a:pPr lvl="1"/>
            <a:r>
              <a:rPr lang="en-US" sz="1400" dirty="0"/>
              <a:t>Sensors</a:t>
            </a:r>
          </a:p>
          <a:p>
            <a:pPr lvl="1"/>
            <a:r>
              <a:rPr lang="en-US" sz="1400" dirty="0"/>
              <a:t>Logs</a:t>
            </a:r>
          </a:p>
          <a:p>
            <a:pPr lvl="1"/>
            <a:r>
              <a:rPr lang="en-US" sz="1400" dirty="0"/>
              <a:t>Experiments</a:t>
            </a:r>
          </a:p>
          <a:p>
            <a:pPr lvl="1"/>
            <a:r>
              <a:rPr lang="en-US" sz="1400" dirty="0"/>
              <a:t>Human-generated data</a:t>
            </a:r>
          </a:p>
          <a:p>
            <a:pPr lvl="1"/>
            <a:r>
              <a:rPr lang="en-US" sz="1400" dirty="0"/>
              <a:t>Surveys</a:t>
            </a:r>
          </a:p>
          <a:p>
            <a:pPr marL="287338" lvl="1" indent="0">
              <a:buNone/>
            </a:pP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1FF0D65-772F-45E9-8505-28D0D88F77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740AEA5-A348-2949-9B8B-EA763C54C64D}" type="slidenum">
              <a:rPr lang="en-US" smtClean="0"/>
              <a:t>69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B8C6564-323A-49D7-A085-AFED1AA85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collection and generation</a:t>
            </a:r>
          </a:p>
        </p:txBody>
      </p:sp>
    </p:spTree>
    <p:extLst>
      <p:ext uri="{BB962C8B-B14F-4D97-AF65-F5344CB8AC3E}">
        <p14:creationId xmlns:p14="http://schemas.microsoft.com/office/powerpoint/2010/main" val="332424810"/>
      </p:ext>
    </p:extLst>
  </p:cSld>
  <p:clrMapOvr>
    <a:masterClrMapping/>
  </p:clrMapOvr>
  <p:transition spd="med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/>
              <a:t>Current computer systems</a:t>
            </a:r>
          </a:p>
        </p:txBody>
      </p:sp>
      <p:sp>
        <p:nvSpPr>
          <p:cNvPr id="23556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9pPr>
          </a:lstStyle>
          <a:p>
            <a:fld id="{0E65061D-A128-43C8-9EBC-32EC8624F6E4}" type="slidenum">
              <a:rPr lang="en-GB" sz="1400" smtClean="0"/>
              <a:pPr/>
              <a:t>7</a:t>
            </a:fld>
            <a:endParaRPr lang="en-GB" sz="1400"/>
          </a:p>
        </p:txBody>
      </p:sp>
      <p:sp>
        <p:nvSpPr>
          <p:cNvPr id="23555" name="Content Placeholder 2"/>
          <p:cNvSpPr>
            <a:spLocks noGrp="1"/>
          </p:cNvSpPr>
          <p:nvPr>
            <p:ph sz="quarter" idx="1"/>
          </p:nvPr>
        </p:nvSpPr>
        <p:spPr>
          <a:xfrm>
            <a:off x="179388" y="1981200"/>
            <a:ext cx="4608512" cy="4114800"/>
          </a:xfrm>
        </p:spPr>
        <p:txBody>
          <a:bodyPr/>
          <a:lstStyle/>
          <a:p>
            <a:r>
              <a:rPr lang="en-NZ" dirty="0"/>
              <a:t>Mostly output is to a visual display.</a:t>
            </a:r>
          </a:p>
          <a:p>
            <a:pPr lvl="1"/>
            <a:r>
              <a:rPr lang="en-NZ" dirty="0"/>
              <a:t>And the display is also the input medium on phones </a:t>
            </a:r>
            <a:r>
              <a:rPr lang="en-NZ" dirty="0" err="1"/>
              <a:t>etc</a:t>
            </a:r>
            <a:r>
              <a:rPr lang="en-NZ" dirty="0"/>
              <a:t>!</a:t>
            </a:r>
          </a:p>
          <a:p>
            <a:r>
              <a:rPr lang="en-NZ" dirty="0"/>
              <a:t>Exceptions</a:t>
            </a:r>
          </a:p>
          <a:p>
            <a:pPr lvl="1"/>
            <a:r>
              <a:rPr lang="en-NZ" dirty="0"/>
              <a:t>Sound </a:t>
            </a:r>
          </a:p>
          <a:p>
            <a:pPr lvl="1"/>
            <a:r>
              <a:rPr lang="en-NZ" dirty="0"/>
              <a:t>Vibrate </a:t>
            </a:r>
          </a:p>
        </p:txBody>
      </p:sp>
      <p:pic>
        <p:nvPicPr>
          <p:cNvPr id="839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325" y="1341438"/>
            <a:ext cx="3290888" cy="2470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3974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0325" y="4143375"/>
            <a:ext cx="2781300" cy="1647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397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5425" y="1601788"/>
            <a:ext cx="1701800" cy="2541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397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9275" y="3644900"/>
            <a:ext cx="2619375" cy="174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3975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9125" y="3573463"/>
            <a:ext cx="4762500" cy="3228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39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39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25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39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39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275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39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0934AE2-851A-4AE9-83EF-D0CE909074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000" dirty="0"/>
              <a:t>Big topic! Not fully addressed in this course.</a:t>
            </a:r>
          </a:p>
          <a:p>
            <a:r>
              <a:rPr lang="en-US" sz="2000" dirty="0"/>
              <a:t>Data cab ne transformed in many ways</a:t>
            </a:r>
          </a:p>
          <a:p>
            <a:pPr lvl="1"/>
            <a:r>
              <a:rPr lang="en-US" sz="1400" dirty="0"/>
              <a:t>aggregated</a:t>
            </a:r>
          </a:p>
          <a:p>
            <a:pPr lvl="1"/>
            <a:r>
              <a:rPr lang="en-US" sz="1400" dirty="0"/>
              <a:t>collated</a:t>
            </a:r>
          </a:p>
          <a:p>
            <a:pPr lvl="1"/>
            <a:r>
              <a:rPr lang="en-US" sz="1400" dirty="0"/>
              <a:t>Sub-</a:t>
            </a:r>
            <a:r>
              <a:rPr lang="en-US" sz="1400" dirty="0" err="1"/>
              <a:t>setted</a:t>
            </a:r>
            <a:endParaRPr lang="en-US" sz="1400" dirty="0"/>
          </a:p>
          <a:p>
            <a:pPr lvl="1"/>
            <a:r>
              <a:rPr lang="en-US" sz="1400" dirty="0"/>
              <a:t>filtered</a:t>
            </a:r>
          </a:p>
          <a:p>
            <a:pPr lvl="1"/>
            <a:r>
              <a:rPr lang="en-US" sz="1400" dirty="0"/>
              <a:t>Reshaped</a:t>
            </a:r>
          </a:p>
          <a:p>
            <a:pPr lvl="1"/>
            <a:r>
              <a:rPr lang="en-US" sz="1400" dirty="0"/>
              <a:t>Change of scale</a:t>
            </a:r>
          </a:p>
          <a:p>
            <a:pPr lvl="1"/>
            <a:r>
              <a:rPr lang="en-US" sz="1400" dirty="0"/>
              <a:t>…</a:t>
            </a:r>
          </a:p>
          <a:p>
            <a:pPr marL="287338" lvl="1" indent="0">
              <a:buNone/>
            </a:pP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1FF0D65-772F-45E9-8505-28D0D88F77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740AEA5-A348-2949-9B8B-EA763C54C64D}" type="slidenum">
              <a:rPr lang="en-US" smtClean="0"/>
              <a:t>70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B8C6564-323A-49D7-A085-AFED1AA85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transformation/processing</a:t>
            </a:r>
          </a:p>
        </p:txBody>
      </p:sp>
    </p:spTree>
    <p:extLst>
      <p:ext uri="{BB962C8B-B14F-4D97-AF65-F5344CB8AC3E}">
        <p14:creationId xmlns:p14="http://schemas.microsoft.com/office/powerpoint/2010/main" val="3994074948"/>
      </p:ext>
    </p:extLst>
  </p:cSld>
  <p:clrMapOvr>
    <a:masterClrMapping/>
  </p:clrMapOvr>
  <p:transition spd="med">
    <p:fade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164408F-5B56-4887-8F53-305CCC23B5C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000" dirty="0"/>
              <a:t>Is about understanding your data</a:t>
            </a:r>
          </a:p>
          <a:p>
            <a:r>
              <a:rPr lang="en-US" sz="2000" dirty="0"/>
              <a:t>Type</a:t>
            </a:r>
          </a:p>
          <a:p>
            <a:pPr lvl="1"/>
            <a:r>
              <a:rPr lang="en-US" sz="1400" dirty="0"/>
              <a:t>Number?</a:t>
            </a:r>
          </a:p>
          <a:p>
            <a:pPr lvl="1"/>
            <a:r>
              <a:rPr lang="en-US" sz="1400" dirty="0"/>
              <a:t>Category?</a:t>
            </a:r>
          </a:p>
          <a:p>
            <a:r>
              <a:rPr lang="en-US" sz="2000" dirty="0"/>
              <a:t>Organization</a:t>
            </a:r>
          </a:p>
          <a:p>
            <a:pPr lvl="1"/>
            <a:r>
              <a:rPr lang="en-US" sz="1400" dirty="0"/>
              <a:t>Table?</a:t>
            </a:r>
          </a:p>
          <a:p>
            <a:pPr lvl="1"/>
            <a:r>
              <a:rPr lang="en-US" sz="1400" dirty="0"/>
              <a:t>Network?</a:t>
            </a:r>
          </a:p>
          <a:p>
            <a:r>
              <a:rPr lang="en-US" sz="2000" dirty="0"/>
              <a:t> Semantics</a:t>
            </a:r>
          </a:p>
          <a:p>
            <a:pPr lvl="1"/>
            <a:r>
              <a:rPr lang="en-US" sz="1400" dirty="0"/>
              <a:t>Meaning of it</a:t>
            </a:r>
            <a:br>
              <a:rPr lang="en-US" sz="1400" dirty="0"/>
            </a:br>
            <a:endParaRPr lang="en-US" sz="14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F877EA3-2ABA-42CC-9604-D717725181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740AEA5-A348-2949-9B8B-EA763C54C64D}" type="slidenum">
              <a:rPr lang="en-US" smtClean="0"/>
              <a:t>71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9F16E3D-BFF7-4E48-8E9B-DE51396140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abstraction</a:t>
            </a:r>
          </a:p>
        </p:txBody>
      </p:sp>
    </p:spTree>
    <p:extLst>
      <p:ext uri="{BB962C8B-B14F-4D97-AF65-F5344CB8AC3E}">
        <p14:creationId xmlns:p14="http://schemas.microsoft.com/office/powerpoint/2010/main" val="2385379144"/>
      </p:ext>
    </p:extLst>
  </p:cSld>
  <p:clrMapOvr>
    <a:masterClrMapping/>
  </p:clrMapOvr>
  <p:transition spd="med">
    <p:fade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164408F-5B56-4887-8F53-305CCC23B5C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1587" indent="0" algn="ctr">
              <a:buNone/>
            </a:pPr>
            <a:r>
              <a:rPr lang="en-US" sz="4400" dirty="0"/>
              <a:t>14, 2.6, 30, 30, 15, 100001</a:t>
            </a:r>
          </a:p>
          <a:p>
            <a:pPr marL="1587" indent="0" algn="ctr">
              <a:buNone/>
            </a:pPr>
            <a:endParaRPr lang="en-US" sz="1200" dirty="0"/>
          </a:p>
          <a:p>
            <a:pPr marL="1587" indent="0" algn="ctr">
              <a:buNone/>
            </a:pPr>
            <a:r>
              <a:rPr lang="en-US" sz="3200" dirty="0">
                <a:solidFill>
                  <a:srgbClr val="FF0000"/>
                </a:solidFill>
              </a:rPr>
              <a:t>(14, 2.6, 30) </a:t>
            </a:r>
            <a:r>
              <a:rPr lang="en-US" sz="3200" dirty="0"/>
              <a:t>, </a:t>
            </a:r>
            <a:r>
              <a:rPr lang="en-US" sz="3200" dirty="0">
                <a:solidFill>
                  <a:srgbClr val="0070C0"/>
                </a:solidFill>
              </a:rPr>
              <a:t>(30, 15, 100001)</a:t>
            </a:r>
          </a:p>
          <a:p>
            <a:pPr marL="1587" indent="0" algn="ctr">
              <a:buNone/>
            </a:pPr>
            <a:endParaRPr lang="en-US" sz="2000" dirty="0">
              <a:solidFill>
                <a:srgbClr val="FF0000"/>
              </a:solidFill>
            </a:endParaRPr>
          </a:p>
          <a:p>
            <a:pPr marL="1587" indent="0" algn="ctr">
              <a:buNone/>
            </a:pPr>
            <a:r>
              <a:rPr lang="en-US" sz="3200" dirty="0">
                <a:solidFill>
                  <a:srgbClr val="FF0000"/>
                </a:solidFill>
              </a:rPr>
              <a:t>(14, 2.6) </a:t>
            </a:r>
            <a:r>
              <a:rPr lang="en-US" sz="3200" dirty="0"/>
              <a:t>, </a:t>
            </a:r>
            <a:r>
              <a:rPr lang="en-US" sz="3200" dirty="0">
                <a:solidFill>
                  <a:srgbClr val="0070C0"/>
                </a:solidFill>
              </a:rPr>
              <a:t>(30, 30) </a:t>
            </a:r>
            <a:r>
              <a:rPr lang="en-US" sz="3200" dirty="0"/>
              <a:t>, </a:t>
            </a:r>
            <a:r>
              <a:rPr lang="en-US" sz="3200" dirty="0">
                <a:solidFill>
                  <a:srgbClr val="92D050"/>
                </a:solidFill>
              </a:rPr>
              <a:t>15</a:t>
            </a:r>
            <a:r>
              <a:rPr lang="en-US" sz="3200" dirty="0"/>
              <a:t> , </a:t>
            </a:r>
            <a:r>
              <a:rPr lang="en-US" sz="3200" dirty="0">
                <a:solidFill>
                  <a:srgbClr val="FFC000"/>
                </a:solidFill>
              </a:rPr>
              <a:t>100001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F877EA3-2ABA-42CC-9604-D717725181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740AEA5-A348-2949-9B8B-EA763C54C64D}" type="slidenum">
              <a:rPr lang="en-US" smtClean="0"/>
              <a:t>72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9F16E3D-BFF7-4E48-8E9B-DE51396140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abstraction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DFF016-DB24-490A-BC29-4BF12D77C329}"/>
              </a:ext>
            </a:extLst>
          </p:cNvPr>
          <p:cNvSpPr txBox="1"/>
          <p:nvPr/>
        </p:nvSpPr>
        <p:spPr>
          <a:xfrm>
            <a:off x="6408379" y="5067701"/>
            <a:ext cx="10641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Weight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51F5E8-D011-49D7-956E-E84F37C11668}"/>
              </a:ext>
            </a:extLst>
          </p:cNvPr>
          <p:cNvSpPr txBox="1"/>
          <p:nvPr/>
        </p:nvSpPr>
        <p:spPr>
          <a:xfrm>
            <a:off x="5374413" y="4038334"/>
            <a:ext cx="11160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Point B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F99B8B-54DC-4955-B9F4-F97309368B1F}"/>
              </a:ext>
            </a:extLst>
          </p:cNvPr>
          <p:cNvSpPr txBox="1"/>
          <p:nvPr/>
        </p:nvSpPr>
        <p:spPr>
          <a:xfrm>
            <a:off x="5317734" y="5064877"/>
            <a:ext cx="8851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92D050"/>
                </a:solidFill>
              </a:rPr>
              <a:t>Links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6039E70-A59C-4A4F-8186-4E9F513705A8}"/>
              </a:ext>
            </a:extLst>
          </p:cNvPr>
          <p:cNvSpPr txBox="1"/>
          <p:nvPr/>
        </p:nvSpPr>
        <p:spPr>
          <a:xfrm>
            <a:off x="4000171" y="5067701"/>
            <a:ext cx="11160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Point B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25D1DC-E41B-41B2-9571-F253C4AD0B26}"/>
              </a:ext>
            </a:extLst>
          </p:cNvPr>
          <p:cNvSpPr txBox="1"/>
          <p:nvPr/>
        </p:nvSpPr>
        <p:spPr>
          <a:xfrm>
            <a:off x="2377440" y="5067701"/>
            <a:ext cx="11166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Point 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089659-834C-4747-A16D-C875665CA162}"/>
              </a:ext>
            </a:extLst>
          </p:cNvPr>
          <p:cNvSpPr txBox="1"/>
          <p:nvPr/>
        </p:nvSpPr>
        <p:spPr>
          <a:xfrm>
            <a:off x="2757268" y="4022481"/>
            <a:ext cx="11166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Point A</a:t>
            </a:r>
          </a:p>
        </p:txBody>
      </p:sp>
    </p:spTree>
    <p:extLst>
      <p:ext uri="{BB962C8B-B14F-4D97-AF65-F5344CB8AC3E}">
        <p14:creationId xmlns:p14="http://schemas.microsoft.com/office/powerpoint/2010/main" val="3916655201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164408F-5B56-4887-8F53-305CCC23B5C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1587" indent="0" algn="ctr">
              <a:buNone/>
            </a:pPr>
            <a:r>
              <a:rPr lang="en-US" sz="4400" dirty="0"/>
              <a:t>14, 2.6, 30, 30, 15, 100001</a:t>
            </a:r>
          </a:p>
          <a:p>
            <a:pPr marL="1587" indent="0" algn="ctr">
              <a:buNone/>
            </a:pPr>
            <a:endParaRPr lang="en-US" sz="1200" dirty="0"/>
          </a:p>
          <a:p>
            <a:pPr marL="1587" indent="0">
              <a:buNone/>
            </a:pPr>
            <a:r>
              <a:rPr lang="en-US" sz="2000" dirty="0"/>
              <a:t>Two necessary crosscutting piece of information to move beyond guesswork</a:t>
            </a:r>
          </a:p>
          <a:p>
            <a:r>
              <a:rPr lang="en-US" sz="2000" b="1" dirty="0"/>
              <a:t>Semantics</a:t>
            </a:r>
          </a:p>
          <a:p>
            <a:r>
              <a:rPr lang="en-US" sz="2000" b="1" dirty="0"/>
              <a:t>Types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F877EA3-2ABA-42CC-9604-D717725181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740AEA5-A348-2949-9B8B-EA763C54C64D}" type="slidenum">
              <a:rPr lang="en-US" smtClean="0"/>
              <a:t>73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9F16E3D-BFF7-4E48-8E9B-DE51396140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abstraction</a:t>
            </a:r>
          </a:p>
        </p:txBody>
      </p:sp>
    </p:spTree>
    <p:extLst>
      <p:ext uri="{BB962C8B-B14F-4D97-AF65-F5344CB8AC3E}">
        <p14:creationId xmlns:p14="http://schemas.microsoft.com/office/powerpoint/2010/main" val="2511977010"/>
      </p:ext>
    </p:extLst>
  </p:cSld>
  <p:clrMapOvr>
    <a:masterClrMapping/>
  </p:clrMapOvr>
  <p:transition spd="med">
    <p:fade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164408F-5B56-4887-8F53-305CCC23B5C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000" b="1" dirty="0"/>
              <a:t>Semantic </a:t>
            </a:r>
            <a:r>
              <a:rPr lang="en-US" sz="2000" dirty="0"/>
              <a:t>of data is its </a:t>
            </a:r>
            <a:r>
              <a:rPr lang="en-US" sz="2000" u="sng" dirty="0"/>
              <a:t>real-world meaning</a:t>
            </a:r>
          </a:p>
          <a:p>
            <a:pPr lvl="1"/>
            <a:r>
              <a:rPr lang="en-US" sz="1400" dirty="0"/>
              <a:t>Link</a:t>
            </a:r>
          </a:p>
          <a:p>
            <a:pPr lvl="2"/>
            <a:r>
              <a:rPr lang="en-US" sz="1300" dirty="0"/>
              <a:t>Road?</a:t>
            </a:r>
          </a:p>
          <a:p>
            <a:pPr lvl="2"/>
            <a:r>
              <a:rPr lang="en-US" sz="1300" dirty="0"/>
              <a:t>Friendship?</a:t>
            </a:r>
          </a:p>
          <a:p>
            <a:pPr lvl="2"/>
            <a:r>
              <a:rPr lang="en-US" sz="1300" dirty="0"/>
              <a:t>Hierarchy?</a:t>
            </a:r>
          </a:p>
          <a:p>
            <a:pPr lvl="1"/>
            <a:r>
              <a:rPr lang="en-US" sz="1400" dirty="0"/>
              <a:t>Word</a:t>
            </a:r>
          </a:p>
          <a:p>
            <a:pPr lvl="2"/>
            <a:r>
              <a:rPr lang="en-US" sz="1300" dirty="0"/>
              <a:t>Frist name?</a:t>
            </a:r>
          </a:p>
          <a:p>
            <a:pPr lvl="2"/>
            <a:r>
              <a:rPr lang="en-US" sz="1300" dirty="0"/>
              <a:t>company name?</a:t>
            </a:r>
          </a:p>
          <a:p>
            <a:pPr lvl="2"/>
            <a:r>
              <a:rPr lang="en-US" sz="1300" dirty="0"/>
              <a:t>fruit? </a:t>
            </a:r>
          </a:p>
          <a:p>
            <a:pPr lvl="1"/>
            <a:r>
              <a:rPr lang="en-US" sz="1400" dirty="0"/>
              <a:t>Number</a:t>
            </a:r>
          </a:p>
          <a:p>
            <a:pPr lvl="2"/>
            <a:r>
              <a:rPr lang="en-US" sz="1300" dirty="0"/>
              <a:t>Day of a month?</a:t>
            </a:r>
          </a:p>
          <a:p>
            <a:pPr lvl="2"/>
            <a:r>
              <a:rPr lang="en-US" sz="1300" dirty="0"/>
              <a:t>age?</a:t>
            </a:r>
          </a:p>
          <a:p>
            <a:pPr lvl="2"/>
            <a:r>
              <a:rPr lang="en-US" sz="1300" dirty="0"/>
              <a:t>height?</a:t>
            </a:r>
          </a:p>
          <a:p>
            <a:pPr marL="633413" lvl="2" indent="0">
              <a:buNone/>
            </a:pPr>
            <a:endParaRPr lang="en-US" sz="1300" b="1" dirty="0"/>
          </a:p>
          <a:p>
            <a:endParaRPr lang="en-US" sz="2000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F877EA3-2ABA-42CC-9604-D717725181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740AEA5-A348-2949-9B8B-EA763C54C64D}" type="slidenum">
              <a:rPr lang="en-US" smtClean="0"/>
              <a:t>74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9F16E3D-BFF7-4E48-8E9B-DE51396140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abstraction</a:t>
            </a:r>
          </a:p>
        </p:txBody>
      </p:sp>
    </p:spTree>
    <p:extLst>
      <p:ext uri="{BB962C8B-B14F-4D97-AF65-F5344CB8AC3E}">
        <p14:creationId xmlns:p14="http://schemas.microsoft.com/office/powerpoint/2010/main" val="3537895535"/>
      </p:ext>
    </p:extLst>
  </p:cSld>
  <p:clrMapOvr>
    <a:masterClrMapping/>
  </p:clrMapOvr>
  <p:transition spd="med">
    <p:fade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164408F-5B56-4887-8F53-305CCC23B5C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000" b="1" dirty="0"/>
              <a:t>Attribute </a:t>
            </a:r>
            <a:r>
              <a:rPr lang="en-US" sz="2000" dirty="0"/>
              <a:t> is something that can be </a:t>
            </a:r>
            <a:r>
              <a:rPr lang="en-US" sz="2000" u="sng" dirty="0"/>
              <a:t>measured, observed, or logged</a:t>
            </a:r>
            <a:endParaRPr lang="en-US" sz="1400" u="sng" dirty="0"/>
          </a:p>
          <a:p>
            <a:pPr lvl="1"/>
            <a:r>
              <a:rPr lang="en-US" sz="1400" dirty="0"/>
              <a:t>Salary, price, protein expression level,…</a:t>
            </a:r>
          </a:p>
          <a:p>
            <a:r>
              <a:rPr lang="en-US" sz="2000" b="1" dirty="0"/>
              <a:t>Item</a:t>
            </a:r>
            <a:r>
              <a:rPr lang="en-US" sz="2000" dirty="0"/>
              <a:t> is an individual entity that is </a:t>
            </a:r>
            <a:r>
              <a:rPr lang="en-US" sz="2000" u="sng" dirty="0"/>
              <a:t>discreet</a:t>
            </a:r>
          </a:p>
          <a:p>
            <a:pPr lvl="1"/>
            <a:r>
              <a:rPr lang="en-US" sz="1400" dirty="0"/>
              <a:t>People, stocks, coffee shops, genes,…</a:t>
            </a:r>
          </a:p>
          <a:p>
            <a:r>
              <a:rPr lang="en-US" sz="2000" b="1" dirty="0"/>
              <a:t>Link</a:t>
            </a:r>
            <a:r>
              <a:rPr lang="en-US" sz="2000" dirty="0"/>
              <a:t> is a </a:t>
            </a:r>
            <a:r>
              <a:rPr lang="en-US" sz="2000" u="sng" dirty="0"/>
              <a:t>relationship</a:t>
            </a:r>
            <a:r>
              <a:rPr lang="en-US" sz="2000" dirty="0"/>
              <a:t> between items</a:t>
            </a:r>
          </a:p>
          <a:p>
            <a:r>
              <a:rPr lang="en-US" sz="2000" b="1" dirty="0"/>
              <a:t>Position </a:t>
            </a:r>
            <a:r>
              <a:rPr lang="en-US" sz="2000" dirty="0"/>
              <a:t>a location in (2D) or  (3D) space</a:t>
            </a:r>
          </a:p>
          <a:p>
            <a:pPr lvl="1"/>
            <a:r>
              <a:rPr lang="en-US" sz="1400" dirty="0"/>
              <a:t>Latitude-longitude</a:t>
            </a:r>
            <a:endParaRPr lang="en-US" sz="2000" dirty="0"/>
          </a:p>
          <a:p>
            <a:r>
              <a:rPr lang="en-US" sz="2000" b="1" dirty="0"/>
              <a:t>Grid</a:t>
            </a:r>
            <a:r>
              <a:rPr lang="en-US" sz="2000" dirty="0"/>
              <a:t> is strategy used for sampling continuous data</a:t>
            </a:r>
          </a:p>
          <a:p>
            <a:pPr marL="1587" indent="0">
              <a:buNone/>
            </a:pPr>
            <a:endParaRPr lang="en-US" sz="2000" u="sng" dirty="0"/>
          </a:p>
          <a:p>
            <a:pPr lvl="3"/>
            <a:endParaRPr lang="en-US" sz="1300" u="sng" dirty="0"/>
          </a:p>
          <a:p>
            <a:endParaRPr lang="en-US" sz="2000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F877EA3-2ABA-42CC-9604-D717725181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740AEA5-A348-2949-9B8B-EA763C54C64D}" type="slidenum">
              <a:rPr lang="en-US" smtClean="0"/>
              <a:t>75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9F16E3D-BFF7-4E48-8E9B-DE51396140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types</a:t>
            </a:r>
          </a:p>
        </p:txBody>
      </p:sp>
    </p:spTree>
    <p:extLst>
      <p:ext uri="{BB962C8B-B14F-4D97-AF65-F5344CB8AC3E}">
        <p14:creationId xmlns:p14="http://schemas.microsoft.com/office/powerpoint/2010/main" val="1487003685"/>
      </p:ext>
    </p:extLst>
  </p:cSld>
  <p:clrMapOvr>
    <a:masterClrMapping/>
  </p:clrMapOvr>
  <p:transition spd="med">
    <p:fade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4D03099-77C2-45DE-991B-D3A8F7BEC0A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/>
              <a:t>Attribute </a:t>
            </a:r>
            <a:r>
              <a:rPr lang="en-US" dirty="0"/>
              <a:t> is something that can be </a:t>
            </a:r>
            <a:r>
              <a:rPr lang="en-US" u="sng" dirty="0"/>
              <a:t>measured, observed, or logged</a:t>
            </a:r>
            <a:endParaRPr lang="en-US" sz="1200" u="sng" dirty="0"/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4979CD-437F-4464-928A-2AA362AA10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740AEA5-A348-2949-9B8B-EA763C54C64D}" type="slidenum">
              <a:rPr lang="en-US" smtClean="0"/>
              <a:t>76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2ECF448-17FB-4C25-8431-F9198F065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Attribute types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9E56C0-A2D7-46DF-B316-DB93F58BB8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0072" y="2953337"/>
            <a:ext cx="4623857" cy="2670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514449"/>
      </p:ext>
    </p:extLst>
  </p:cSld>
  <p:clrMapOvr>
    <a:masterClrMapping/>
  </p:clrMapOvr>
  <p:transition spd="med">
    <p:fade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4D03099-77C2-45DE-991B-D3A8F7BEC0A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55825" y="2424936"/>
            <a:ext cx="3422303" cy="3024314"/>
          </a:xfrm>
        </p:spPr>
        <p:txBody>
          <a:bodyPr/>
          <a:lstStyle/>
          <a:p>
            <a:r>
              <a:rPr lang="en-US" b="1" dirty="0"/>
              <a:t>Categorical</a:t>
            </a:r>
            <a:r>
              <a:rPr lang="en-US" dirty="0"/>
              <a:t> (e.g., gender, race, eye color)</a:t>
            </a:r>
          </a:p>
          <a:p>
            <a:endParaRPr lang="en-US" dirty="0"/>
          </a:p>
          <a:p>
            <a:r>
              <a:rPr lang="en-US" b="1" dirty="0"/>
              <a:t>Ordinal</a:t>
            </a:r>
            <a:r>
              <a:rPr lang="en-US" dirty="0"/>
              <a:t> (e.g., </a:t>
            </a:r>
            <a:r>
              <a:rPr lang="en-US" dirty="0" err="1"/>
              <a:t>edu</a:t>
            </a:r>
            <a:r>
              <a:rPr lang="en-US" dirty="0"/>
              <a:t> level, position in a race)</a:t>
            </a:r>
          </a:p>
          <a:p>
            <a:endParaRPr lang="en-US" dirty="0"/>
          </a:p>
          <a:p>
            <a:r>
              <a:rPr lang="en-US" b="1" dirty="0"/>
              <a:t>Quantitative</a:t>
            </a:r>
            <a:r>
              <a:rPr lang="en-US" dirty="0"/>
              <a:t> (e.g., age, height, weight)</a:t>
            </a: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4979CD-437F-4464-928A-2AA362AA10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740AEA5-A348-2949-9B8B-EA763C54C64D}" type="slidenum">
              <a:rPr lang="en-US" smtClean="0"/>
              <a:t>77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2ECF448-17FB-4C25-8431-F9198F065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Attribute types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9E56C0-A2D7-46DF-B316-DB93F58BB8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9037" y="2511706"/>
            <a:ext cx="3610049" cy="208529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37115431"/>
      </p:ext>
    </p:extLst>
  </p:cSld>
  <p:clrMapOvr>
    <a:masterClrMapping/>
  </p:clrMapOvr>
  <p:transition spd="med">
    <p:fade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4979CD-437F-4464-928A-2AA362AA10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740AEA5-A348-2949-9B8B-EA763C54C64D}" type="slidenum">
              <a:rPr lang="en-US" smtClean="0"/>
              <a:t>78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2ECF448-17FB-4C25-8431-F9198F065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Attribute types</a:t>
            </a:r>
          </a:p>
        </p:txBody>
      </p:sp>
      <p:pic>
        <p:nvPicPr>
          <p:cNvPr id="1026" name="Picture 2" descr="https://lh6.googleusercontent.com/8bFxNmCZa0eodHg9fVL5M8npNGSAG2Ql5lhsOZdDpwnba3y4M0DM6G-tmbUie2agM7JiwUlNZzLv6ypZUFt_pgDjHpYQamAlS7xd91HjSzc_krn-bJrBt9-xwFmEGk2deV_ny9dYuSA">
            <a:extLst>
              <a:ext uri="{FF2B5EF4-FFF2-40B4-BE49-F238E27FC236}">
                <a16:creationId xmlns:a16="http://schemas.microsoft.com/office/drawing/2014/main" id="{77688B28-31CC-4A18-96A1-87FFEF9052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5290" y="2378284"/>
            <a:ext cx="4573420" cy="3396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1958996"/>
      </p:ext>
    </p:extLst>
  </p:cSld>
  <p:clrMapOvr>
    <a:masterClrMapping/>
  </p:clrMapOvr>
  <p:transition spd="med">
    <p:fade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164408F-5B56-4887-8F53-305CCC23B5C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sz="2000" u="sng" dirty="0"/>
          </a:p>
          <a:p>
            <a:pPr lvl="3"/>
            <a:endParaRPr lang="en-US" sz="1300" u="sng" dirty="0"/>
          </a:p>
          <a:p>
            <a:endParaRPr lang="en-US" sz="2000" b="1" dirty="0"/>
          </a:p>
          <a:p>
            <a:endParaRPr lang="en-US" sz="2000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F877EA3-2ABA-42CC-9604-D717725181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740AEA5-A348-2949-9B8B-EA763C54C64D}" type="slidenum">
              <a:rPr lang="en-US" smtClean="0"/>
              <a:t>79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9F16E3D-BFF7-4E48-8E9B-DE51396140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 types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FF00C6-60FC-4FC3-BA8A-A8A9EF889C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093" y="2544578"/>
            <a:ext cx="6122434" cy="1934657"/>
          </a:xfrm>
          <a:prstGeom prst="rect">
            <a:avLst/>
          </a:prstGeom>
        </p:spPr>
      </p:pic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A38EEF47-5B56-461F-BFA7-5DFD58AB6A35}"/>
              </a:ext>
            </a:extLst>
          </p:cNvPr>
          <p:cNvSpPr txBox="1">
            <a:spLocks/>
          </p:cNvSpPr>
          <p:nvPr/>
        </p:nvSpPr>
        <p:spPr>
          <a:xfrm>
            <a:off x="1208224" y="4662194"/>
            <a:ext cx="7316928" cy="939456"/>
          </a:xfrm>
          <a:prstGeom prst="rect">
            <a:avLst/>
          </a:prstGeom>
        </p:spPr>
        <p:txBody>
          <a:bodyPr vert="horz"/>
          <a:lstStyle>
            <a:lvl1pPr marL="228600" indent="-227013" algn="l" defTabSz="457200" rtl="0" eaLnBrk="1" latinLnBrk="0" hangingPunct="1">
              <a:spcBef>
                <a:spcPts val="900"/>
              </a:spcBef>
              <a:buClr>
                <a:schemeClr val="accent1"/>
              </a:buClr>
              <a:buFont typeface="Arial"/>
              <a:buChar char="•"/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2pPr marL="573088" indent="-285750" algn="l" defTabSz="455613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/>
              <a:buChar char="–"/>
              <a:defRPr sz="1200" kern="1200">
                <a:solidFill>
                  <a:srgbClr val="000000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2pPr>
            <a:lvl3pPr marL="862013" indent="-228600" algn="l" defTabSz="4572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/>
              <a:buChar char="•"/>
              <a:defRPr sz="1100" kern="1200">
                <a:solidFill>
                  <a:srgbClr val="000000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3pPr>
            <a:lvl4pPr marL="1139825" indent="-228600" algn="l" defTabSz="4572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/>
              <a:buChar char="–"/>
              <a:defRPr sz="1100" kern="1200">
                <a:solidFill>
                  <a:srgbClr val="000000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4pPr>
            <a:lvl5pPr marL="1427163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050" kern="1200">
                <a:solidFill>
                  <a:srgbClr val="000000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Four basic database types</a:t>
            </a:r>
          </a:p>
          <a:p>
            <a:r>
              <a:rPr lang="en-US" sz="1400" dirty="0"/>
              <a:t>Combination of data types</a:t>
            </a:r>
          </a:p>
          <a:p>
            <a:r>
              <a:rPr lang="en-US" sz="1400" dirty="0"/>
              <a:t>In real-word, complex combination of these types are common</a:t>
            </a:r>
          </a:p>
        </p:txBody>
      </p:sp>
    </p:spTree>
    <p:extLst>
      <p:ext uri="{BB962C8B-B14F-4D97-AF65-F5344CB8AC3E}">
        <p14:creationId xmlns:p14="http://schemas.microsoft.com/office/powerpoint/2010/main" val="1134658932"/>
      </p:ext>
    </p:extLst>
  </p:cSld>
  <p:clrMapOvr>
    <a:masterClrMapping/>
  </p:clrMapOvr>
  <p:transition spd="med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/>
              <a:t>Vision</a:t>
            </a:r>
          </a:p>
        </p:txBody>
      </p:sp>
      <p:sp>
        <p:nvSpPr>
          <p:cNvPr id="24580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r>
              <a:rPr lang="en-GB"/>
              <a:t>Two stages in vision</a:t>
            </a:r>
          </a:p>
          <a:p>
            <a:pPr lvl="4" eaLnBrk="1" hangingPunct="1"/>
            <a:endParaRPr lang="en-GB" sz="1800"/>
          </a:p>
          <a:p>
            <a:pPr eaLnBrk="1" hangingPunct="1">
              <a:buFontTx/>
              <a:buNone/>
            </a:pPr>
            <a:r>
              <a:rPr lang="en-GB"/>
              <a:t>• physical reception of stimulus</a:t>
            </a:r>
          </a:p>
          <a:p>
            <a:pPr lvl="4" eaLnBrk="1" hangingPunct="1">
              <a:buFontTx/>
              <a:buNone/>
            </a:pPr>
            <a:endParaRPr lang="en-GB" sz="1800"/>
          </a:p>
          <a:p>
            <a:pPr eaLnBrk="1" hangingPunct="1">
              <a:buFontTx/>
              <a:buNone/>
            </a:pPr>
            <a:r>
              <a:rPr lang="en-GB"/>
              <a:t>• processing and interpretation of stimulus</a:t>
            </a:r>
          </a:p>
        </p:txBody>
      </p:sp>
      <p:sp>
        <p:nvSpPr>
          <p:cNvPr id="24578" name="Slide Number Placeholder 5"/>
          <p:cNvSpPr>
            <a:spLocks noGrp="1"/>
          </p:cNvSpPr>
          <p:nvPr>
            <p:ph type="sldNum" sz="quarter" idx="1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9pPr>
          </a:lstStyle>
          <a:p>
            <a:fld id="{84559212-867C-4286-A7B5-CC28E18F7646}" type="slidenum">
              <a:rPr lang="en-GB" sz="1400" smtClean="0"/>
              <a:pPr/>
              <a:t>8</a:t>
            </a:fld>
            <a:endParaRPr lang="en-GB" sz="1400"/>
          </a:p>
        </p:txBody>
      </p:sp>
    </p:spTree>
  </p:cSld>
  <p:clrMapOvr>
    <a:masterClrMapping/>
  </p:clrMapOvr>
  <p:transition spd="slow">
    <p:pull/>
  </p:transition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164408F-5B56-4887-8F53-305CCC23B5C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sz="2000" u="sng" dirty="0"/>
          </a:p>
          <a:p>
            <a:pPr lvl="3"/>
            <a:endParaRPr lang="en-US" sz="1300" u="sng" dirty="0"/>
          </a:p>
          <a:p>
            <a:endParaRPr lang="en-US" sz="2000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F877EA3-2ABA-42CC-9604-D717725181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740AEA5-A348-2949-9B8B-EA763C54C64D}" type="slidenum">
              <a:rPr lang="en-US" smtClean="0"/>
              <a:t>80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9F16E3D-BFF7-4E48-8E9B-DE51396140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 types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AFD187-C25D-493E-A8C3-2D8C2FFAF7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3671" y="2424936"/>
            <a:ext cx="6454066" cy="2799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419750"/>
      </p:ext>
    </p:extLst>
  </p:cSld>
  <p:clrMapOvr>
    <a:masterClrMapping/>
  </p:clrMapOvr>
  <p:transition spd="med">
    <p:fade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164408F-5B56-4887-8F53-305CCC23B5C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55825" y="2424936"/>
            <a:ext cx="4941563" cy="3024314"/>
          </a:xfrm>
        </p:spPr>
        <p:txBody>
          <a:bodyPr/>
          <a:lstStyle/>
          <a:p>
            <a:r>
              <a:rPr lang="en-US" sz="2000" b="1" dirty="0"/>
              <a:t>Fields</a:t>
            </a:r>
          </a:p>
          <a:p>
            <a:pPr lvl="1"/>
            <a:r>
              <a:rPr lang="en-US" sz="1800" u="sng" dirty="0"/>
              <a:t>Grid</a:t>
            </a:r>
          </a:p>
          <a:p>
            <a:pPr lvl="2"/>
            <a:r>
              <a:rPr lang="en-US" sz="1600" dirty="0"/>
              <a:t>Positions</a:t>
            </a:r>
          </a:p>
          <a:p>
            <a:pPr lvl="1"/>
            <a:r>
              <a:rPr lang="en-US" sz="1800" u="sng" dirty="0"/>
              <a:t>Attributes</a:t>
            </a:r>
            <a:r>
              <a:rPr lang="en-US" sz="1800" dirty="0"/>
              <a:t>: values associated with cells</a:t>
            </a:r>
          </a:p>
          <a:p>
            <a:pPr lvl="1"/>
            <a:r>
              <a:rPr lang="en-US" sz="1800" u="sng" dirty="0"/>
              <a:t>Cells</a:t>
            </a:r>
            <a:r>
              <a:rPr lang="en-US" sz="1800" dirty="0"/>
              <a:t>: contains measurements or calculations from a continuous domain</a:t>
            </a:r>
            <a:endParaRPr lang="en-US" sz="1600" dirty="0"/>
          </a:p>
          <a:p>
            <a:endParaRPr lang="en-US" sz="2000" dirty="0"/>
          </a:p>
          <a:p>
            <a:pPr lvl="3"/>
            <a:endParaRPr lang="en-US" sz="1300" u="sng" dirty="0"/>
          </a:p>
          <a:p>
            <a:endParaRPr lang="en-US" sz="2000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F877EA3-2ABA-42CC-9604-D717725181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740AEA5-A348-2949-9B8B-EA763C54C64D}" type="slidenum">
              <a:rPr lang="en-US" smtClean="0"/>
              <a:t>81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9F16E3D-BFF7-4E48-8E9B-DE51396140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 types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4C365B-1554-464E-8DFA-8A21584C80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306" t="11249" r="24582" b="33995"/>
          <a:stretch/>
        </p:blipFill>
        <p:spPr>
          <a:xfrm>
            <a:off x="5997388" y="2424936"/>
            <a:ext cx="2097741" cy="2359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402510"/>
      </p:ext>
    </p:extLst>
  </p:cSld>
  <p:clrMapOvr>
    <a:masterClrMapping/>
  </p:clrMapOvr>
  <p:transition spd="med">
    <p:fade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FE9CFE7-C762-4217-ACFB-241CE8C3DC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740AEA5-A348-2949-9B8B-EA763C54C64D}" type="slidenum">
              <a:rPr lang="en-US" smtClean="0"/>
              <a:t>82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301E16-CC78-4EE9-AC53-F7583679849E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055824" y="2413978"/>
            <a:ext cx="7370724" cy="2972876"/>
          </a:xfrm>
        </p:spPr>
        <p:txBody>
          <a:bodyPr/>
          <a:lstStyle/>
          <a:p>
            <a:r>
              <a:rPr lang="en-US" sz="2000" dirty="0"/>
              <a:t>Medical scan of a human body containing measurements indicating the density of tissue at many sample points</a:t>
            </a:r>
          </a:p>
          <a:p>
            <a:r>
              <a:rPr lang="en-US" sz="2000" dirty="0"/>
              <a:t>Animals movements</a:t>
            </a:r>
          </a:p>
          <a:p>
            <a:r>
              <a:rPr lang="en-US" sz="2000" dirty="0"/>
              <a:t>Election results in counties</a:t>
            </a:r>
          </a:p>
          <a:p>
            <a:r>
              <a:rPr lang="en-US" sz="2000" dirty="0"/>
              <a:t>Simulation of air turbulence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9242E0A-0A97-4846-B4EA-27E7600516F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Fields (spatial)</a:t>
            </a:r>
          </a:p>
        </p:txBody>
      </p:sp>
    </p:spTree>
    <p:extLst>
      <p:ext uri="{BB962C8B-B14F-4D97-AF65-F5344CB8AC3E}">
        <p14:creationId xmlns:p14="http://schemas.microsoft.com/office/powerpoint/2010/main" val="663486"/>
      </p:ext>
    </p:extLst>
  </p:cSld>
  <p:clrMapOvr>
    <a:masterClrMapping/>
  </p:clrMapOvr>
  <p:transition spd="med">
    <p:fade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164408F-5B56-4887-8F53-305CCC23B5C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55825" y="2424936"/>
            <a:ext cx="4941563" cy="3024314"/>
          </a:xfrm>
        </p:spPr>
        <p:txBody>
          <a:bodyPr/>
          <a:lstStyle/>
          <a:p>
            <a:r>
              <a:rPr lang="en-US" sz="2000" b="1" dirty="0"/>
              <a:t>Geometry</a:t>
            </a:r>
          </a:p>
          <a:p>
            <a:pPr lvl="1"/>
            <a:r>
              <a:rPr lang="en-US" sz="1400" u="sng" dirty="0"/>
              <a:t>Items</a:t>
            </a:r>
          </a:p>
          <a:p>
            <a:pPr lvl="1"/>
            <a:r>
              <a:rPr lang="en-US" sz="1400" u="sng" dirty="0"/>
              <a:t>Positions</a:t>
            </a:r>
          </a:p>
          <a:p>
            <a:r>
              <a:rPr lang="en-US" dirty="0"/>
              <a:t>Specifies information about the shape of items with explicit spatial positions. The items could be points, or one-dimensional lines or curves, or 2D surfaces or regions, or 3D volumes.</a:t>
            </a:r>
            <a:endParaRPr lang="en-US" sz="2000" dirty="0"/>
          </a:p>
          <a:p>
            <a:pPr lvl="3"/>
            <a:endParaRPr lang="en-US" sz="1300" u="sng" dirty="0"/>
          </a:p>
          <a:p>
            <a:endParaRPr lang="en-US" sz="2000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F877EA3-2ABA-42CC-9604-D717725181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740AEA5-A348-2949-9B8B-EA763C54C64D}" type="slidenum">
              <a:rPr lang="en-US" smtClean="0"/>
              <a:t>83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9F16E3D-BFF7-4E48-8E9B-DE51396140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 types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4C365B-1554-464E-8DFA-8A21584C80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0781" t="6070" r="-1893" b="39174"/>
          <a:stretch/>
        </p:blipFill>
        <p:spPr>
          <a:xfrm>
            <a:off x="6201369" y="2424936"/>
            <a:ext cx="2288197" cy="2574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573225"/>
      </p:ext>
    </p:extLst>
  </p:cSld>
  <p:clrMapOvr>
    <a:masterClrMapping/>
  </p:clrMapOvr>
  <p:transition spd="med">
    <p:fade/>
  </p:transition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164408F-5B56-4887-8F53-305CCC23B5C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55825" y="2424936"/>
            <a:ext cx="4941563" cy="3024314"/>
          </a:xfrm>
        </p:spPr>
        <p:txBody>
          <a:bodyPr/>
          <a:lstStyle/>
          <a:p>
            <a:pPr marL="285750" indent="-285750"/>
            <a:r>
              <a:rPr lang="en-US" dirty="0"/>
              <a:t>Geometry datasets are intrinsically spatial</a:t>
            </a:r>
          </a:p>
          <a:p>
            <a:pPr marL="285750" indent="-285750"/>
            <a:r>
              <a:rPr lang="en-US" dirty="0"/>
              <a:t>They typically occur in the context of tasks that require shape understanding</a:t>
            </a:r>
          </a:p>
          <a:p>
            <a:pPr marL="285750" indent="-285750"/>
            <a:r>
              <a:rPr lang="en-US" dirty="0"/>
              <a:t>Geometry datasets do not necessarily have attributes, in contrast to the other three basic dataset types</a:t>
            </a:r>
            <a:endParaRPr lang="en-US" sz="2000" u="sng" dirty="0"/>
          </a:p>
          <a:p>
            <a:endParaRPr lang="en-US" sz="2000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F877EA3-2ABA-42CC-9604-D717725181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740AEA5-A348-2949-9B8B-EA763C54C64D}" type="slidenum">
              <a:rPr lang="en-US" smtClean="0"/>
              <a:t>84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9F16E3D-BFF7-4E48-8E9B-DE51396140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 types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4C365B-1554-464E-8DFA-8A21584C80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0781" t="6070" r="-1893" b="39174"/>
          <a:stretch/>
        </p:blipFill>
        <p:spPr>
          <a:xfrm>
            <a:off x="6201369" y="2424936"/>
            <a:ext cx="2288197" cy="2574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682922"/>
      </p:ext>
    </p:extLst>
  </p:cSld>
  <p:clrMapOvr>
    <a:masterClrMapping/>
  </p:clrMapOvr>
  <p:transition spd="med">
    <p:fade/>
  </p:transition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164408F-5B56-4887-8F53-305CCC23B5C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55824" y="2424936"/>
            <a:ext cx="7229760" cy="3024314"/>
          </a:xfrm>
        </p:spPr>
        <p:txBody>
          <a:bodyPr/>
          <a:lstStyle/>
          <a:p>
            <a:r>
              <a:rPr lang="en-US" sz="2000" dirty="0"/>
              <a:t>Effectiveness of data visualization is impacted by:</a:t>
            </a:r>
          </a:p>
          <a:p>
            <a:pPr lvl="1"/>
            <a:r>
              <a:rPr lang="en-US" sz="1400" dirty="0"/>
              <a:t>Visual encoding</a:t>
            </a:r>
          </a:p>
          <a:p>
            <a:pPr lvl="1"/>
            <a:r>
              <a:rPr lang="en-US" sz="1400" dirty="0"/>
              <a:t>Type of task</a:t>
            </a:r>
          </a:p>
          <a:p>
            <a:pPr lvl="1"/>
            <a:r>
              <a:rPr lang="en-US" sz="1400" dirty="0"/>
              <a:t>Distribution of data</a:t>
            </a:r>
          </a:p>
          <a:p>
            <a:pPr lvl="1"/>
            <a:endParaRPr lang="en-US" sz="1400" dirty="0"/>
          </a:p>
          <a:p>
            <a:r>
              <a:rPr lang="en-US" sz="2000" dirty="0"/>
              <a:t>Various measures describe data distribution</a:t>
            </a:r>
          </a:p>
          <a:p>
            <a:pPr lvl="1"/>
            <a:r>
              <a:rPr lang="en-US" sz="1400" u="sng" dirty="0"/>
              <a:t>Cardinality</a:t>
            </a:r>
            <a:r>
              <a:rPr lang="en-US" sz="1400" dirty="0"/>
              <a:t>: number of unique values for an attribute</a:t>
            </a:r>
          </a:p>
          <a:p>
            <a:pPr lvl="1"/>
            <a:r>
              <a:rPr lang="en-US" sz="1400" dirty="0"/>
              <a:t>Entropy</a:t>
            </a:r>
          </a:p>
          <a:p>
            <a:pPr lvl="1"/>
            <a:r>
              <a:rPr lang="en-US" sz="1400" dirty="0" err="1"/>
              <a:t>Clusterdness</a:t>
            </a:r>
            <a:endParaRPr lang="en-US" sz="1400" dirty="0"/>
          </a:p>
          <a:p>
            <a:pPr lvl="1"/>
            <a:r>
              <a:rPr lang="en-US" sz="1400" dirty="0"/>
              <a:t>…</a:t>
            </a:r>
          </a:p>
          <a:p>
            <a:pPr lvl="1"/>
            <a:endParaRPr lang="en-US" sz="1400" dirty="0"/>
          </a:p>
          <a:p>
            <a:endParaRPr lang="en-US" sz="2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F877EA3-2ABA-42CC-9604-D717725181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740AEA5-A348-2949-9B8B-EA763C54C64D}" type="slidenum">
              <a:rPr lang="en-US" smtClean="0"/>
              <a:t>85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9F16E3D-BFF7-4E48-8E9B-DE51396140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Cardinality</a:t>
            </a:r>
          </a:p>
        </p:txBody>
      </p:sp>
    </p:spTree>
    <p:extLst>
      <p:ext uri="{BB962C8B-B14F-4D97-AF65-F5344CB8AC3E}">
        <p14:creationId xmlns:p14="http://schemas.microsoft.com/office/powerpoint/2010/main" val="4263372203"/>
      </p:ext>
    </p:extLst>
  </p:cSld>
  <p:clrMapOvr>
    <a:masterClrMapping/>
  </p:clrMapOvr>
  <p:transition spd="med">
    <p:fade/>
  </p:transition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F877EA3-2ABA-42CC-9604-D717725181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740AEA5-A348-2949-9B8B-EA763C54C64D}" type="slidenum">
              <a:rPr lang="en-US" smtClean="0"/>
              <a:t>86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9F16E3D-BFF7-4E48-8E9B-DE51396140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Cardinality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EBF82A5-35A0-438F-9FEF-1FED3BC339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799" y="2250196"/>
            <a:ext cx="8452403" cy="3570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402359"/>
      </p:ext>
    </p:extLst>
  </p:cSld>
  <p:clrMapOvr>
    <a:masterClrMapping/>
  </p:clrMapOvr>
  <p:transition spd="med">
    <p:fade/>
  </p:transition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A82F03C-DCA0-4F93-9FFF-3F5EC00BA7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55824" y="2090248"/>
            <a:ext cx="3732200" cy="4032419"/>
          </a:xfrm>
        </p:spPr>
        <p:txBody>
          <a:bodyPr/>
          <a:lstStyle/>
          <a:p>
            <a:r>
              <a:rPr lang="en-US" dirty="0"/>
              <a:t>Data types &amp; datasets</a:t>
            </a:r>
            <a:r>
              <a:rPr lang="en-US" dirty="0">
                <a:sym typeface="Wingdings" panose="05000000000000000000" pitchFamily="2" charset="2"/>
              </a:rPr>
              <a:t> templates to help you understand &amp; describe your data</a:t>
            </a: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0ACB77-BF37-495C-92C6-29BD800306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740AEA5-A348-2949-9B8B-EA763C54C64D}" type="slidenum">
              <a:rPr lang="en-US" smtClean="0"/>
              <a:t>87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46C9260-2856-4CD4-B0F6-BE4BB9E70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abstraction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04D570B-5A13-4F61-B64E-A9ED6B934B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60"/>
          <a:stretch/>
        </p:blipFill>
        <p:spPr>
          <a:xfrm>
            <a:off x="5076056" y="332656"/>
            <a:ext cx="390894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262645"/>
      </p:ext>
    </p:extLst>
  </p:cSld>
  <p:clrMapOvr>
    <a:masterClrMapping/>
  </p:clrMapOvr>
  <p:transition spd="med">
    <p:fade/>
  </p:transition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C2B1448-3082-447F-8D27-1521F3FBB30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55824" y="2424936"/>
            <a:ext cx="4908878" cy="3024314"/>
          </a:xfrm>
        </p:spPr>
        <p:txBody>
          <a:bodyPr/>
          <a:lstStyle/>
          <a:p>
            <a:r>
              <a:rPr lang="en-US" sz="2400" b="1" dirty="0">
                <a:solidFill>
                  <a:srgbClr val="EB8F00"/>
                </a:solidFill>
              </a:rPr>
              <a:t>Why</a:t>
            </a:r>
            <a:r>
              <a:rPr lang="en-US" sz="2400" dirty="0"/>
              <a:t> is the user looking at it?</a:t>
            </a:r>
          </a:p>
          <a:p>
            <a:pPr lvl="1"/>
            <a:r>
              <a:rPr lang="en-US" sz="1600" dirty="0"/>
              <a:t>Task abstraction</a:t>
            </a:r>
          </a:p>
          <a:p>
            <a:r>
              <a:rPr lang="en-US" sz="2200" dirty="0"/>
              <a:t>Goal: transform user task from a </a:t>
            </a:r>
            <a:r>
              <a:rPr lang="en-US" sz="2200" u="sng" dirty="0"/>
              <a:t>domain specific</a:t>
            </a:r>
            <a:r>
              <a:rPr lang="en-US" sz="2200" dirty="0"/>
              <a:t> language into a high-level </a:t>
            </a:r>
            <a:r>
              <a:rPr lang="en-US" sz="2200" u="sng" dirty="0"/>
              <a:t>concise</a:t>
            </a:r>
            <a:r>
              <a:rPr lang="en-US" sz="2200" dirty="0"/>
              <a:t> representation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64AE353-BE70-486E-92B1-CB861C7A94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740AEA5-A348-2949-9B8B-EA763C54C64D}" type="slidenum">
              <a:rPr lang="en-US" smtClean="0"/>
              <a:t>88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FCCA731-D681-4D0A-B295-2825318FF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abstraction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677636A-EB01-4D77-BE87-5E43FAC83CB0}"/>
              </a:ext>
            </a:extLst>
          </p:cNvPr>
          <p:cNvGrpSpPr/>
          <p:nvPr/>
        </p:nvGrpSpPr>
        <p:grpSpPr>
          <a:xfrm>
            <a:off x="6035178" y="2377326"/>
            <a:ext cx="2514462" cy="2110585"/>
            <a:chOff x="3746155" y="1721540"/>
            <a:chExt cx="2799046" cy="2576140"/>
          </a:xfrm>
        </p:grpSpPr>
        <p:sp>
          <p:nvSpPr>
            <p:cNvPr id="6" name="Rectangle 5" descr="What?&#10;">
              <a:extLst>
                <a:ext uri="{FF2B5EF4-FFF2-40B4-BE49-F238E27FC236}">
                  <a16:creationId xmlns:a16="http://schemas.microsoft.com/office/drawing/2014/main" id="{71D4B734-F088-49BF-81E5-96A6FBD7ED5D}"/>
                </a:ext>
              </a:extLst>
            </p:cNvPr>
            <p:cNvSpPr/>
            <p:nvPr/>
          </p:nvSpPr>
          <p:spPr>
            <a:xfrm>
              <a:off x="4053385" y="1760561"/>
              <a:ext cx="2347415" cy="653151"/>
            </a:xfrm>
            <a:prstGeom prst="rect">
              <a:avLst/>
            </a:prstGeom>
            <a:solidFill>
              <a:schemeClr val="accent2">
                <a:lumMod val="75000"/>
                <a:lumOff val="25000"/>
              </a:schemeClr>
            </a:solidFill>
            <a:ln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  <a:softEdge rad="38100"/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What?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BF59A6A-1B99-4409-9835-16E73FA807D1}"/>
                </a:ext>
              </a:extLst>
            </p:cNvPr>
            <p:cNvSpPr/>
            <p:nvPr/>
          </p:nvSpPr>
          <p:spPr>
            <a:xfrm>
              <a:off x="4053384" y="2702544"/>
              <a:ext cx="2347415" cy="653151"/>
            </a:xfrm>
            <a:prstGeom prst="rect">
              <a:avLst/>
            </a:prstGeom>
            <a:solidFill>
              <a:schemeClr val="accent4"/>
            </a:solidFill>
            <a:ln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  <a:softEdge rad="38100"/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Why?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C0BE371-15EE-4949-BD1F-7556EF48E7ED}"/>
                </a:ext>
              </a:extLst>
            </p:cNvPr>
            <p:cNvSpPr/>
            <p:nvPr/>
          </p:nvSpPr>
          <p:spPr>
            <a:xfrm>
              <a:off x="4053385" y="3644529"/>
              <a:ext cx="2347415" cy="653151"/>
            </a:xfrm>
            <a:prstGeom prst="rect">
              <a:avLst/>
            </a:prstGeom>
            <a:solidFill>
              <a:srgbClr val="74B230"/>
            </a:solidFill>
            <a:ln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  <a:softEdge rad="38100"/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How?</a:t>
              </a:r>
            </a:p>
          </p:txBody>
        </p:sp>
        <p:sp>
          <p:nvSpPr>
            <p:cNvPr id="9" name="Arc 8">
              <a:extLst>
                <a:ext uri="{FF2B5EF4-FFF2-40B4-BE49-F238E27FC236}">
                  <a16:creationId xmlns:a16="http://schemas.microsoft.com/office/drawing/2014/main" id="{29403951-C041-4C4F-9433-6297F8DD6B94}"/>
                </a:ext>
              </a:extLst>
            </p:cNvPr>
            <p:cNvSpPr/>
            <p:nvPr/>
          </p:nvSpPr>
          <p:spPr>
            <a:xfrm rot="13415837">
              <a:off x="3746155" y="1721540"/>
              <a:ext cx="2385249" cy="2536817"/>
            </a:xfrm>
            <a:prstGeom prst="arc">
              <a:avLst>
                <a:gd name="adj1" fmla="val 16200000"/>
                <a:gd name="adj2" fmla="val 21581580"/>
              </a:avLst>
            </a:prstGeom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Arc 9">
              <a:extLst>
                <a:ext uri="{FF2B5EF4-FFF2-40B4-BE49-F238E27FC236}">
                  <a16:creationId xmlns:a16="http://schemas.microsoft.com/office/drawing/2014/main" id="{F23E5841-E34B-4752-9659-D92397328FA0}"/>
                </a:ext>
              </a:extLst>
            </p:cNvPr>
            <p:cNvSpPr/>
            <p:nvPr/>
          </p:nvSpPr>
          <p:spPr>
            <a:xfrm rot="2856253">
              <a:off x="5428478" y="2035454"/>
              <a:ext cx="1149889" cy="1083557"/>
            </a:xfrm>
            <a:prstGeom prst="arc">
              <a:avLst>
                <a:gd name="adj1" fmla="val 16200000"/>
                <a:gd name="adj2" fmla="val 21581580"/>
              </a:avLst>
            </a:prstGeom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Arc 10">
              <a:extLst>
                <a:ext uri="{FF2B5EF4-FFF2-40B4-BE49-F238E27FC236}">
                  <a16:creationId xmlns:a16="http://schemas.microsoft.com/office/drawing/2014/main" id="{292A26A9-D554-4678-AC54-91D773B301B3}"/>
                </a:ext>
              </a:extLst>
            </p:cNvPr>
            <p:cNvSpPr/>
            <p:nvPr/>
          </p:nvSpPr>
          <p:spPr>
            <a:xfrm rot="2856253">
              <a:off x="5428478" y="2929998"/>
              <a:ext cx="1149889" cy="1083557"/>
            </a:xfrm>
            <a:prstGeom prst="arc">
              <a:avLst>
                <a:gd name="adj1" fmla="val 16200000"/>
                <a:gd name="adj2" fmla="val 21581580"/>
              </a:avLst>
            </a:prstGeom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843150030"/>
      </p:ext>
    </p:extLst>
  </p:cSld>
  <p:clrMapOvr>
    <a:masterClrMapping/>
  </p:clrMapOvr>
  <p:transition spd="med">
    <p:fade/>
  </p:transition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C2B1448-3082-447F-8D27-1521F3FBB30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55824" y="2424936"/>
            <a:ext cx="7229760" cy="3024314"/>
          </a:xfrm>
        </p:spPr>
        <p:txBody>
          <a:bodyPr/>
          <a:lstStyle/>
          <a:p>
            <a:r>
              <a:rPr lang="en-US" dirty="0"/>
              <a:t>A biologist studying immune system response might describe her task as:</a:t>
            </a:r>
          </a:p>
          <a:p>
            <a:endParaRPr lang="en-US" sz="500" dirty="0"/>
          </a:p>
          <a:p>
            <a:pPr marL="287338" lvl="1" indent="0" algn="just">
              <a:buNone/>
            </a:pPr>
            <a:r>
              <a:rPr lang="en-US" sz="2400" dirty="0"/>
              <a:t>“I want to see if the results for the tissue samples treated with LL-37 match up with the ones without the peptide”</a:t>
            </a:r>
          </a:p>
          <a:p>
            <a:pPr marL="287338" lvl="1" indent="0" algn="ctr">
              <a:buNone/>
            </a:pPr>
            <a:endParaRPr lang="en-US" sz="2000" dirty="0"/>
          </a:p>
          <a:p>
            <a:pPr marL="1587" indent="0" algn="ctr">
              <a:buNone/>
            </a:pPr>
            <a:r>
              <a:rPr lang="en-US" b="1" u="sng" dirty="0">
                <a:solidFill>
                  <a:srgbClr val="00B0F0"/>
                </a:solidFill>
              </a:rPr>
              <a:t>Compare</a:t>
            </a:r>
            <a:r>
              <a:rPr lang="en-US" b="1" dirty="0">
                <a:solidFill>
                  <a:srgbClr val="00B0F0"/>
                </a:solidFill>
              </a:rPr>
              <a:t> values between </a:t>
            </a:r>
            <a:r>
              <a:rPr lang="en-US" b="1" u="sng" dirty="0">
                <a:solidFill>
                  <a:srgbClr val="00B0F0"/>
                </a:solidFill>
              </a:rPr>
              <a:t>two groups</a:t>
            </a:r>
            <a:endParaRPr lang="en-US" sz="2200" u="sng" dirty="0">
              <a:solidFill>
                <a:srgbClr val="00B0F0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64AE353-BE70-486E-92B1-CB861C7A94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740AEA5-A348-2949-9B8B-EA763C54C64D}" type="slidenum">
              <a:rPr lang="en-US" smtClean="0"/>
              <a:t>89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FCCA731-D681-4D0A-B295-2825318FF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abstraction</a:t>
            </a:r>
          </a:p>
        </p:txBody>
      </p:sp>
    </p:spTree>
    <p:extLst>
      <p:ext uri="{BB962C8B-B14F-4D97-AF65-F5344CB8AC3E}">
        <p14:creationId xmlns:p14="http://schemas.microsoft.com/office/powerpoint/2010/main" val="926139983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/>
              <a:t>The Eye - physical reception</a:t>
            </a:r>
          </a:p>
        </p:txBody>
      </p:sp>
      <p:sp>
        <p:nvSpPr>
          <p:cNvPr id="24582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GB" sz="2400" dirty="0"/>
              <a:t>mechanism for receiving light and transforming it into electrical energy</a:t>
            </a:r>
          </a:p>
          <a:p>
            <a:pPr eaLnBrk="1" hangingPunct="1">
              <a:defRPr/>
            </a:pPr>
            <a:r>
              <a:rPr lang="en-GB" sz="2400" dirty="0"/>
              <a:t>light </a:t>
            </a:r>
          </a:p>
          <a:p>
            <a:pPr lvl="1" eaLnBrk="1" hangingPunct="1">
              <a:defRPr/>
            </a:pPr>
            <a:r>
              <a:rPr lang="en-GB" sz="2000" dirty="0"/>
              <a:t>Reflects from objects (e.g. paper)</a:t>
            </a:r>
          </a:p>
          <a:p>
            <a:pPr lvl="1" eaLnBrk="1" hangingPunct="1">
              <a:defRPr/>
            </a:pPr>
            <a:r>
              <a:rPr lang="en-GB" sz="2000" dirty="0"/>
              <a:t>Or is produced from a light source (e.g. a display)</a:t>
            </a:r>
          </a:p>
          <a:p>
            <a:pPr eaLnBrk="1" hangingPunct="1">
              <a:defRPr/>
            </a:pPr>
            <a:r>
              <a:rPr lang="en-GB" sz="2400" dirty="0"/>
              <a:t>images are focused upside-down on retina</a:t>
            </a:r>
          </a:p>
          <a:p>
            <a:pPr eaLnBrk="1" hangingPunct="1">
              <a:defRPr/>
            </a:pPr>
            <a:r>
              <a:rPr lang="en-GB" sz="2400" dirty="0"/>
              <a:t>retina contains rods for low light vision and cones for colour vision</a:t>
            </a:r>
          </a:p>
          <a:p>
            <a:pPr eaLnBrk="1" hangingPunct="1">
              <a:defRPr/>
            </a:pPr>
            <a:r>
              <a:rPr lang="en-GB" sz="2400" dirty="0"/>
              <a:t>ganglion cells (brain!) detect pattern and movement</a:t>
            </a:r>
          </a:p>
          <a:p>
            <a:pPr eaLnBrk="1" hangingPunct="1">
              <a:defRPr/>
            </a:pPr>
            <a:r>
              <a:rPr lang="en-GB" sz="2400" dirty="0"/>
              <a:t>Interesting web site </a:t>
            </a:r>
            <a:br>
              <a:rPr lang="en-GB" sz="2400" dirty="0"/>
            </a:br>
            <a:r>
              <a:rPr lang="en-GB" sz="2400" dirty="0">
                <a:hlinkClick r:id="rId3"/>
              </a:rPr>
              <a:t>http://www.hhmi.org/senses</a:t>
            </a:r>
            <a:r>
              <a:rPr lang="en-GB" sz="2400" dirty="0"/>
              <a:t> </a:t>
            </a:r>
          </a:p>
        </p:txBody>
      </p:sp>
      <p:sp>
        <p:nvSpPr>
          <p:cNvPr id="25602" name="Slide Number Placeholder 5"/>
          <p:cNvSpPr>
            <a:spLocks noGrp="1"/>
          </p:cNvSpPr>
          <p:nvPr>
            <p:ph type="sldNum" sz="quarter" idx="1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9pPr>
          </a:lstStyle>
          <a:p>
            <a:fld id="{F34E9FF9-7A6F-42DF-8E56-F8526698B412}" type="slidenum">
              <a:rPr lang="en-GB" sz="1400" smtClean="0"/>
              <a:pPr/>
              <a:t>9</a:t>
            </a:fld>
            <a:endParaRPr lang="en-GB" sz="1400"/>
          </a:p>
        </p:txBody>
      </p:sp>
      <p:pic>
        <p:nvPicPr>
          <p:cNvPr id="25603" name="Picture 5" descr="normaleye1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2" y="4724400"/>
            <a:ext cx="2843212" cy="193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>
    <p:pull/>
  </p:transition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C2B1448-3082-447F-8D27-1521F3FBB30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55824" y="2424936"/>
            <a:ext cx="7229760" cy="3024314"/>
          </a:xfrm>
        </p:spPr>
        <p:txBody>
          <a:bodyPr/>
          <a:lstStyle/>
          <a:p>
            <a:r>
              <a:rPr lang="en-US" dirty="0"/>
              <a:t>Business manager:</a:t>
            </a:r>
          </a:p>
          <a:p>
            <a:endParaRPr lang="en-US" sz="500" dirty="0"/>
          </a:p>
          <a:p>
            <a:pPr marL="287338" lvl="1" indent="0" algn="just">
              <a:buNone/>
            </a:pPr>
            <a:r>
              <a:rPr lang="en-US" sz="2400" dirty="0"/>
              <a:t>“I want to see if new marketing strategy was successfully resulted in selling more products in the home appliances category”</a:t>
            </a:r>
          </a:p>
          <a:p>
            <a:pPr marL="287338" lvl="1" indent="0" algn="ctr">
              <a:buNone/>
            </a:pPr>
            <a:endParaRPr lang="en-US" sz="2000" dirty="0"/>
          </a:p>
          <a:p>
            <a:pPr marL="1587" indent="0" algn="ctr">
              <a:buNone/>
            </a:pPr>
            <a:r>
              <a:rPr lang="en-US" b="1" u="sng" dirty="0">
                <a:solidFill>
                  <a:srgbClr val="00B0F0"/>
                </a:solidFill>
              </a:rPr>
              <a:t>Trends</a:t>
            </a:r>
            <a:r>
              <a:rPr lang="en-US" b="1" dirty="0">
                <a:solidFill>
                  <a:srgbClr val="00B0F0"/>
                </a:solidFill>
              </a:rPr>
              <a:t> for </a:t>
            </a:r>
            <a:r>
              <a:rPr lang="en-US" b="1" u="sng" dirty="0">
                <a:solidFill>
                  <a:srgbClr val="00B0F0"/>
                </a:solidFill>
              </a:rPr>
              <a:t>a group </a:t>
            </a:r>
            <a:r>
              <a:rPr lang="en-US" b="1" dirty="0">
                <a:solidFill>
                  <a:srgbClr val="00B0F0"/>
                </a:solidFill>
              </a:rPr>
              <a:t>of products</a:t>
            </a:r>
            <a:endParaRPr lang="en-US" sz="2200" dirty="0">
              <a:solidFill>
                <a:srgbClr val="00B0F0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64AE353-BE70-486E-92B1-CB861C7A94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740AEA5-A348-2949-9B8B-EA763C54C64D}" type="slidenum">
              <a:rPr lang="en-US" smtClean="0"/>
              <a:t>90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FCCA731-D681-4D0A-B295-2825318FF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abstraction</a:t>
            </a:r>
          </a:p>
        </p:txBody>
      </p:sp>
    </p:spTree>
    <p:extLst>
      <p:ext uri="{BB962C8B-B14F-4D97-AF65-F5344CB8AC3E}">
        <p14:creationId xmlns:p14="http://schemas.microsoft.com/office/powerpoint/2010/main" val="1177870984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D8E869C-7557-41C7-A814-70353C7BCE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400" dirty="0"/>
              <a:t>You need to collect user’s tasks (questions) </a:t>
            </a:r>
            <a:r>
              <a:rPr lang="en-US" sz="2400" dirty="0" err="1"/>
              <a:t>frist</a:t>
            </a:r>
            <a:endParaRPr lang="en-US" sz="2400" dirty="0"/>
          </a:p>
          <a:p>
            <a:pPr lvl="1"/>
            <a:r>
              <a:rPr lang="en-US" sz="1600" dirty="0"/>
              <a:t>Interview</a:t>
            </a:r>
          </a:p>
          <a:p>
            <a:pPr lvl="1"/>
            <a:r>
              <a:rPr lang="en-US" sz="1600" dirty="0"/>
              <a:t>Brainstorming</a:t>
            </a:r>
          </a:p>
          <a:p>
            <a:pPr lvl="1"/>
            <a:r>
              <a:rPr lang="en-US" sz="1600" dirty="0"/>
              <a:t>Focus groups</a:t>
            </a:r>
          </a:p>
          <a:p>
            <a:pPr lvl="1"/>
            <a:r>
              <a:rPr lang="en-US" sz="1600" dirty="0"/>
              <a:t>Exploratory prototypes</a:t>
            </a:r>
          </a:p>
          <a:p>
            <a:pPr lvl="1"/>
            <a:r>
              <a:rPr lang="en-US" sz="1600" dirty="0"/>
              <a:t>Observation</a:t>
            </a:r>
          </a:p>
          <a:p>
            <a:pPr lvl="1"/>
            <a:r>
              <a:rPr lang="en-US" sz="1600" dirty="0"/>
              <a:t>Surveys</a:t>
            </a:r>
          </a:p>
          <a:p>
            <a:pPr lvl="1"/>
            <a:r>
              <a:rPr lang="en-US" sz="1600" dirty="0"/>
              <a:t>…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E9C72ED-F937-4F0B-B6C8-CBFABBD200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740AEA5-A348-2949-9B8B-EA763C54C64D}" type="slidenum">
              <a:rPr lang="en-US" smtClean="0"/>
              <a:t>91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3D6F12A-C8BB-4D32-8A2B-A4AA67F2E3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5824" y="1418065"/>
            <a:ext cx="7229760" cy="745281"/>
          </a:xfrm>
        </p:spPr>
        <p:txBody>
          <a:bodyPr/>
          <a:lstStyle/>
          <a:p>
            <a:r>
              <a:rPr lang="en-US" dirty="0"/>
              <a:t>Task abstraction</a:t>
            </a:r>
          </a:p>
        </p:txBody>
      </p:sp>
    </p:spTree>
    <p:extLst>
      <p:ext uri="{BB962C8B-B14F-4D97-AF65-F5344CB8AC3E}">
        <p14:creationId xmlns:p14="http://schemas.microsoft.com/office/powerpoint/2010/main" val="2537324948"/>
      </p:ext>
    </p:extLst>
  </p:cSld>
  <p:clrMapOvr>
    <a:masterClrMapping/>
  </p:clrMapOvr>
  <p:transition spd="med">
    <p:fade/>
  </p:transition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E9C72ED-F937-4F0B-B6C8-CBFABBD200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740AEA5-A348-2949-9B8B-EA763C54C64D}" type="slidenum">
              <a:rPr lang="en-US" smtClean="0"/>
              <a:t>92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3D6F12A-C8BB-4D32-8A2B-A4AA67F2E3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5824" y="1418065"/>
            <a:ext cx="7229760" cy="745281"/>
          </a:xfrm>
        </p:spPr>
        <p:txBody>
          <a:bodyPr/>
          <a:lstStyle/>
          <a:p>
            <a:r>
              <a:rPr lang="en-US" dirty="0"/>
              <a:t>Task abstraction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CA6E25-52E8-4BE0-AE51-4712E4CB1B36}"/>
              </a:ext>
            </a:extLst>
          </p:cNvPr>
          <p:cNvSpPr txBox="1"/>
          <p:nvPr/>
        </p:nvSpPr>
        <p:spPr>
          <a:xfrm>
            <a:off x="857252" y="3020786"/>
            <a:ext cx="243295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Domain questions</a:t>
            </a:r>
          </a:p>
          <a:p>
            <a:pPr algn="ctr"/>
            <a:r>
              <a:rPr lang="en-US" i="1" dirty="0"/>
              <a:t>“why are there so may failed requests today?”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126A86-0DEE-403D-B010-459F591A0F6D}"/>
              </a:ext>
            </a:extLst>
          </p:cNvPr>
          <p:cNvSpPr txBox="1"/>
          <p:nvPr/>
        </p:nvSpPr>
        <p:spPr>
          <a:xfrm>
            <a:off x="5304067" y="3020785"/>
            <a:ext cx="243295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Abstract tasks</a:t>
            </a:r>
          </a:p>
          <a:p>
            <a:pPr algn="ctr"/>
            <a:r>
              <a:rPr lang="en-US" i="1" dirty="0"/>
              <a:t>Identify</a:t>
            </a:r>
          </a:p>
          <a:p>
            <a:pPr algn="ctr"/>
            <a:r>
              <a:rPr lang="en-US" i="1" dirty="0"/>
              <a:t>Analyze</a:t>
            </a:r>
          </a:p>
          <a:p>
            <a:pPr algn="ctr"/>
            <a:r>
              <a:rPr lang="en-US" i="1" dirty="0"/>
              <a:t>…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37A0963-B55F-4524-A93A-70716DE732D4}"/>
              </a:ext>
            </a:extLst>
          </p:cNvPr>
          <p:cNvCxnSpPr>
            <a:cxnSpLocks/>
          </p:cNvCxnSpPr>
          <p:nvPr/>
        </p:nvCxnSpPr>
        <p:spPr>
          <a:xfrm>
            <a:off x="3469822" y="3465829"/>
            <a:ext cx="1915888" cy="1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1028" name="Picture 4" descr="Image result for figure with question mark">
            <a:extLst>
              <a:ext uri="{FF2B5EF4-FFF2-40B4-BE49-F238E27FC236}">
                <a16:creationId xmlns:a16="http://schemas.microsoft.com/office/drawing/2014/main" id="{B07C8C20-3D03-4DD9-BF63-C88D3C533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9821" y="3698431"/>
            <a:ext cx="762252" cy="1847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2129070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E9C72ED-F937-4F0B-B6C8-CBFABBD200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740AEA5-A348-2949-9B8B-EA763C54C64D}" type="slidenum">
              <a:rPr lang="en-US" smtClean="0"/>
              <a:t>93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3D6F12A-C8BB-4D32-8A2B-A4AA67F2E3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5824" y="1418065"/>
            <a:ext cx="7229760" cy="745281"/>
          </a:xfrm>
        </p:spPr>
        <p:txBody>
          <a:bodyPr/>
          <a:lstStyle/>
          <a:p>
            <a:r>
              <a:rPr lang="en-US" dirty="0"/>
              <a:t>Task abstraction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CA6E25-52E8-4BE0-AE51-4712E4CB1B36}"/>
              </a:ext>
            </a:extLst>
          </p:cNvPr>
          <p:cNvSpPr txBox="1"/>
          <p:nvPr/>
        </p:nvSpPr>
        <p:spPr>
          <a:xfrm>
            <a:off x="857252" y="3020786"/>
            <a:ext cx="243295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Domain questions</a:t>
            </a:r>
          </a:p>
          <a:p>
            <a:pPr algn="ctr"/>
            <a:r>
              <a:rPr lang="en-US" i="1" dirty="0"/>
              <a:t>“why are there so may failed requests today?”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126A86-0DEE-403D-B010-459F591A0F6D}"/>
              </a:ext>
            </a:extLst>
          </p:cNvPr>
          <p:cNvSpPr txBox="1"/>
          <p:nvPr/>
        </p:nvSpPr>
        <p:spPr>
          <a:xfrm>
            <a:off x="5304067" y="3020785"/>
            <a:ext cx="243295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Abstract tasks</a:t>
            </a:r>
          </a:p>
          <a:p>
            <a:pPr algn="ctr"/>
            <a:r>
              <a:rPr lang="en-US" i="1" dirty="0"/>
              <a:t>Identify extremums</a:t>
            </a:r>
          </a:p>
          <a:p>
            <a:pPr algn="ctr"/>
            <a:r>
              <a:rPr lang="en-US" i="1" dirty="0"/>
              <a:t>Analyze outliers</a:t>
            </a:r>
          </a:p>
          <a:p>
            <a:pPr algn="ctr"/>
            <a:r>
              <a:rPr lang="en-US" i="1" dirty="0"/>
              <a:t>…</a:t>
            </a:r>
          </a:p>
        </p:txBody>
      </p:sp>
      <p:pic>
        <p:nvPicPr>
          <p:cNvPr id="2050" name="Picture 2" descr="Image result for bridge">
            <a:extLst>
              <a:ext uri="{FF2B5EF4-FFF2-40B4-BE49-F238E27FC236}">
                <a16:creationId xmlns:a16="http://schemas.microsoft.com/office/drawing/2014/main" id="{27FD86A5-7108-4CD7-B251-075F3C3C3D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4509" y="2383972"/>
            <a:ext cx="1970138" cy="1970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28A5ED9-7A82-46D1-9935-58DBC2281D59}"/>
              </a:ext>
            </a:extLst>
          </p:cNvPr>
          <p:cNvSpPr txBox="1"/>
          <p:nvPr/>
        </p:nvSpPr>
        <p:spPr>
          <a:xfrm>
            <a:off x="3373883" y="2541141"/>
            <a:ext cx="2458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Task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4173239889"/>
      </p:ext>
    </p:extLst>
  </p:cSld>
  <p:clrMapOvr>
    <a:masterClrMapping/>
  </p:clrMapOvr>
  <p:transition spd="med">
    <p:fade/>
  </p:transition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84B2933-C9D9-49A6-981F-63B1206EDE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There are many classifications and taxonomies for visualization tasks</a:t>
            </a:r>
          </a:p>
          <a:p>
            <a:r>
              <a:rPr lang="en-US" dirty="0"/>
              <a:t>Low-level</a:t>
            </a:r>
          </a:p>
          <a:p>
            <a:pPr lvl="1"/>
            <a:r>
              <a:rPr lang="en-US" dirty="0"/>
              <a:t>Example: Retrieve value, Filter, Order, Find extremums,…</a:t>
            </a:r>
          </a:p>
          <a:p>
            <a:pPr lvl="1"/>
            <a:r>
              <a:rPr lang="en-US" dirty="0"/>
              <a:t>Further reading:</a:t>
            </a:r>
            <a:r>
              <a:rPr lang="en-US" dirty="0">
                <a:hlinkClick r:id="rId2"/>
              </a:rPr>
              <a:t> Low-Level Components of Analytic Activity in Information Visualization (Amar et al., 2005)</a:t>
            </a:r>
            <a:endParaRPr lang="en-US" dirty="0"/>
          </a:p>
          <a:p>
            <a:r>
              <a:rPr lang="en-US" dirty="0"/>
              <a:t>High-level </a:t>
            </a:r>
          </a:p>
          <a:p>
            <a:pPr lvl="1"/>
            <a:r>
              <a:rPr lang="en-US" dirty="0"/>
              <a:t>Example: Explore, Describe, Explain,…</a:t>
            </a:r>
          </a:p>
          <a:p>
            <a:pPr lvl="1"/>
            <a:r>
              <a:rPr lang="en-US" dirty="0"/>
              <a:t>Further reading: </a:t>
            </a:r>
            <a:r>
              <a:rPr lang="en-US" dirty="0">
                <a:hlinkClick r:id="rId3"/>
              </a:rPr>
              <a:t>Bridging From Goals to Tasks with Design Study Analysis Reports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DA2915-519D-41B7-A2AA-B56C5BDAAA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740AEA5-A348-2949-9B8B-EA763C54C64D}" type="slidenum">
              <a:rPr lang="en-US" smtClean="0"/>
              <a:t>94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9260398-2867-4DB9-9EE5-55FC73B23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abstraction</a:t>
            </a:r>
          </a:p>
        </p:txBody>
      </p:sp>
    </p:spTree>
    <p:extLst>
      <p:ext uri="{BB962C8B-B14F-4D97-AF65-F5344CB8AC3E}">
        <p14:creationId xmlns:p14="http://schemas.microsoft.com/office/powerpoint/2010/main" val="3529304262"/>
      </p:ext>
    </p:extLst>
  </p:cSld>
  <p:clrMapOvr>
    <a:masterClrMapping/>
  </p:clrMapOvr>
  <p:transition spd="med">
    <p:fade/>
  </p:transition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84B2933-C9D9-49A6-981F-63B1206EDE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49587" y="5120140"/>
            <a:ext cx="7316928" cy="274638"/>
          </a:xfrm>
        </p:spPr>
        <p:txBody>
          <a:bodyPr>
            <a:normAutofit fontScale="92500" lnSpcReduction="20000"/>
          </a:bodyPr>
          <a:lstStyle/>
          <a:p>
            <a:pPr marL="1587" indent="0">
              <a:buNone/>
            </a:pPr>
            <a:r>
              <a:rPr lang="en-US" sz="1600" dirty="0"/>
              <a:t>We will follow task classification by LAM, Tory &amp; </a:t>
            </a:r>
            <a:r>
              <a:rPr lang="en-US" sz="1600" dirty="0" err="1"/>
              <a:t>Munzner</a:t>
            </a:r>
            <a:r>
              <a:rPr lang="en-US" sz="1600" dirty="0"/>
              <a:t>, 2017</a:t>
            </a:r>
            <a:endParaRPr lang="en-US" sz="2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DA2915-519D-41B7-A2AA-B56C5BDAAA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740AEA5-A348-2949-9B8B-EA763C54C64D}" type="slidenum">
              <a:rPr lang="en-US" smtClean="0"/>
              <a:t>95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9260398-2867-4DB9-9EE5-55FC73B23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abstraction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1C16A2-836F-4AE9-B2B5-47B1F08E88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27" y="2569510"/>
            <a:ext cx="8998946" cy="2125147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B4A748C-D143-4F00-A9C5-712565BB3807}"/>
              </a:ext>
            </a:extLst>
          </p:cNvPr>
          <p:cNvCxnSpPr/>
          <p:nvPr/>
        </p:nvCxnSpPr>
        <p:spPr>
          <a:xfrm>
            <a:off x="1055825" y="2432957"/>
            <a:ext cx="7704455" cy="0"/>
          </a:xfrm>
          <a:prstGeom prst="straightConnector1">
            <a:avLst/>
          </a:prstGeom>
          <a:ln w="38100">
            <a:solidFill>
              <a:srgbClr val="EB8F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E7B1F6E-36E0-4B36-8AB2-8920D915B24F}"/>
              </a:ext>
            </a:extLst>
          </p:cNvPr>
          <p:cNvSpPr txBox="1"/>
          <p:nvPr/>
        </p:nvSpPr>
        <p:spPr>
          <a:xfrm>
            <a:off x="3960294" y="2063626"/>
            <a:ext cx="1515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EB8F00"/>
                </a:solidFill>
              </a:rPr>
              <a:t>Specificity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742E2A6-4FB5-45FD-9737-F1AF675CDEC7}"/>
              </a:ext>
            </a:extLst>
          </p:cNvPr>
          <p:cNvCxnSpPr/>
          <p:nvPr/>
        </p:nvCxnSpPr>
        <p:spPr>
          <a:xfrm>
            <a:off x="791936" y="2955472"/>
            <a:ext cx="0" cy="1681843"/>
          </a:xfrm>
          <a:prstGeom prst="straightConnector1">
            <a:avLst/>
          </a:prstGeom>
          <a:ln w="38100">
            <a:solidFill>
              <a:srgbClr val="EB8F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2091962-33B2-4924-8949-4DA8F175C649}"/>
              </a:ext>
            </a:extLst>
          </p:cNvPr>
          <p:cNvSpPr txBox="1"/>
          <p:nvPr/>
        </p:nvSpPr>
        <p:spPr>
          <a:xfrm>
            <a:off x="237419" y="4637315"/>
            <a:ext cx="16706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EB8F00"/>
                </a:solidFill>
              </a:rPr>
              <a:t>#Population</a:t>
            </a:r>
          </a:p>
        </p:txBody>
      </p:sp>
    </p:spTree>
    <p:extLst>
      <p:ext uri="{BB962C8B-B14F-4D97-AF65-F5344CB8AC3E}">
        <p14:creationId xmlns:p14="http://schemas.microsoft.com/office/powerpoint/2010/main" val="1595309660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84B2933-C9D9-49A6-981F-63B1206EDE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3139" y="4826182"/>
            <a:ext cx="8735131" cy="274638"/>
          </a:xfrm>
        </p:spPr>
        <p:txBody>
          <a:bodyPr>
            <a:normAutofit fontScale="32500" lnSpcReduction="20000"/>
          </a:bodyPr>
          <a:lstStyle/>
          <a:p>
            <a:pPr marL="0" indent="0">
              <a:spcBef>
                <a:spcPts val="0"/>
              </a:spcBef>
              <a:buClrTx/>
              <a:buNone/>
              <a:defRPr/>
            </a:pPr>
            <a:r>
              <a:rPr lang="en-US" sz="1400" b="1" u="sng" dirty="0"/>
              <a:t>Specificity</a:t>
            </a:r>
            <a:r>
              <a:rPr lang="en-US" sz="1400" b="1" dirty="0">
                <a:solidFill>
                  <a:srgbClr val="EB8F00"/>
                </a:solidFill>
              </a:rPr>
              <a:t> </a:t>
            </a:r>
            <a:r>
              <a:rPr lang="en-US" sz="1400" dirty="0"/>
              <a:t>is about scope of analysis, breadth VS depth</a:t>
            </a:r>
          </a:p>
          <a:p>
            <a:pPr marL="0" indent="0">
              <a:spcBef>
                <a:spcPts val="0"/>
              </a:spcBef>
              <a:buClrTx/>
              <a:buNone/>
              <a:defRPr/>
            </a:pPr>
            <a:endParaRPr lang="en-US" sz="1400" dirty="0"/>
          </a:p>
          <a:p>
            <a:pPr marL="0" indent="0">
              <a:spcBef>
                <a:spcPts val="0"/>
              </a:spcBef>
              <a:buClrTx/>
              <a:buNone/>
              <a:defRPr/>
            </a:pPr>
            <a:r>
              <a:rPr lang="en-US" sz="1400" b="1" u="sng" dirty="0"/>
              <a:t># population </a:t>
            </a:r>
            <a:r>
              <a:rPr lang="en-US" sz="1400" dirty="0"/>
              <a:t>is about the scope of data selection,  single (all data, a single subset), Multiple (two or more subsets of data)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DA2915-519D-41B7-A2AA-B56C5BDAAA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740AEA5-A348-2949-9B8B-EA763C54C64D}" type="slidenum">
              <a:rPr lang="en-US" smtClean="0"/>
              <a:t>96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9260398-2867-4DB9-9EE5-55FC73B23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abstraction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1C16A2-836F-4AE9-B2B5-47B1F08E88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27" y="2569510"/>
            <a:ext cx="8998946" cy="2125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236910"/>
      </p:ext>
    </p:extLst>
  </p:cSld>
  <p:clrMapOvr>
    <a:masterClrMapping/>
  </p:clrMapOvr>
  <p:transition spd="med">
    <p:fade/>
  </p:transition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DA2915-519D-41B7-A2AA-B56C5BDAAA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740AEA5-A348-2949-9B8B-EA763C54C64D}" type="slidenum">
              <a:rPr lang="en-US" smtClean="0"/>
              <a:t>97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9260398-2867-4DB9-9EE5-55FC73B23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abstraction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1C16A2-836F-4AE9-B2B5-47B1F08E88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27" y="2569510"/>
            <a:ext cx="8998946" cy="212514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6F4C1E0-7BA9-4153-A78B-DF5C55345185}"/>
              </a:ext>
            </a:extLst>
          </p:cNvPr>
          <p:cNvSpPr/>
          <p:nvPr/>
        </p:nvSpPr>
        <p:spPr>
          <a:xfrm>
            <a:off x="1055824" y="2898322"/>
            <a:ext cx="1401626" cy="1110343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961450E-D0AB-4BD0-B834-D8A717EB70D4}"/>
              </a:ext>
            </a:extLst>
          </p:cNvPr>
          <p:cNvSpPr/>
          <p:nvPr/>
        </p:nvSpPr>
        <p:spPr>
          <a:xfrm>
            <a:off x="2609849" y="2898322"/>
            <a:ext cx="2615294" cy="1738993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44F041D-2C80-40B7-A420-7E031C876912}"/>
              </a:ext>
            </a:extLst>
          </p:cNvPr>
          <p:cNvSpPr/>
          <p:nvPr/>
        </p:nvSpPr>
        <p:spPr>
          <a:xfrm>
            <a:off x="5372435" y="2898322"/>
            <a:ext cx="2008079" cy="1738993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6E7ED79-DB4D-464E-A9D4-4A4307030EE4}"/>
              </a:ext>
            </a:extLst>
          </p:cNvPr>
          <p:cNvSpPr/>
          <p:nvPr/>
        </p:nvSpPr>
        <p:spPr>
          <a:xfrm>
            <a:off x="7506035" y="2898322"/>
            <a:ext cx="1482844" cy="1738993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FA9FFB36-4DE6-4E9B-8534-BA0018623A9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3749" y="4991900"/>
            <a:ext cx="8735131" cy="274638"/>
          </a:xfrm>
        </p:spPr>
        <p:txBody>
          <a:bodyPr>
            <a:normAutofit fontScale="92500" lnSpcReduction="20000"/>
          </a:bodyPr>
          <a:lstStyle/>
          <a:p>
            <a:pPr marL="0" indent="0">
              <a:spcBef>
                <a:spcPts val="0"/>
              </a:spcBef>
              <a:buClrTx/>
              <a:buNone/>
              <a:defRPr/>
            </a:pPr>
            <a:r>
              <a:rPr lang="en-US" sz="1600" dirty="0"/>
              <a:t>Population Definition (Pop </a:t>
            </a:r>
            <a:r>
              <a:rPr lang="en-US" sz="1600" dirty="0" err="1"/>
              <a:t>Defn</a:t>
            </a:r>
            <a:r>
              <a:rPr lang="en-US" sz="1600" dirty="0"/>
              <a:t>) describes how to select (filter) data to get the desired subset</a:t>
            </a:r>
          </a:p>
        </p:txBody>
      </p:sp>
    </p:spTree>
    <p:extLst>
      <p:ext uri="{BB962C8B-B14F-4D97-AF65-F5344CB8AC3E}">
        <p14:creationId xmlns:p14="http://schemas.microsoft.com/office/powerpoint/2010/main" val="911426967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8" grpId="0" animBg="1"/>
      <p:bldP spid="8" grpId="1" animBg="1"/>
      <p:bldP spid="9" grpId="0" animBg="1"/>
      <p:bldP spid="9" grpId="1" animBg="1"/>
      <p:bldP spid="10" grpId="0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DA2915-519D-41B7-A2AA-B56C5BDAAA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740AEA5-A348-2949-9B8B-EA763C54C64D}" type="slidenum">
              <a:rPr lang="en-US" smtClean="0"/>
              <a:t>98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9260398-2867-4DB9-9EE5-55FC73B23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abstraction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95639BA-7FB0-47FC-935C-D9EFBD78429A}"/>
              </a:ext>
            </a:extLst>
          </p:cNvPr>
          <p:cNvGrpSpPr/>
          <p:nvPr/>
        </p:nvGrpSpPr>
        <p:grpSpPr>
          <a:xfrm>
            <a:off x="635792" y="2189535"/>
            <a:ext cx="8205790" cy="1215085"/>
            <a:chOff x="635792" y="1332284"/>
            <a:chExt cx="8205790" cy="1215085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53C41E4-2172-4B00-872D-D836055AEE48}"/>
                </a:ext>
              </a:extLst>
            </p:cNvPr>
            <p:cNvSpPr txBox="1"/>
            <p:nvPr/>
          </p:nvSpPr>
          <p:spPr>
            <a:xfrm>
              <a:off x="635792" y="1624671"/>
              <a:ext cx="341471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i="1" dirty="0"/>
                <a:t>“I want to know more about how we handled booking requests today”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26B4521-1031-4AAE-BD84-37E872A50C58}"/>
                </a:ext>
              </a:extLst>
            </p:cNvPr>
            <p:cNvCxnSpPr>
              <a:cxnSpLocks/>
            </p:cNvCxnSpPr>
            <p:nvPr/>
          </p:nvCxnSpPr>
          <p:spPr>
            <a:xfrm>
              <a:off x="4179091" y="1926732"/>
              <a:ext cx="1638299" cy="5120"/>
            </a:xfrm>
            <a:prstGeom prst="straightConnector1">
              <a:avLst/>
            </a:prstGeom>
            <a:ln w="38100">
              <a:solidFill>
                <a:srgbClr val="EB8F00"/>
              </a:solidFill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4DA63B7-639A-4471-BB60-24701D6334FB}"/>
                </a:ext>
              </a:extLst>
            </p:cNvPr>
            <p:cNvSpPr txBox="1"/>
            <p:nvPr/>
          </p:nvSpPr>
          <p:spPr>
            <a:xfrm>
              <a:off x="4244575" y="1332284"/>
              <a:ext cx="1507330" cy="5944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EB8F00"/>
                  </a:solidFill>
                </a:rPr>
                <a:t>Discover observation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B5CC2CA-2ECE-402F-AAF5-F9325871EB86}"/>
                </a:ext>
              </a:extLst>
            </p:cNvPr>
            <p:cNvSpPr txBox="1"/>
            <p:nvPr/>
          </p:nvSpPr>
          <p:spPr>
            <a:xfrm>
              <a:off x="4113606" y="2024149"/>
              <a:ext cx="190023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EB8F00"/>
                  </a:solidFill>
                </a:rPr>
                <a:t>A subset of data for today’s requests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E48E5D8-BD0E-4AE6-98B0-D0D4C66016E2}"/>
                </a:ext>
              </a:extLst>
            </p:cNvPr>
            <p:cNvSpPr txBox="1"/>
            <p:nvPr/>
          </p:nvSpPr>
          <p:spPr>
            <a:xfrm>
              <a:off x="6076947" y="1711293"/>
              <a:ext cx="276463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i="1" dirty="0">
                  <a:solidFill>
                    <a:srgbClr val="00B0F0"/>
                  </a:solidFill>
                </a:rPr>
                <a:t>“Many failed request today!”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482712D-A426-42BD-A69C-3034D221B293}"/>
              </a:ext>
            </a:extLst>
          </p:cNvPr>
          <p:cNvGrpSpPr/>
          <p:nvPr/>
        </p:nvGrpSpPr>
        <p:grpSpPr>
          <a:xfrm>
            <a:off x="635792" y="3775479"/>
            <a:ext cx="8205790" cy="1215085"/>
            <a:chOff x="635792" y="2918228"/>
            <a:chExt cx="8205790" cy="1215085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CC75A8F-B09E-49B8-A432-86EE17A1E74A}"/>
                </a:ext>
              </a:extLst>
            </p:cNvPr>
            <p:cNvSpPr txBox="1"/>
            <p:nvPr/>
          </p:nvSpPr>
          <p:spPr>
            <a:xfrm>
              <a:off x="635792" y="3210615"/>
              <a:ext cx="341471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i="1" dirty="0"/>
                <a:t>“what type of requests were failed the most?”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5011F83-6A6A-488F-BBC2-41A07F8655AC}"/>
                </a:ext>
              </a:extLst>
            </p:cNvPr>
            <p:cNvSpPr txBox="1"/>
            <p:nvPr/>
          </p:nvSpPr>
          <p:spPr>
            <a:xfrm>
              <a:off x="4244575" y="2918228"/>
              <a:ext cx="150733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EB8F00"/>
                  </a:solidFill>
                </a:rPr>
                <a:t>Describe observation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506AD51-3C9D-438F-B579-6948824A67AC}"/>
                </a:ext>
              </a:extLst>
            </p:cNvPr>
            <p:cNvSpPr txBox="1"/>
            <p:nvPr/>
          </p:nvSpPr>
          <p:spPr>
            <a:xfrm>
              <a:off x="4113606" y="3610093"/>
              <a:ext cx="190023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EB8F00"/>
                  </a:solidFill>
                </a:rPr>
                <a:t>A subset of data for today’s failed requests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CD1BA85-EDD1-47FE-B65A-329F3E9EA904}"/>
                </a:ext>
              </a:extLst>
            </p:cNvPr>
            <p:cNvSpPr txBox="1"/>
            <p:nvPr/>
          </p:nvSpPr>
          <p:spPr>
            <a:xfrm>
              <a:off x="6076947" y="3297237"/>
              <a:ext cx="276463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i="1" dirty="0">
                  <a:solidFill>
                    <a:srgbClr val="00B0F0"/>
                  </a:solidFill>
                </a:rPr>
                <a:t>“Class Z and R failed the most! and error code is 100 that means…”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DF6ECA0-0701-4DA7-8102-3625ED02CAEA}"/>
                </a:ext>
              </a:extLst>
            </p:cNvPr>
            <p:cNvCxnSpPr>
              <a:cxnSpLocks/>
            </p:cNvCxnSpPr>
            <p:nvPr/>
          </p:nvCxnSpPr>
          <p:spPr>
            <a:xfrm>
              <a:off x="4244574" y="3512676"/>
              <a:ext cx="1638299" cy="5120"/>
            </a:xfrm>
            <a:prstGeom prst="straightConnector1">
              <a:avLst/>
            </a:prstGeom>
            <a:ln w="38100">
              <a:solidFill>
                <a:srgbClr val="EB8F00"/>
              </a:solidFill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31830386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DA2915-519D-41B7-A2AA-B56C5BDAAA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740AEA5-A348-2949-9B8B-EA763C54C64D}" type="slidenum">
              <a:rPr lang="en-US" smtClean="0"/>
              <a:t>99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9260398-2867-4DB9-9EE5-55FC73B23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abstraction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95639BA-7FB0-47FC-935C-D9EFBD78429A}"/>
              </a:ext>
            </a:extLst>
          </p:cNvPr>
          <p:cNvGrpSpPr/>
          <p:nvPr/>
        </p:nvGrpSpPr>
        <p:grpSpPr>
          <a:xfrm>
            <a:off x="635792" y="2189535"/>
            <a:ext cx="8205790" cy="1430529"/>
            <a:chOff x="635792" y="1332284"/>
            <a:chExt cx="8205790" cy="1430529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53C41E4-2172-4B00-872D-D836055AEE48}"/>
                </a:ext>
              </a:extLst>
            </p:cNvPr>
            <p:cNvSpPr txBox="1"/>
            <p:nvPr/>
          </p:nvSpPr>
          <p:spPr>
            <a:xfrm>
              <a:off x="635792" y="1624671"/>
              <a:ext cx="341471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i="1" dirty="0"/>
                <a:t>“Why class Z &amp; R requests failed today?”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26B4521-1031-4AAE-BD84-37E872A50C58}"/>
                </a:ext>
              </a:extLst>
            </p:cNvPr>
            <p:cNvCxnSpPr>
              <a:cxnSpLocks/>
            </p:cNvCxnSpPr>
            <p:nvPr/>
          </p:nvCxnSpPr>
          <p:spPr>
            <a:xfrm>
              <a:off x="4179091" y="1926732"/>
              <a:ext cx="1638299" cy="5120"/>
            </a:xfrm>
            <a:prstGeom prst="straightConnector1">
              <a:avLst/>
            </a:prstGeom>
            <a:ln w="38100">
              <a:solidFill>
                <a:srgbClr val="EB8F00"/>
              </a:solidFill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4DA63B7-639A-4471-BB60-24701D6334FB}"/>
                </a:ext>
              </a:extLst>
            </p:cNvPr>
            <p:cNvSpPr txBox="1"/>
            <p:nvPr/>
          </p:nvSpPr>
          <p:spPr>
            <a:xfrm>
              <a:off x="4244575" y="1332284"/>
              <a:ext cx="150733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EB8F00"/>
                  </a:solidFill>
                </a:rPr>
                <a:t>Identify main cause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B5CC2CA-2ECE-402F-AAF5-F9325871EB86}"/>
                </a:ext>
              </a:extLst>
            </p:cNvPr>
            <p:cNvSpPr txBox="1"/>
            <p:nvPr/>
          </p:nvSpPr>
          <p:spPr>
            <a:xfrm>
              <a:off x="4050503" y="2024149"/>
              <a:ext cx="1963341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EB8F00"/>
                  </a:solidFill>
                </a:rPr>
                <a:t>A subset of data for today’s failed requests of type Z &amp; R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E48E5D8-BD0E-4AE6-98B0-D0D4C66016E2}"/>
                </a:ext>
              </a:extLst>
            </p:cNvPr>
            <p:cNvSpPr txBox="1"/>
            <p:nvPr/>
          </p:nvSpPr>
          <p:spPr>
            <a:xfrm>
              <a:off x="6076947" y="1711293"/>
              <a:ext cx="276463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i="1" dirty="0">
                  <a:solidFill>
                    <a:srgbClr val="00B0F0"/>
                  </a:solidFill>
                </a:rPr>
                <a:t>“100% of failed requests are associated with delayed flight number 4360 in location A”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482712D-A426-42BD-A69C-3034D221B293}"/>
              </a:ext>
            </a:extLst>
          </p:cNvPr>
          <p:cNvGrpSpPr/>
          <p:nvPr/>
        </p:nvGrpSpPr>
        <p:grpSpPr>
          <a:xfrm>
            <a:off x="635792" y="3944756"/>
            <a:ext cx="8205790" cy="1476695"/>
            <a:chOff x="635792" y="3087505"/>
            <a:chExt cx="8205790" cy="1476695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CC75A8F-B09E-49B8-A432-86EE17A1E74A}"/>
                </a:ext>
              </a:extLst>
            </p:cNvPr>
            <p:cNvSpPr txBox="1"/>
            <p:nvPr/>
          </p:nvSpPr>
          <p:spPr>
            <a:xfrm>
              <a:off x="635792" y="3210615"/>
              <a:ext cx="341471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i="1" dirty="0"/>
                <a:t>“We have a  problem with maintenance time that causes delays in many flights from location A”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5011F83-6A6A-488F-BBC2-41A07F8655AC}"/>
                </a:ext>
              </a:extLst>
            </p:cNvPr>
            <p:cNvSpPr txBox="1"/>
            <p:nvPr/>
          </p:nvSpPr>
          <p:spPr>
            <a:xfrm>
              <a:off x="4244574" y="3087505"/>
              <a:ext cx="150733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EB8F00"/>
                  </a:solidFill>
                </a:rPr>
                <a:t>Confirm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506AD51-3C9D-438F-B579-6948824A67AC}"/>
                </a:ext>
              </a:extLst>
            </p:cNvPr>
            <p:cNvSpPr txBox="1"/>
            <p:nvPr/>
          </p:nvSpPr>
          <p:spPr>
            <a:xfrm>
              <a:off x="4113606" y="3610093"/>
              <a:ext cx="1900238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EB8F00"/>
                  </a:solidFill>
                </a:rPr>
                <a:t>A subset of data for today’s failed requests, locations, maintenance times …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CD1BA85-EDD1-47FE-B65A-329F3E9EA904}"/>
                </a:ext>
              </a:extLst>
            </p:cNvPr>
            <p:cNvSpPr txBox="1"/>
            <p:nvPr/>
          </p:nvSpPr>
          <p:spPr>
            <a:xfrm>
              <a:off x="6076947" y="3297237"/>
              <a:ext cx="276463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i="1" dirty="0">
                  <a:solidFill>
                    <a:srgbClr val="00B0F0"/>
                  </a:solidFill>
                </a:rPr>
                <a:t>“Reject”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DF6ECA0-0701-4DA7-8102-3625ED02CAEA}"/>
                </a:ext>
              </a:extLst>
            </p:cNvPr>
            <p:cNvCxnSpPr>
              <a:cxnSpLocks/>
            </p:cNvCxnSpPr>
            <p:nvPr/>
          </p:nvCxnSpPr>
          <p:spPr>
            <a:xfrm>
              <a:off x="4244574" y="3512676"/>
              <a:ext cx="1638299" cy="5120"/>
            </a:xfrm>
            <a:prstGeom prst="straightConnector1">
              <a:avLst/>
            </a:prstGeom>
            <a:ln w="38100">
              <a:solidFill>
                <a:srgbClr val="EB8F00"/>
              </a:solidFill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85265411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el">
  <a:themeElements>
    <a:clrScheme name="Oriel">
      <a:dk1>
        <a:sysClr val="windowText" lastClr="000000"/>
      </a:dk1>
      <a:lt1>
        <a:sysClr val="window" lastClr="FFFFFF"/>
      </a:lt1>
      <a:dk2>
        <a:srgbClr val="575F6D"/>
      </a:dk2>
      <a:lt2>
        <a:srgbClr val="FFF39D"/>
      </a:lt2>
      <a:accent1>
        <a:srgbClr val="FE8637"/>
      </a:accent1>
      <a:accent2>
        <a:srgbClr val="7598D9"/>
      </a:accent2>
      <a:accent3>
        <a:srgbClr val="B32C16"/>
      </a:accent3>
      <a:accent4>
        <a:srgbClr val="F5CD2D"/>
      </a:accent4>
      <a:accent5>
        <a:srgbClr val="AEBAD5"/>
      </a:accent5>
      <a:accent6>
        <a:srgbClr val="777C84"/>
      </a:accent6>
      <a:hlink>
        <a:srgbClr val="D2611C"/>
      </a:hlink>
      <a:folHlink>
        <a:srgbClr val="3B435B"/>
      </a:folHlink>
    </a:clrScheme>
    <a:fontScheme name="Oriel">
      <a:majorFont>
        <a:latin typeface="Century Schoolbook"/>
        <a:ea typeface=""/>
        <a:cs typeface=""/>
        <a:font script="Jpan" typeface="ＭＳ Ｐ明朝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Schoolbook"/>
        <a:ea typeface=""/>
        <a:cs typeface=""/>
        <a:font script="Jpan" typeface="ＭＳ Ｐ明朝"/>
        <a:font script="Hang" typeface="휴먼매직체"/>
        <a:font script="Hans" typeface="宋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iel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60000"/>
              </a:schemeClr>
            </a:gs>
            <a:gs pos="30000">
              <a:schemeClr val="phClr">
                <a:tint val="38000"/>
                <a:satMod val="260000"/>
              </a:schemeClr>
            </a:gs>
            <a:gs pos="75000">
              <a:schemeClr val="phClr">
                <a:tint val="55000"/>
                <a:satMod val="255000"/>
              </a:schemeClr>
            </a:gs>
            <a:gs pos="100000">
              <a:schemeClr val="phClr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gradFill rotWithShape="1">
          <a:gsLst>
            <a:gs pos="0">
              <a:schemeClr val="phClr">
                <a:shade val="63000"/>
                <a:satMod val="165000"/>
              </a:schemeClr>
            </a:gs>
            <a:gs pos="30000">
              <a:schemeClr val="phClr">
                <a:shade val="58000"/>
                <a:satMod val="165000"/>
              </a:schemeClr>
            </a:gs>
            <a:gs pos="75000">
              <a:schemeClr val="phClr">
                <a:shade val="30000"/>
                <a:satMod val="175000"/>
              </a:schemeClr>
            </a:gs>
            <a:gs pos="100000">
              <a:schemeClr val="phClr"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</a:fillStyleLst>
      <a:lnStyleLst>
        <a:ln w="12700" cap="flat" cmpd="sng" algn="ctr">
          <a:solidFill>
            <a:schemeClr val="phClr">
              <a:shade val="70000"/>
              <a:satMod val="15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bevelT w="47625" h="69850"/>
            <a:contourClr>
              <a:schemeClr val="lt1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8000"/>
                <a:satMod val="125000"/>
              </a:schemeClr>
            </a:gs>
            <a:gs pos="40000">
              <a:schemeClr val="phClr">
                <a:tint val="90000"/>
                <a:shade val="90000"/>
                <a:satMod val="120000"/>
              </a:schemeClr>
            </a:gs>
            <a:gs pos="100000">
              <a:schemeClr val="phClr">
                <a:tint val="5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80000"/>
              </a:schemeClr>
              <a:schemeClr val="phClr">
                <a:tint val="91000"/>
              </a:schemeClr>
            </a:duotone>
          </a:blip>
          <a:tile tx="0" ty="0" sx="40000" sy="50000" flip="y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Oriel</Template>
  <TotalTime>4393</TotalTime>
  <Words>4962</Words>
  <Application>Microsoft Office PowerPoint</Application>
  <PresentationFormat>On-screen Show (4:3)</PresentationFormat>
  <Paragraphs>1034</Paragraphs>
  <Slides>139</Slides>
  <Notes>38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139</vt:i4>
      </vt:variant>
    </vt:vector>
  </HeadingPairs>
  <TitlesOfParts>
    <vt:vector size="155" baseType="lpstr">
      <vt:lpstr>Arial</vt:lpstr>
      <vt:lpstr>Arial Black</vt:lpstr>
      <vt:lpstr>Arial MT</vt:lpstr>
      <vt:lpstr>Calibri</vt:lpstr>
      <vt:lpstr>Cambria Math</vt:lpstr>
      <vt:lpstr>Century Schoolbook</vt:lpstr>
      <vt:lpstr>Comic Sans MS</vt:lpstr>
      <vt:lpstr>Garamond</vt:lpstr>
      <vt:lpstr>Georgia</vt:lpstr>
      <vt:lpstr>Times</vt:lpstr>
      <vt:lpstr>Times New Roman</vt:lpstr>
      <vt:lpstr>Verdana</vt:lpstr>
      <vt:lpstr>Wingdings</vt:lpstr>
      <vt:lpstr>Wingdings 2</vt:lpstr>
      <vt:lpstr>Oriel</vt:lpstr>
      <vt:lpstr>Office Theme</vt:lpstr>
      <vt:lpstr>PowerPoint Presentation</vt:lpstr>
      <vt:lpstr>Learning outcomes </vt:lpstr>
      <vt:lpstr>PowerPoint Presentation</vt:lpstr>
      <vt:lpstr>Realizing the visual interface</vt:lpstr>
      <vt:lpstr>The human processor</vt:lpstr>
      <vt:lpstr>Senses</vt:lpstr>
      <vt:lpstr>Current computer systems</vt:lpstr>
      <vt:lpstr>Vision</vt:lpstr>
      <vt:lpstr>The Eye - physical reception</vt:lpstr>
      <vt:lpstr>Interpreting the signal (cont)</vt:lpstr>
      <vt:lpstr>Luminance (Brightness)</vt:lpstr>
      <vt:lpstr>Colour and gender</vt:lpstr>
      <vt:lpstr>PowerPoint Presentation</vt:lpstr>
      <vt:lpstr>Central versus peripheral vision</vt:lpstr>
      <vt:lpstr>Interpreting the signal</vt:lpstr>
      <vt:lpstr>Interpreting the signal (cont)</vt:lpstr>
      <vt:lpstr>Optical Illusions</vt:lpstr>
      <vt:lpstr>Reading</vt:lpstr>
      <vt:lpstr>Word shapes</vt:lpstr>
      <vt:lpstr>What if ….</vt:lpstr>
      <vt:lpstr>A Visualization Pipeline</vt:lpstr>
      <vt:lpstr>Data Visual Analytic Pipeline</vt:lpstr>
      <vt:lpstr>Evolution of Visualization Research</vt:lpstr>
      <vt:lpstr>SciVis vs. InfoVis</vt:lpstr>
      <vt:lpstr>SciVis vs. InfoVis</vt:lpstr>
      <vt:lpstr>PowerPoint Presentation</vt:lpstr>
      <vt:lpstr>Do Not Attempt to Fight Pre Established  Color Meanings</vt:lpstr>
      <vt:lpstr>Examples of Pre-Established Color Meanings</vt:lpstr>
      <vt:lpstr>Use good contrast as human eye is good  at difference</vt:lpstr>
      <vt:lpstr>Color Alone Doesn’t Cut It</vt:lpstr>
      <vt:lpstr>Luminance Contrast is Crucial</vt:lpstr>
      <vt:lpstr>The Luminance Equation</vt:lpstr>
      <vt:lpstr>≈ Contrast Table</vt:lpstr>
      <vt:lpstr>Use good contrast</vt:lpstr>
      <vt:lpstr>Be Aware of the Different Color Ranges  on Different Devices</vt:lpstr>
      <vt:lpstr>Color Gamut for a Monitor and Color Slides</vt:lpstr>
      <vt:lpstr>Beware of Color Pollution</vt:lpstr>
      <vt:lpstr>PowerPoint Presentation</vt:lpstr>
      <vt:lpstr>Improving he Vision</vt:lpstr>
      <vt:lpstr>Improving the Vision</vt:lpstr>
      <vt:lpstr>Improving the Vision</vt:lpstr>
      <vt:lpstr>Improving the Vision</vt:lpstr>
      <vt:lpstr>Improving the Vision</vt:lpstr>
      <vt:lpstr>Improving the Vision</vt:lpstr>
      <vt:lpstr>Improving the Understanding</vt:lpstr>
      <vt:lpstr>Improving the Understanding</vt:lpstr>
      <vt:lpstr>Improving the Understanding</vt:lpstr>
      <vt:lpstr>Improving the Understanding</vt:lpstr>
      <vt:lpstr>Improving the Understanding</vt:lpstr>
      <vt:lpstr>Summary of Principles</vt:lpstr>
      <vt:lpstr>Data we are discussing</vt:lpstr>
      <vt:lpstr>Reality and representation</vt:lpstr>
      <vt:lpstr>PowerPoint Presentation</vt:lpstr>
      <vt:lpstr>Visual cognition process. A general overview</vt:lpstr>
      <vt:lpstr>Visual cognition building blocks</vt:lpstr>
      <vt:lpstr>Visual cognition pipelin</vt:lpstr>
      <vt:lpstr>The essence of visual representation</vt:lpstr>
      <vt:lpstr>The generic dataflow model of visual representation</vt:lpstr>
      <vt:lpstr>The essence of visual analytics</vt:lpstr>
      <vt:lpstr>Goals underlying visual analytics</vt:lpstr>
      <vt:lpstr>The essence of visual communication</vt:lpstr>
      <vt:lpstr>Visual analytics</vt:lpstr>
      <vt:lpstr>Visual analytics</vt:lpstr>
      <vt:lpstr>Visual patterns useful for data understanding</vt:lpstr>
      <vt:lpstr>Visual patterns useful for data understanding</vt:lpstr>
      <vt:lpstr>Analysis: what, why, and how</vt:lpstr>
      <vt:lpstr>Analysis: what, why, and how</vt:lpstr>
      <vt:lpstr>It all starts with data</vt:lpstr>
      <vt:lpstr>Data collection and generation</vt:lpstr>
      <vt:lpstr>Data transformation/processing</vt:lpstr>
      <vt:lpstr>Data abstraction</vt:lpstr>
      <vt:lpstr>Data abstraction</vt:lpstr>
      <vt:lpstr>Data abstraction</vt:lpstr>
      <vt:lpstr>Data abstraction</vt:lpstr>
      <vt:lpstr>Data types</vt:lpstr>
      <vt:lpstr>Attribute types</vt:lpstr>
      <vt:lpstr>Attribute types</vt:lpstr>
      <vt:lpstr>Attribute types</vt:lpstr>
      <vt:lpstr>Dataset types</vt:lpstr>
      <vt:lpstr>Dataset types</vt:lpstr>
      <vt:lpstr>Dataset types</vt:lpstr>
      <vt:lpstr>PowerPoint Presentation</vt:lpstr>
      <vt:lpstr>Dataset types</vt:lpstr>
      <vt:lpstr>Dataset types</vt:lpstr>
      <vt:lpstr>Cardinality</vt:lpstr>
      <vt:lpstr>Cardinality</vt:lpstr>
      <vt:lpstr>Data abstraction</vt:lpstr>
      <vt:lpstr>Task abstraction</vt:lpstr>
      <vt:lpstr>Task abstraction</vt:lpstr>
      <vt:lpstr>Task abstraction</vt:lpstr>
      <vt:lpstr>Task abstraction</vt:lpstr>
      <vt:lpstr>Task abstraction</vt:lpstr>
      <vt:lpstr>Task abstraction</vt:lpstr>
      <vt:lpstr>Task abstraction</vt:lpstr>
      <vt:lpstr>Task abstraction</vt:lpstr>
      <vt:lpstr>Task abstraction</vt:lpstr>
      <vt:lpstr>Task abstraction</vt:lpstr>
      <vt:lpstr>Task abstraction</vt:lpstr>
      <vt:lpstr>Task abstraction</vt:lpstr>
      <vt:lpstr>Task abstraction</vt:lpstr>
      <vt:lpstr>Task abstraction</vt:lpstr>
      <vt:lpstr>Task abstraction</vt:lpstr>
      <vt:lpstr>Task abstraction</vt:lpstr>
      <vt:lpstr>Derive: Crucial design choice</vt:lpstr>
      <vt:lpstr>Visual Encoding</vt:lpstr>
      <vt:lpstr>Overview</vt:lpstr>
      <vt:lpstr>Visual Encoding Defined</vt:lpstr>
      <vt:lpstr>PowerPoint Presentation</vt:lpstr>
      <vt:lpstr>PowerPoint Presentation</vt:lpstr>
      <vt:lpstr>Amplifying Cognition</vt:lpstr>
      <vt:lpstr>Poor Encodings ...</vt:lpstr>
      <vt:lpstr>Or worse ...</vt:lpstr>
      <vt:lpstr>Knowledge Crystallization</vt:lpstr>
      <vt:lpstr>Infovis at Different Levels</vt:lpstr>
      <vt:lpstr>Looking for Benefits</vt:lpstr>
      <vt:lpstr>Mapping Data to Visual Form</vt:lpstr>
      <vt:lpstr>Raw Data</vt:lpstr>
      <vt:lpstr>Data Tables</vt:lpstr>
      <vt:lpstr>PowerPoint Presentation</vt:lpstr>
      <vt:lpstr>Data Transformations</vt:lpstr>
      <vt:lpstr>PowerPoint Presentation</vt:lpstr>
      <vt:lpstr>PowerPoint Presentation</vt:lpstr>
      <vt:lpstr>PowerPoint Presentation</vt:lpstr>
      <vt:lpstr>Visual Structures</vt:lpstr>
      <vt:lpstr>Position</vt:lpstr>
      <vt:lpstr>Marks</vt:lpstr>
      <vt:lpstr>Connections and Enclosure</vt:lpstr>
      <vt:lpstr>Retinal Properties</vt:lpstr>
      <vt:lpstr>Temporal Encoding</vt:lpstr>
      <vt:lpstr>View Transformations</vt:lpstr>
      <vt:lpstr>Scientific Visualization</vt:lpstr>
      <vt:lpstr>GIS</vt:lpstr>
      <vt:lpstr> Multi-Dimensional Scattergraphs</vt:lpstr>
      <vt:lpstr>Worlds-Within-Worlds</vt:lpstr>
      <vt:lpstr>Multi-Dimensional Tables</vt:lpstr>
      <vt:lpstr>Information Landscapes</vt:lpstr>
      <vt:lpstr>Node and Link Diagrams</vt:lpstr>
      <vt:lpstr>Trees</vt:lpstr>
      <vt:lpstr>Special Data Transforms</vt:lpstr>
    </vt:vector>
  </TitlesOfParts>
  <Company>Lancaster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Alan Dix</dc:creator>
  <cp:lastModifiedBy>Loknath Regmi</cp:lastModifiedBy>
  <cp:revision>78</cp:revision>
  <cp:lastPrinted>2015-03-23T09:08:13Z</cp:lastPrinted>
  <dcterms:created xsi:type="dcterms:W3CDTF">2003-08-07T14:10:51Z</dcterms:created>
  <dcterms:modified xsi:type="dcterms:W3CDTF">2023-03-26T11:01:51Z</dcterms:modified>
</cp:coreProperties>
</file>